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howSpecialPlsOnTitleSld="0" saveSubsetFonts="1">
  <p:sldMasterIdLst>
    <p:sldMasterId id="2147483683" r:id="rId1"/>
  </p:sldMasterIdLst>
  <p:notesMasterIdLst>
    <p:notesMasterId r:id="rId30"/>
  </p:notesMasterIdLst>
  <p:handoutMasterIdLst>
    <p:handoutMasterId r:id="rId31"/>
  </p:handoutMasterIdLst>
  <p:sldIdLst>
    <p:sldId id="749" r:id="rId2"/>
    <p:sldId id="527" r:id="rId3"/>
    <p:sldId id="750" r:id="rId4"/>
    <p:sldId id="751" r:id="rId5"/>
    <p:sldId id="752" r:id="rId6"/>
    <p:sldId id="753" r:id="rId7"/>
    <p:sldId id="754" r:id="rId8"/>
    <p:sldId id="757" r:id="rId9"/>
    <p:sldId id="758" r:id="rId10"/>
    <p:sldId id="756" r:id="rId11"/>
    <p:sldId id="759" r:id="rId12"/>
    <p:sldId id="761" r:id="rId13"/>
    <p:sldId id="762" r:id="rId14"/>
    <p:sldId id="760" r:id="rId15"/>
    <p:sldId id="755" r:id="rId16"/>
    <p:sldId id="763" r:id="rId17"/>
    <p:sldId id="764" r:id="rId18"/>
    <p:sldId id="765" r:id="rId19"/>
    <p:sldId id="766" r:id="rId20"/>
    <p:sldId id="769" r:id="rId21"/>
    <p:sldId id="768" r:id="rId22"/>
    <p:sldId id="770" r:id="rId23"/>
    <p:sldId id="772" r:id="rId24"/>
    <p:sldId id="771" r:id="rId25"/>
    <p:sldId id="767" r:id="rId26"/>
    <p:sldId id="773" r:id="rId27"/>
    <p:sldId id="774" r:id="rId28"/>
    <p:sldId id="775" r:id="rId29"/>
  </p:sldIdLst>
  <p:sldSz cx="15122525" cy="10693400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7" orient="horz" pos="3708" userDrawn="1">
          <p15:clr>
            <a:srgbClr val="A4A3A4"/>
          </p15:clr>
        </p15:guide>
        <p15:guide id="8" pos="2563" userDrawn="1">
          <p15:clr>
            <a:srgbClr val="A4A3A4"/>
          </p15:clr>
        </p15:guide>
        <p15:guide id="9" pos="2994" userDrawn="1">
          <p15:clr>
            <a:srgbClr val="A4A3A4"/>
          </p15:clr>
        </p15:guide>
        <p15:guide id="10" pos="3969" userDrawn="1">
          <p15:clr>
            <a:srgbClr val="A4A3A4"/>
          </p15:clr>
        </p15:guide>
        <p15:guide id="12" pos="7417" userDrawn="1">
          <p15:clr>
            <a:srgbClr val="A4A3A4"/>
          </p15:clr>
        </p15:guide>
        <p15:guide id="20" pos="1973" userDrawn="1">
          <p15:clr>
            <a:srgbClr val="A4A3A4"/>
          </p15:clr>
        </p15:guide>
        <p15:guide id="21" pos="6691" userDrawn="1">
          <p15:clr>
            <a:srgbClr val="A4A3A4"/>
          </p15:clr>
        </p15:guide>
        <p15:guide id="22" pos="6192" userDrawn="1">
          <p15:clr>
            <a:srgbClr val="A4A3A4"/>
          </p15:clr>
        </p15:guide>
        <p15:guide id="23" pos="3320" userDrawn="1">
          <p15:clr>
            <a:srgbClr val="A4A3A4"/>
          </p15:clr>
        </p15:guide>
        <p15:guide id="24" pos="4423" userDrawn="1">
          <p15:clr>
            <a:srgbClr val="A4A3A4"/>
          </p15:clr>
        </p15:guide>
        <p15:guide id="25" pos="4832" userDrawn="1">
          <p15:clr>
            <a:srgbClr val="A4A3A4"/>
          </p15:clr>
        </p15:guide>
        <p15:guide id="26" pos="5256" userDrawn="1">
          <p15:clr>
            <a:srgbClr val="A4A3A4"/>
          </p15:clr>
        </p15:guide>
        <p15:guide id="27" pos="5712" userDrawn="1">
          <p15:clr>
            <a:srgbClr val="A4A3A4"/>
          </p15:clr>
        </p15:guide>
        <p15:guide id="28" pos="7632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User" initials="U" lastIdx="4" clrIdx="0">
    <p:extLst>
      <p:ext uri="{19B8F6BF-5375-455C-9EA6-DF929625EA0E}">
        <p15:presenceInfo xmlns:p15="http://schemas.microsoft.com/office/powerpoint/2012/main" userId="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27BE4"/>
    <a:srgbClr val="137AE3"/>
    <a:srgbClr val="0101FE"/>
    <a:srgbClr val="E6E6E6"/>
    <a:srgbClr val="117BE8"/>
    <a:srgbClr val="1478DF"/>
    <a:srgbClr val="1079E2"/>
    <a:srgbClr val="558ED5"/>
    <a:srgbClr val="FFCCFF"/>
    <a:srgbClr val="F109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275" autoAdjust="0"/>
    <p:restoredTop sz="95521" autoAdjust="0"/>
  </p:normalViewPr>
  <p:slideViewPr>
    <p:cSldViewPr>
      <p:cViewPr>
        <p:scale>
          <a:sx n="33" d="100"/>
          <a:sy n="33" d="100"/>
        </p:scale>
        <p:origin x="3564" y="1326"/>
      </p:cViewPr>
      <p:guideLst>
        <p:guide orient="horz" pos="3708"/>
        <p:guide pos="2563"/>
        <p:guide pos="2994"/>
        <p:guide pos="3969"/>
        <p:guide pos="7417"/>
        <p:guide pos="1973"/>
        <p:guide pos="6691"/>
        <p:guide pos="6192"/>
        <p:guide pos="3320"/>
        <p:guide pos="4423"/>
        <p:guide pos="4832"/>
        <p:guide pos="5256"/>
        <p:guide pos="5712"/>
        <p:guide pos="7632"/>
      </p:guideLst>
    </p:cSldViewPr>
  </p:slideViewPr>
  <p:notesTextViewPr>
    <p:cViewPr>
      <p:scale>
        <a:sx n="75" d="100"/>
        <a:sy n="75" d="100"/>
      </p:scale>
      <p:origin x="0" y="0"/>
    </p:cViewPr>
  </p:notesTextViewPr>
  <p:notesViewPr>
    <p:cSldViewPr>
      <p:cViewPr>
        <p:scale>
          <a:sx n="25" d="100"/>
          <a:sy n="25" d="100"/>
        </p:scale>
        <p:origin x="3354" y="1416"/>
      </p:cViewPr>
      <p:guideLst/>
    </p:cSldViewPr>
  </p:notesViewPr>
  <p:gridSpacing cx="36004" cy="36004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9" y="6"/>
            <a:ext cx="2945550" cy="497922"/>
          </a:xfrm>
          <a:prstGeom prst="rect">
            <a:avLst/>
          </a:prstGeom>
        </p:spPr>
        <p:txBody>
          <a:bodyPr vert="horz" lIns="62869" tIns="31435" rIns="62869" bIns="31435" rtlCol="0"/>
          <a:lstStyle>
            <a:lvl1pPr algn="l">
              <a:defRPr sz="9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49958" y="6"/>
            <a:ext cx="2946636" cy="497922"/>
          </a:xfrm>
          <a:prstGeom prst="rect">
            <a:avLst/>
          </a:prstGeom>
        </p:spPr>
        <p:txBody>
          <a:bodyPr vert="horz" lIns="62869" tIns="31435" rIns="62869" bIns="31435" rtlCol="0"/>
          <a:lstStyle>
            <a:lvl1pPr algn="r">
              <a:defRPr sz="900"/>
            </a:lvl1pPr>
          </a:lstStyle>
          <a:p>
            <a:fld id="{CC4873F2-02D5-4478-94E4-76154AB3BB9C}" type="datetimeFigureOut">
              <a:rPr lang="ko-KR" altLang="en-US" smtClean="0"/>
              <a:pPr/>
              <a:t>2026-08-13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9" y="9428720"/>
            <a:ext cx="2945550" cy="497922"/>
          </a:xfrm>
          <a:prstGeom prst="rect">
            <a:avLst/>
          </a:prstGeom>
        </p:spPr>
        <p:txBody>
          <a:bodyPr vert="horz" lIns="62869" tIns="31435" rIns="62869" bIns="31435" rtlCol="0" anchor="b"/>
          <a:lstStyle>
            <a:lvl1pPr algn="l">
              <a:defRPr sz="9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49958" y="9428720"/>
            <a:ext cx="2946636" cy="497922"/>
          </a:xfrm>
          <a:prstGeom prst="rect">
            <a:avLst/>
          </a:prstGeom>
        </p:spPr>
        <p:txBody>
          <a:bodyPr vert="horz" lIns="62869" tIns="31435" rIns="62869" bIns="31435" rtlCol="0" anchor="b"/>
          <a:lstStyle>
            <a:lvl1pPr algn="r">
              <a:defRPr sz="900"/>
            </a:lvl1pPr>
          </a:lstStyle>
          <a:p>
            <a:fld id="{3AA84A41-B797-4944-81D3-A56E6522ADE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1719813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1" y="11"/>
            <a:ext cx="2945550" cy="496824"/>
          </a:xfrm>
          <a:prstGeom prst="rect">
            <a:avLst/>
          </a:prstGeom>
        </p:spPr>
        <p:txBody>
          <a:bodyPr vert="horz" lIns="62835" tIns="31416" rIns="62835" bIns="31416" rtlCol="0"/>
          <a:lstStyle>
            <a:lvl1pPr algn="l">
              <a:defRPr sz="9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9964" y="11"/>
            <a:ext cx="2946636" cy="496824"/>
          </a:xfrm>
          <a:prstGeom prst="rect">
            <a:avLst/>
          </a:prstGeom>
        </p:spPr>
        <p:txBody>
          <a:bodyPr vert="horz" lIns="62835" tIns="31416" rIns="62835" bIns="31416" rtlCol="0"/>
          <a:lstStyle>
            <a:lvl1pPr algn="r">
              <a:defRPr sz="900"/>
            </a:lvl1pPr>
          </a:lstStyle>
          <a:p>
            <a:fld id="{2B46C3B9-7491-4135-A035-74BF35DC7A4D}" type="datetimeFigureOut">
              <a:rPr lang="ko-KR" altLang="en-US" smtClean="0"/>
              <a:pPr/>
              <a:t>2026-08-13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769938" y="746125"/>
            <a:ext cx="5257800" cy="37195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62835" tIns="31416" rIns="62835" bIns="31416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662" y="4714913"/>
            <a:ext cx="5438358" cy="4467042"/>
          </a:xfrm>
          <a:prstGeom prst="rect">
            <a:avLst/>
          </a:prstGeom>
        </p:spPr>
        <p:txBody>
          <a:bodyPr vert="horz" lIns="62835" tIns="31416" rIns="62835" bIns="31416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1" y="9428728"/>
            <a:ext cx="2945550" cy="495729"/>
          </a:xfrm>
          <a:prstGeom prst="rect">
            <a:avLst/>
          </a:prstGeom>
        </p:spPr>
        <p:txBody>
          <a:bodyPr vert="horz" lIns="62835" tIns="31416" rIns="62835" bIns="31416" rtlCol="0" anchor="b"/>
          <a:lstStyle>
            <a:lvl1pPr algn="l">
              <a:defRPr sz="9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9964" y="9428728"/>
            <a:ext cx="2946636" cy="495729"/>
          </a:xfrm>
          <a:prstGeom prst="rect">
            <a:avLst/>
          </a:prstGeom>
        </p:spPr>
        <p:txBody>
          <a:bodyPr vert="horz" lIns="62835" tIns="31416" rIns="62835" bIns="31416" rtlCol="0" anchor="b"/>
          <a:lstStyle>
            <a:lvl1pPr algn="r">
              <a:defRPr sz="900"/>
            </a:lvl1pPr>
          </a:lstStyle>
          <a:p>
            <a:fld id="{ADA85C7F-8BBE-4350-927B-6E332E128F5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3898777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1475090" rtl="0" eaLnBrk="1" latinLnBrk="1" hangingPunct="1">
      <a:defRPr sz="2000" kern="1200">
        <a:solidFill>
          <a:schemeClr val="tx1"/>
        </a:solidFill>
        <a:latin typeface="+mn-lt"/>
        <a:ea typeface="+mn-ea"/>
        <a:cs typeface="+mn-cs"/>
      </a:defRPr>
    </a:lvl1pPr>
    <a:lvl2pPr marL="737545" algn="l" defTabSz="1475090" rtl="0" eaLnBrk="1" latinLnBrk="1" hangingPunct="1">
      <a:defRPr sz="2000" kern="1200">
        <a:solidFill>
          <a:schemeClr val="tx1"/>
        </a:solidFill>
        <a:latin typeface="+mn-lt"/>
        <a:ea typeface="+mn-ea"/>
        <a:cs typeface="+mn-cs"/>
      </a:defRPr>
    </a:lvl2pPr>
    <a:lvl3pPr marL="1475090" algn="l" defTabSz="1475090" rtl="0" eaLnBrk="1" latinLnBrk="1" hangingPunct="1">
      <a:defRPr sz="2000" kern="1200">
        <a:solidFill>
          <a:schemeClr val="tx1"/>
        </a:solidFill>
        <a:latin typeface="+mn-lt"/>
        <a:ea typeface="+mn-ea"/>
        <a:cs typeface="+mn-cs"/>
      </a:defRPr>
    </a:lvl3pPr>
    <a:lvl4pPr marL="2212635" algn="l" defTabSz="1475090" rtl="0" eaLnBrk="1" latinLnBrk="1" hangingPunct="1">
      <a:defRPr sz="2000" kern="1200">
        <a:solidFill>
          <a:schemeClr val="tx1"/>
        </a:solidFill>
        <a:latin typeface="+mn-lt"/>
        <a:ea typeface="+mn-ea"/>
        <a:cs typeface="+mn-cs"/>
      </a:defRPr>
    </a:lvl4pPr>
    <a:lvl5pPr marL="2950180" algn="l" defTabSz="1475090" rtl="0" eaLnBrk="1" latinLnBrk="1" hangingPunct="1">
      <a:defRPr sz="2000" kern="1200">
        <a:solidFill>
          <a:schemeClr val="tx1"/>
        </a:solidFill>
        <a:latin typeface="+mn-lt"/>
        <a:ea typeface="+mn-ea"/>
        <a:cs typeface="+mn-cs"/>
      </a:defRPr>
    </a:lvl5pPr>
    <a:lvl6pPr marL="3687724" algn="l" defTabSz="1475090" rtl="0" eaLnBrk="1" latinLnBrk="1" hangingPunct="1">
      <a:defRPr sz="2000" kern="1200">
        <a:solidFill>
          <a:schemeClr val="tx1"/>
        </a:solidFill>
        <a:latin typeface="+mn-lt"/>
        <a:ea typeface="+mn-ea"/>
        <a:cs typeface="+mn-cs"/>
      </a:defRPr>
    </a:lvl6pPr>
    <a:lvl7pPr marL="4425269" algn="l" defTabSz="1475090" rtl="0" eaLnBrk="1" latinLnBrk="1" hangingPunct="1">
      <a:defRPr sz="2000" kern="1200">
        <a:solidFill>
          <a:schemeClr val="tx1"/>
        </a:solidFill>
        <a:latin typeface="+mn-lt"/>
        <a:ea typeface="+mn-ea"/>
        <a:cs typeface="+mn-cs"/>
      </a:defRPr>
    </a:lvl7pPr>
    <a:lvl8pPr marL="5162814" algn="l" defTabSz="1475090" rtl="0" eaLnBrk="1" latinLnBrk="1" hangingPunct="1">
      <a:defRPr sz="2000" kern="1200">
        <a:solidFill>
          <a:schemeClr val="tx1"/>
        </a:solidFill>
        <a:latin typeface="+mn-lt"/>
        <a:ea typeface="+mn-ea"/>
        <a:cs typeface="+mn-cs"/>
      </a:defRPr>
    </a:lvl8pPr>
    <a:lvl9pPr marL="5900359" algn="l" defTabSz="1475090" rtl="0" eaLnBrk="1" latinLnBrk="1" hangingPunct="1">
      <a:defRPr sz="20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DA85C7F-8BBE-4350-927B-6E332E128F51}" type="slidenum">
              <a:rPr lang="ko-KR" altLang="en-US" smtClean="0"/>
              <a:pPr/>
              <a:t>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247246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A85C7F-8BBE-4350-927B-6E332E128F51}" type="slidenum">
              <a:rPr lang="ko-KR" altLang="en-US" smtClean="0"/>
              <a:pPr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058700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A85C7F-8BBE-4350-927B-6E332E128F51}" type="slidenum">
              <a:rPr lang="ko-KR" altLang="en-US" smtClean="0"/>
              <a:pPr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9290749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A85C7F-8BBE-4350-927B-6E332E128F51}" type="slidenum">
              <a:rPr lang="ko-KR" altLang="en-US" smtClean="0"/>
              <a:pPr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9046736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A85C7F-8BBE-4350-927B-6E332E128F51}" type="slidenum">
              <a:rPr lang="ko-KR" altLang="en-US" smtClean="0"/>
              <a:pPr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109540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A85C7F-8BBE-4350-927B-6E332E128F51}" type="slidenum">
              <a:rPr lang="ko-KR" altLang="en-US" smtClean="0"/>
              <a:pPr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0568352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A85C7F-8BBE-4350-927B-6E332E128F51}" type="slidenum">
              <a:rPr lang="ko-KR" altLang="en-US" smtClean="0"/>
              <a:pPr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8053699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A85C7F-8BBE-4350-927B-6E332E128F51}" type="slidenum">
              <a:rPr lang="ko-KR" altLang="en-US" smtClean="0"/>
              <a:pPr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992308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A85C7F-8BBE-4350-927B-6E332E128F51}" type="slidenum">
              <a:rPr lang="ko-KR" altLang="en-US" smtClean="0"/>
              <a:pPr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4403074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A85C7F-8BBE-4350-927B-6E332E128F51}" type="slidenum">
              <a:rPr lang="ko-KR" altLang="en-US" smtClean="0"/>
              <a:pPr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2355219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A85C7F-8BBE-4350-927B-6E332E128F51}" type="slidenum">
              <a:rPr lang="ko-KR" altLang="en-US" smtClean="0"/>
              <a:pPr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4211907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A85C7F-8BBE-4350-927B-6E332E128F51}" type="slidenum">
              <a:rPr lang="ko-KR" altLang="en-US" smtClean="0"/>
              <a:pPr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7691261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A85C7F-8BBE-4350-927B-6E332E128F51}" type="slidenum">
              <a:rPr lang="ko-KR" altLang="en-US" smtClean="0"/>
              <a:pPr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2766861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A85C7F-8BBE-4350-927B-6E332E128F51}" type="slidenum">
              <a:rPr lang="ko-KR" altLang="en-US" smtClean="0"/>
              <a:pPr/>
              <a:t>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3784240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A85C7F-8BBE-4350-927B-6E332E128F51}" type="slidenum">
              <a:rPr lang="ko-KR" altLang="en-US" smtClean="0"/>
              <a:pPr/>
              <a:t>14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4626457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A85C7F-8BBE-4350-927B-6E332E128F51}" type="slidenum">
              <a:rPr lang="ko-KR" altLang="en-US" smtClean="0"/>
              <a:pPr/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5341974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A85C7F-8BBE-4350-927B-6E332E128F51}" type="slidenum">
              <a:rPr lang="ko-KR" altLang="en-US" smtClean="0"/>
              <a:pPr/>
              <a:t>16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3597453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A85C7F-8BBE-4350-927B-6E332E128F51}" type="slidenum">
              <a:rPr lang="ko-KR" altLang="en-US" smtClean="0"/>
              <a:pPr/>
              <a:t>17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2077322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A85C7F-8BBE-4350-927B-6E332E128F51}" type="slidenum">
              <a:rPr lang="ko-KR" altLang="en-US" smtClean="0"/>
              <a:pPr/>
              <a:t>18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1091247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A85C7F-8BBE-4350-927B-6E332E128F51}" type="slidenum">
              <a:rPr lang="ko-KR" altLang="en-US" smtClean="0"/>
              <a:pPr/>
              <a:t>19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7824499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A85C7F-8BBE-4350-927B-6E332E128F51}" type="slidenum">
              <a:rPr lang="ko-KR" altLang="en-US" smtClean="0"/>
              <a:pPr/>
              <a:t>20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8732072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A85C7F-8BBE-4350-927B-6E332E128F51}" type="slidenum">
              <a:rPr lang="ko-KR" altLang="en-US" smtClean="0"/>
              <a:pPr/>
              <a:t>21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6384322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A85C7F-8BBE-4350-927B-6E332E128F51}" type="slidenum">
              <a:rPr lang="ko-KR" altLang="en-US" smtClean="0"/>
              <a:pPr/>
              <a:t>22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3355890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A85C7F-8BBE-4350-927B-6E332E128F51}" type="slidenum">
              <a:rPr lang="ko-KR" altLang="en-US" smtClean="0"/>
              <a:pPr/>
              <a:t>23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1833349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A85C7F-8BBE-4350-927B-6E332E128F51}" type="slidenum">
              <a:rPr lang="ko-KR" altLang="en-US" smtClean="0"/>
              <a:pPr/>
              <a:t>24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3363964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A85C7F-8BBE-4350-927B-6E332E128F51}" type="slidenum">
              <a:rPr lang="ko-KR" altLang="en-US" smtClean="0"/>
              <a:pPr/>
              <a:t>25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084362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A85C7F-8BBE-4350-927B-6E332E128F51}" type="slidenum">
              <a:rPr lang="ko-KR" altLang="en-US" smtClean="0"/>
              <a:pPr/>
              <a:t>26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79792804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A85C7F-8BBE-4350-927B-6E332E128F51}" type="slidenum">
              <a:rPr lang="ko-KR" altLang="en-US" smtClean="0"/>
              <a:pPr/>
              <a:t>27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09999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9DF8874-AA3B-467C-A60A-6F13D753DC6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90316" y="1750055"/>
            <a:ext cx="11341894" cy="3722887"/>
          </a:xfrm>
        </p:spPr>
        <p:txBody>
          <a:bodyPr anchor="b"/>
          <a:lstStyle>
            <a:lvl1pPr algn="ctr">
              <a:defRPr sz="7442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43A5FE34-3361-4155-9B36-75B910443E3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90316" y="5616511"/>
            <a:ext cx="11341894" cy="2581762"/>
          </a:xfrm>
        </p:spPr>
        <p:txBody>
          <a:bodyPr/>
          <a:lstStyle>
            <a:lvl1pPr marL="0" indent="0" algn="ctr">
              <a:buNone/>
              <a:defRPr sz="2977"/>
            </a:lvl1pPr>
            <a:lvl2pPr marL="567111" indent="0" algn="ctr">
              <a:buNone/>
              <a:defRPr sz="2481"/>
            </a:lvl2pPr>
            <a:lvl3pPr marL="1134222" indent="0" algn="ctr">
              <a:buNone/>
              <a:defRPr sz="2233"/>
            </a:lvl3pPr>
            <a:lvl4pPr marL="1701333" indent="0" algn="ctr">
              <a:buNone/>
              <a:defRPr sz="1985"/>
            </a:lvl4pPr>
            <a:lvl5pPr marL="2268444" indent="0" algn="ctr">
              <a:buNone/>
              <a:defRPr sz="1985"/>
            </a:lvl5pPr>
            <a:lvl6pPr marL="2835554" indent="0" algn="ctr">
              <a:buNone/>
              <a:defRPr sz="1985"/>
            </a:lvl6pPr>
            <a:lvl7pPr marL="3402665" indent="0" algn="ctr">
              <a:buNone/>
              <a:defRPr sz="1985"/>
            </a:lvl7pPr>
            <a:lvl8pPr marL="3969776" indent="0" algn="ctr">
              <a:buNone/>
              <a:defRPr sz="1985"/>
            </a:lvl8pPr>
            <a:lvl9pPr marL="4536887" indent="0" algn="ctr">
              <a:buNone/>
              <a:defRPr sz="1985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FE46F1C-DF10-44C8-98EB-4B1D24FC35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C5977A6-768E-4EDE-9356-090AF5B4A2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2BFCC41-668F-45BF-BEB6-50B97B1A1B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925F2C-8513-4559-87ED-2BD477D8B680}" type="slidenum">
              <a:rPr lang="ko-KR" altLang="en-US" smtClean="0"/>
              <a:pPr/>
              <a:t>‹#›</a:t>
            </a:fld>
            <a:endParaRPr lang="ko-KR" altLang="en-US"/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F81C3F8A-457A-4935-907A-845AA9B6B76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1" y="0"/>
            <a:ext cx="15116093" cy="10686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96076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9B6C891-7854-43DA-A33A-F27221BD16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D5D4D1B-90EA-4AE2-B518-F1B08097E5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1EA810E-D247-4CFB-AD0B-B2FAECFFEB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B29E1A0-DE92-4B97-8545-A813F73CE1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EEBEF2E-52A4-4B0A-B209-5E95A282EB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925F2C-8513-4559-87ED-2BD477D8B68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02911432"/>
      </p:ext>
    </p:extLst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001E813-B97D-4F77-A8D3-550D1F2ACF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1797" y="2665925"/>
            <a:ext cx="13043178" cy="4448157"/>
          </a:xfrm>
        </p:spPr>
        <p:txBody>
          <a:bodyPr anchor="b"/>
          <a:lstStyle>
            <a:lvl1pPr>
              <a:defRPr sz="7442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0CEE8CBE-6663-40C3-A769-1B0F7A320D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31797" y="7156164"/>
            <a:ext cx="13043178" cy="2339180"/>
          </a:xfrm>
        </p:spPr>
        <p:txBody>
          <a:bodyPr/>
          <a:lstStyle>
            <a:lvl1pPr marL="0" indent="0">
              <a:buNone/>
              <a:defRPr sz="2977">
                <a:solidFill>
                  <a:schemeClr val="tx1">
                    <a:tint val="75000"/>
                  </a:schemeClr>
                </a:solidFill>
              </a:defRPr>
            </a:lvl1pPr>
            <a:lvl2pPr marL="567111" indent="0">
              <a:buNone/>
              <a:defRPr sz="2481">
                <a:solidFill>
                  <a:schemeClr val="tx1">
                    <a:tint val="75000"/>
                  </a:schemeClr>
                </a:solidFill>
              </a:defRPr>
            </a:lvl2pPr>
            <a:lvl3pPr marL="1134222" indent="0">
              <a:buNone/>
              <a:defRPr sz="2233">
                <a:solidFill>
                  <a:schemeClr val="tx1">
                    <a:tint val="75000"/>
                  </a:schemeClr>
                </a:solidFill>
              </a:defRPr>
            </a:lvl3pPr>
            <a:lvl4pPr marL="1701333" indent="0">
              <a:buNone/>
              <a:defRPr sz="1985">
                <a:solidFill>
                  <a:schemeClr val="tx1">
                    <a:tint val="75000"/>
                  </a:schemeClr>
                </a:solidFill>
              </a:defRPr>
            </a:lvl4pPr>
            <a:lvl5pPr marL="2268444" indent="0">
              <a:buNone/>
              <a:defRPr sz="1985">
                <a:solidFill>
                  <a:schemeClr val="tx1">
                    <a:tint val="75000"/>
                  </a:schemeClr>
                </a:solidFill>
              </a:defRPr>
            </a:lvl5pPr>
            <a:lvl6pPr marL="2835554" indent="0">
              <a:buNone/>
              <a:defRPr sz="1985">
                <a:solidFill>
                  <a:schemeClr val="tx1">
                    <a:tint val="75000"/>
                  </a:schemeClr>
                </a:solidFill>
              </a:defRPr>
            </a:lvl6pPr>
            <a:lvl7pPr marL="3402665" indent="0">
              <a:buNone/>
              <a:defRPr sz="1985">
                <a:solidFill>
                  <a:schemeClr val="tx1">
                    <a:tint val="75000"/>
                  </a:schemeClr>
                </a:solidFill>
              </a:defRPr>
            </a:lvl7pPr>
            <a:lvl8pPr marL="3969776" indent="0">
              <a:buNone/>
              <a:defRPr sz="1985">
                <a:solidFill>
                  <a:schemeClr val="tx1">
                    <a:tint val="75000"/>
                  </a:schemeClr>
                </a:solidFill>
              </a:defRPr>
            </a:lvl8pPr>
            <a:lvl9pPr marL="4536887" indent="0">
              <a:buNone/>
              <a:defRPr sz="198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7E38704-ED39-4CEB-B265-F7C07BFAF5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62EBF5CC-FC22-429E-9C75-1A72CC3320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1C06A47-AED6-442A-9A62-BD3AFCD789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925F2C-8513-4559-87ED-2BD477D8B68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28281028"/>
      </p:ext>
    </p:extLst>
  </p:cSld>
  <p:clrMapOvr>
    <a:masterClrMapping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70A78EF-0F23-4A21-ADFA-5756376513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BCB6F62E-7EE0-4691-AFAA-CF47B75F1DE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39674" y="2846623"/>
            <a:ext cx="6427073" cy="6784864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989CE011-EE28-410C-B0FF-F975BE76DFE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655778" y="2846623"/>
            <a:ext cx="6427073" cy="6784864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4D7BF510-31C2-48A6-B503-975C4A5D0C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A870CBB7-95DA-4CDA-9ABF-7F1CEF9472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25286ACB-1B00-4FE7-9208-EA998E4FAB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925F2C-8513-4559-87ED-2BD477D8B68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76480687"/>
      </p:ext>
    </p:extLst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C5CD19B-A737-4681-A686-2C1AA0020C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1643" y="569326"/>
            <a:ext cx="13043178" cy="2066896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5B9F5CD5-3D94-4534-8519-C1BE895BA0E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41644" y="2621369"/>
            <a:ext cx="6397536" cy="1284692"/>
          </a:xfrm>
        </p:spPr>
        <p:txBody>
          <a:bodyPr anchor="b"/>
          <a:lstStyle>
            <a:lvl1pPr marL="0" indent="0">
              <a:buNone/>
              <a:defRPr sz="2977" b="1"/>
            </a:lvl1pPr>
            <a:lvl2pPr marL="567111" indent="0">
              <a:buNone/>
              <a:defRPr sz="2481" b="1"/>
            </a:lvl2pPr>
            <a:lvl3pPr marL="1134222" indent="0">
              <a:buNone/>
              <a:defRPr sz="2233" b="1"/>
            </a:lvl3pPr>
            <a:lvl4pPr marL="1701333" indent="0">
              <a:buNone/>
              <a:defRPr sz="1985" b="1"/>
            </a:lvl4pPr>
            <a:lvl5pPr marL="2268444" indent="0">
              <a:buNone/>
              <a:defRPr sz="1985" b="1"/>
            </a:lvl5pPr>
            <a:lvl6pPr marL="2835554" indent="0">
              <a:buNone/>
              <a:defRPr sz="1985" b="1"/>
            </a:lvl6pPr>
            <a:lvl7pPr marL="3402665" indent="0">
              <a:buNone/>
              <a:defRPr sz="1985" b="1"/>
            </a:lvl7pPr>
            <a:lvl8pPr marL="3969776" indent="0">
              <a:buNone/>
              <a:defRPr sz="1985" b="1"/>
            </a:lvl8pPr>
            <a:lvl9pPr marL="4536887" indent="0">
              <a:buNone/>
              <a:defRPr sz="1985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566FCCAB-9648-43AE-B8D7-396E385B836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41644" y="3906061"/>
            <a:ext cx="6397536" cy="574522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ADB95960-EC67-411F-98A0-3B52725EE9F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7655778" y="2621369"/>
            <a:ext cx="6429043" cy="1284692"/>
          </a:xfrm>
        </p:spPr>
        <p:txBody>
          <a:bodyPr anchor="b"/>
          <a:lstStyle>
            <a:lvl1pPr marL="0" indent="0">
              <a:buNone/>
              <a:defRPr sz="2977" b="1"/>
            </a:lvl1pPr>
            <a:lvl2pPr marL="567111" indent="0">
              <a:buNone/>
              <a:defRPr sz="2481" b="1"/>
            </a:lvl2pPr>
            <a:lvl3pPr marL="1134222" indent="0">
              <a:buNone/>
              <a:defRPr sz="2233" b="1"/>
            </a:lvl3pPr>
            <a:lvl4pPr marL="1701333" indent="0">
              <a:buNone/>
              <a:defRPr sz="1985" b="1"/>
            </a:lvl4pPr>
            <a:lvl5pPr marL="2268444" indent="0">
              <a:buNone/>
              <a:defRPr sz="1985" b="1"/>
            </a:lvl5pPr>
            <a:lvl6pPr marL="2835554" indent="0">
              <a:buNone/>
              <a:defRPr sz="1985" b="1"/>
            </a:lvl6pPr>
            <a:lvl7pPr marL="3402665" indent="0">
              <a:buNone/>
              <a:defRPr sz="1985" b="1"/>
            </a:lvl7pPr>
            <a:lvl8pPr marL="3969776" indent="0">
              <a:buNone/>
              <a:defRPr sz="1985" b="1"/>
            </a:lvl8pPr>
            <a:lvl9pPr marL="4536887" indent="0">
              <a:buNone/>
              <a:defRPr sz="1985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4E381396-BF17-4617-8541-AE17B78826F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7655778" y="3906061"/>
            <a:ext cx="6429043" cy="574522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3329C5CD-80A0-42CE-BD79-27DC952B5A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EC65F015-C33A-4978-A365-F54BDC6D86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16FA77B5-82F4-45C7-9466-1B46F6D45E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925F2C-8513-4559-87ED-2BD477D8B68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90464819"/>
      </p:ext>
    </p:extLst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3DF9E77-146C-4D2A-803C-4E8793CB27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B403136D-7249-41FF-B714-33278F5565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4BD2F0C7-E7E6-42DD-98C6-9EFCAF5CEA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2F89F4CC-53FB-45D8-A268-D1238000A7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925F2C-8513-4559-87ED-2BD477D8B68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91897321"/>
      </p:ext>
    </p:extLst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69FCEFB7-E078-438E-8E28-DAFC24777B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8359B-1697-4F3C-BBFB-36ED12F218A0}" type="datetimeFigureOut">
              <a:rPr lang="ko-KR" altLang="en-US" smtClean="0"/>
              <a:t>2026-08-13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57FA24E6-F15E-4CFA-8EA5-D473A621B5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F19DD979-8C4F-4B54-A7E7-FC4656A1AF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249EB-258D-4A6C-B00F-E42DE400F06D}" type="slidenum">
              <a:rPr lang="ko-KR" altLang="en-US" smtClean="0"/>
              <a:t>‹#›</a:t>
            </a:fld>
            <a:endParaRPr lang="ko-KR" altLang="en-US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AF4CC2CB-7611-4624-AF2A-017C520C47B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7" y="0"/>
            <a:ext cx="15125960" cy="1069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487043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368" userDrawn="1">
          <p15:clr>
            <a:srgbClr val="FBAE40"/>
          </p15:clr>
        </p15:guide>
        <p15:guide id="2" pos="204" userDrawn="1">
          <p15:clr>
            <a:srgbClr val="FBAE40"/>
          </p15:clr>
        </p15:guide>
        <p15:guide id="3" pos="8959" userDrawn="1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C956D9F-36EB-4DF7-AF98-4EE0E72815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1644" y="712893"/>
            <a:ext cx="4877408" cy="2495127"/>
          </a:xfrm>
        </p:spPr>
        <p:txBody>
          <a:bodyPr anchor="b"/>
          <a:lstStyle>
            <a:lvl1pPr>
              <a:defRPr sz="3969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A388FAA-F59A-40A3-BEF7-08562A8CDA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29043" y="1539652"/>
            <a:ext cx="7655778" cy="7599245"/>
          </a:xfrm>
        </p:spPr>
        <p:txBody>
          <a:bodyPr/>
          <a:lstStyle>
            <a:lvl1pPr>
              <a:defRPr sz="3969"/>
            </a:lvl1pPr>
            <a:lvl2pPr>
              <a:defRPr sz="3473"/>
            </a:lvl2pPr>
            <a:lvl3pPr>
              <a:defRPr sz="2977"/>
            </a:lvl3pPr>
            <a:lvl4pPr>
              <a:defRPr sz="2481"/>
            </a:lvl4pPr>
            <a:lvl5pPr>
              <a:defRPr sz="2481"/>
            </a:lvl5pPr>
            <a:lvl6pPr>
              <a:defRPr sz="2481"/>
            </a:lvl6pPr>
            <a:lvl7pPr>
              <a:defRPr sz="2481"/>
            </a:lvl7pPr>
            <a:lvl8pPr>
              <a:defRPr sz="2481"/>
            </a:lvl8pPr>
            <a:lvl9pPr>
              <a:defRPr sz="248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819CBD0E-5680-474B-A99A-9752EFCCB30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041644" y="3208020"/>
            <a:ext cx="4877408" cy="5943254"/>
          </a:xfrm>
        </p:spPr>
        <p:txBody>
          <a:bodyPr/>
          <a:lstStyle>
            <a:lvl1pPr marL="0" indent="0">
              <a:buNone/>
              <a:defRPr sz="1985"/>
            </a:lvl1pPr>
            <a:lvl2pPr marL="567111" indent="0">
              <a:buNone/>
              <a:defRPr sz="1737"/>
            </a:lvl2pPr>
            <a:lvl3pPr marL="1134222" indent="0">
              <a:buNone/>
              <a:defRPr sz="1488"/>
            </a:lvl3pPr>
            <a:lvl4pPr marL="1701333" indent="0">
              <a:buNone/>
              <a:defRPr sz="1240"/>
            </a:lvl4pPr>
            <a:lvl5pPr marL="2268444" indent="0">
              <a:buNone/>
              <a:defRPr sz="1240"/>
            </a:lvl5pPr>
            <a:lvl6pPr marL="2835554" indent="0">
              <a:buNone/>
              <a:defRPr sz="1240"/>
            </a:lvl6pPr>
            <a:lvl7pPr marL="3402665" indent="0">
              <a:buNone/>
              <a:defRPr sz="1240"/>
            </a:lvl7pPr>
            <a:lvl8pPr marL="3969776" indent="0">
              <a:buNone/>
              <a:defRPr sz="1240"/>
            </a:lvl8pPr>
            <a:lvl9pPr marL="4536887" indent="0">
              <a:buNone/>
              <a:defRPr sz="124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FB077650-1CA6-4290-A3AE-37A53A9E4D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44AC65C0-C9B8-428E-AA25-174CE5449B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1A001649-614B-47DB-B478-0A15BFD9D6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925F2C-8513-4559-87ED-2BD477D8B68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11977915"/>
      </p:ext>
    </p:extLst>
  </p:cSld>
  <p:clrMapOvr>
    <a:masterClrMapping/>
  </p:clrMapOvr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2D540FB-08A7-47A6-843F-55E236D9FE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1644" y="712893"/>
            <a:ext cx="4877408" cy="2495127"/>
          </a:xfrm>
        </p:spPr>
        <p:txBody>
          <a:bodyPr anchor="b"/>
          <a:lstStyle>
            <a:lvl1pPr>
              <a:defRPr sz="3969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75525E9A-A115-4AF9-ADF1-22309327065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429043" y="1539652"/>
            <a:ext cx="7655778" cy="7599245"/>
          </a:xfrm>
        </p:spPr>
        <p:txBody>
          <a:bodyPr/>
          <a:lstStyle>
            <a:lvl1pPr marL="0" indent="0">
              <a:buNone/>
              <a:defRPr sz="3969"/>
            </a:lvl1pPr>
            <a:lvl2pPr marL="567111" indent="0">
              <a:buNone/>
              <a:defRPr sz="3473"/>
            </a:lvl2pPr>
            <a:lvl3pPr marL="1134222" indent="0">
              <a:buNone/>
              <a:defRPr sz="2977"/>
            </a:lvl3pPr>
            <a:lvl4pPr marL="1701333" indent="0">
              <a:buNone/>
              <a:defRPr sz="2481"/>
            </a:lvl4pPr>
            <a:lvl5pPr marL="2268444" indent="0">
              <a:buNone/>
              <a:defRPr sz="2481"/>
            </a:lvl5pPr>
            <a:lvl6pPr marL="2835554" indent="0">
              <a:buNone/>
              <a:defRPr sz="2481"/>
            </a:lvl6pPr>
            <a:lvl7pPr marL="3402665" indent="0">
              <a:buNone/>
              <a:defRPr sz="2481"/>
            </a:lvl7pPr>
            <a:lvl8pPr marL="3969776" indent="0">
              <a:buNone/>
              <a:defRPr sz="2481"/>
            </a:lvl8pPr>
            <a:lvl9pPr marL="4536887" indent="0">
              <a:buNone/>
              <a:defRPr sz="2481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DE219F1B-87E9-4E6F-AAC2-04940E84A99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041644" y="3208020"/>
            <a:ext cx="4877408" cy="5943254"/>
          </a:xfrm>
        </p:spPr>
        <p:txBody>
          <a:bodyPr/>
          <a:lstStyle>
            <a:lvl1pPr marL="0" indent="0">
              <a:buNone/>
              <a:defRPr sz="1985"/>
            </a:lvl1pPr>
            <a:lvl2pPr marL="567111" indent="0">
              <a:buNone/>
              <a:defRPr sz="1737"/>
            </a:lvl2pPr>
            <a:lvl3pPr marL="1134222" indent="0">
              <a:buNone/>
              <a:defRPr sz="1488"/>
            </a:lvl3pPr>
            <a:lvl4pPr marL="1701333" indent="0">
              <a:buNone/>
              <a:defRPr sz="1240"/>
            </a:lvl4pPr>
            <a:lvl5pPr marL="2268444" indent="0">
              <a:buNone/>
              <a:defRPr sz="1240"/>
            </a:lvl5pPr>
            <a:lvl6pPr marL="2835554" indent="0">
              <a:buNone/>
              <a:defRPr sz="1240"/>
            </a:lvl6pPr>
            <a:lvl7pPr marL="3402665" indent="0">
              <a:buNone/>
              <a:defRPr sz="1240"/>
            </a:lvl7pPr>
            <a:lvl8pPr marL="3969776" indent="0">
              <a:buNone/>
              <a:defRPr sz="1240"/>
            </a:lvl8pPr>
            <a:lvl9pPr marL="4536887" indent="0">
              <a:buNone/>
              <a:defRPr sz="124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3D4B095E-3BA5-43E5-A7F4-C26C8A89A5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7832CFF7-5F59-4FE8-894F-44667A8A55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09474748-1117-45DA-8E73-3D5A0DDEB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925F2C-8513-4559-87ED-2BD477D8B68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80417863"/>
      </p:ext>
    </p:extLst>
  </p:cSld>
  <p:clrMapOvr>
    <a:masterClrMapping/>
  </p:clrMapOvr>
  <p:hf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2026EB6-EDAA-401E-BCB8-D0324B3585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367C01FF-8B6A-42DD-84AD-A2BD7EFC9CA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003C17E-5238-4F1F-B0D2-CC66F0E8D1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B0E4E0D-BAA2-48D6-BA95-9200F967BE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2171531-C420-44B7-8E18-1EDCE5052F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925F2C-8513-4559-87ED-2BD477D8B68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5557769"/>
      </p:ext>
    </p:extLst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75173DD1-B0B6-4D3A-84FA-78A2131D5B6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0822057" y="569325"/>
            <a:ext cx="3260794" cy="9062162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A0F8DB18-3C45-41D6-89F2-1E9772E0E71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039673" y="569325"/>
            <a:ext cx="9593352" cy="9062162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46741F7-5F3F-41A3-B33A-640E5AB97A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72E7D3E-E6EB-412E-9AEC-AE7F173D28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55B94B3-F803-4F45-B49A-89F34C4369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925F2C-8513-4559-87ED-2BD477D8B68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6977878"/>
      </p:ext>
    </p:extLst>
  </p:cSld>
  <p:clrMapOvr>
    <a:masterClrMapping/>
  </p:clrMapOvr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1562508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7" y="0"/>
            <a:ext cx="15125960" cy="1069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972846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368" userDrawn="1">
          <p15:clr>
            <a:srgbClr val="FBAE40"/>
          </p15:clr>
        </p15:guide>
        <p15:guide id="2" pos="204" userDrawn="1">
          <p15:clr>
            <a:srgbClr val="FBAE40"/>
          </p15:clr>
        </p15:guide>
        <p15:guide id="3" pos="8959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0DF4F4B0-87AC-4D58-B1A1-AF1B30E28B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9674" y="569326"/>
            <a:ext cx="13043178" cy="20668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49082CD1-6F52-4D7B-88FF-67C892C987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39674" y="2846623"/>
            <a:ext cx="13043178" cy="67848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41B0F87E-945A-43A7-8107-7473EF5098F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039674" y="9911198"/>
            <a:ext cx="3402568" cy="5693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8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F857E4B-8865-47DD-A8CA-4C1E9189B61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009337" y="9911198"/>
            <a:ext cx="5103852" cy="5693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8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EA879BA-0C6B-4A67-A2CB-D01D77BFF02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680283" y="9911198"/>
            <a:ext cx="3402568" cy="5693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8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925F2C-8513-4559-87ED-2BD477D8B68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181319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  <p:sldLayoutId id="2147483695" r:id="rId12"/>
    <p:sldLayoutId id="2147483655" r:id="rId13"/>
  </p:sldLayoutIdLst>
  <p:hf hdr="0" ftr="0" dt="0"/>
  <p:txStyles>
    <p:titleStyle>
      <a:lvl1pPr algn="l" defTabSz="1134222" rtl="0" eaLnBrk="1" latinLnBrk="1" hangingPunct="1">
        <a:lnSpc>
          <a:spcPct val="90000"/>
        </a:lnSpc>
        <a:spcBef>
          <a:spcPct val="0"/>
        </a:spcBef>
        <a:buNone/>
        <a:defRPr sz="545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83555" indent="-283555" algn="l" defTabSz="1134222" rtl="0" eaLnBrk="1" latinLnBrk="1" hangingPunct="1">
        <a:lnSpc>
          <a:spcPct val="90000"/>
        </a:lnSpc>
        <a:spcBef>
          <a:spcPts val="1240"/>
        </a:spcBef>
        <a:buFont typeface="Arial" panose="020B0604020202020204" pitchFamily="34" charset="0"/>
        <a:buChar char="•"/>
        <a:defRPr sz="3473" kern="1200">
          <a:solidFill>
            <a:schemeClr val="tx1"/>
          </a:solidFill>
          <a:latin typeface="+mn-lt"/>
          <a:ea typeface="+mn-ea"/>
          <a:cs typeface="+mn-cs"/>
        </a:defRPr>
      </a:lvl1pPr>
      <a:lvl2pPr marL="850666" indent="-283555" algn="l" defTabSz="1134222" rtl="0" eaLnBrk="1" latinLnBrk="1" hangingPunct="1">
        <a:lnSpc>
          <a:spcPct val="90000"/>
        </a:lnSpc>
        <a:spcBef>
          <a:spcPts val="620"/>
        </a:spcBef>
        <a:buFont typeface="Arial" panose="020B0604020202020204" pitchFamily="34" charset="0"/>
        <a:buChar char="•"/>
        <a:defRPr sz="2977" kern="1200">
          <a:solidFill>
            <a:schemeClr val="tx1"/>
          </a:solidFill>
          <a:latin typeface="+mn-lt"/>
          <a:ea typeface="+mn-ea"/>
          <a:cs typeface="+mn-cs"/>
        </a:defRPr>
      </a:lvl2pPr>
      <a:lvl3pPr marL="1417777" indent="-283555" algn="l" defTabSz="1134222" rtl="0" eaLnBrk="1" latinLnBrk="1" hangingPunct="1">
        <a:lnSpc>
          <a:spcPct val="90000"/>
        </a:lnSpc>
        <a:spcBef>
          <a:spcPts val="620"/>
        </a:spcBef>
        <a:buFont typeface="Arial" panose="020B0604020202020204" pitchFamily="34" charset="0"/>
        <a:buChar char="•"/>
        <a:defRPr sz="2481" kern="1200">
          <a:solidFill>
            <a:schemeClr val="tx1"/>
          </a:solidFill>
          <a:latin typeface="+mn-lt"/>
          <a:ea typeface="+mn-ea"/>
          <a:cs typeface="+mn-cs"/>
        </a:defRPr>
      </a:lvl3pPr>
      <a:lvl4pPr marL="1984888" indent="-283555" algn="l" defTabSz="1134222" rtl="0" eaLnBrk="1" latinLnBrk="1" hangingPunct="1">
        <a:lnSpc>
          <a:spcPct val="90000"/>
        </a:lnSpc>
        <a:spcBef>
          <a:spcPts val="620"/>
        </a:spcBef>
        <a:buFont typeface="Arial" panose="020B0604020202020204" pitchFamily="34" charset="0"/>
        <a:buChar char="•"/>
        <a:defRPr sz="2233" kern="1200">
          <a:solidFill>
            <a:schemeClr val="tx1"/>
          </a:solidFill>
          <a:latin typeface="+mn-lt"/>
          <a:ea typeface="+mn-ea"/>
          <a:cs typeface="+mn-cs"/>
        </a:defRPr>
      </a:lvl4pPr>
      <a:lvl5pPr marL="2551999" indent="-283555" algn="l" defTabSz="1134222" rtl="0" eaLnBrk="1" latinLnBrk="1" hangingPunct="1">
        <a:lnSpc>
          <a:spcPct val="90000"/>
        </a:lnSpc>
        <a:spcBef>
          <a:spcPts val="620"/>
        </a:spcBef>
        <a:buFont typeface="Arial" panose="020B0604020202020204" pitchFamily="34" charset="0"/>
        <a:buChar char="•"/>
        <a:defRPr sz="2233" kern="1200">
          <a:solidFill>
            <a:schemeClr val="tx1"/>
          </a:solidFill>
          <a:latin typeface="+mn-lt"/>
          <a:ea typeface="+mn-ea"/>
          <a:cs typeface="+mn-cs"/>
        </a:defRPr>
      </a:lvl5pPr>
      <a:lvl6pPr marL="3119110" indent="-283555" algn="l" defTabSz="1134222" rtl="0" eaLnBrk="1" latinLnBrk="1" hangingPunct="1">
        <a:lnSpc>
          <a:spcPct val="90000"/>
        </a:lnSpc>
        <a:spcBef>
          <a:spcPts val="620"/>
        </a:spcBef>
        <a:buFont typeface="Arial" panose="020B0604020202020204" pitchFamily="34" charset="0"/>
        <a:buChar char="•"/>
        <a:defRPr sz="2233" kern="1200">
          <a:solidFill>
            <a:schemeClr val="tx1"/>
          </a:solidFill>
          <a:latin typeface="+mn-lt"/>
          <a:ea typeface="+mn-ea"/>
          <a:cs typeface="+mn-cs"/>
        </a:defRPr>
      </a:lvl6pPr>
      <a:lvl7pPr marL="3686221" indent="-283555" algn="l" defTabSz="1134222" rtl="0" eaLnBrk="1" latinLnBrk="1" hangingPunct="1">
        <a:lnSpc>
          <a:spcPct val="90000"/>
        </a:lnSpc>
        <a:spcBef>
          <a:spcPts val="620"/>
        </a:spcBef>
        <a:buFont typeface="Arial" panose="020B0604020202020204" pitchFamily="34" charset="0"/>
        <a:buChar char="•"/>
        <a:defRPr sz="2233" kern="1200">
          <a:solidFill>
            <a:schemeClr val="tx1"/>
          </a:solidFill>
          <a:latin typeface="+mn-lt"/>
          <a:ea typeface="+mn-ea"/>
          <a:cs typeface="+mn-cs"/>
        </a:defRPr>
      </a:lvl7pPr>
      <a:lvl8pPr marL="4253332" indent="-283555" algn="l" defTabSz="1134222" rtl="0" eaLnBrk="1" latinLnBrk="1" hangingPunct="1">
        <a:lnSpc>
          <a:spcPct val="90000"/>
        </a:lnSpc>
        <a:spcBef>
          <a:spcPts val="620"/>
        </a:spcBef>
        <a:buFont typeface="Arial" panose="020B0604020202020204" pitchFamily="34" charset="0"/>
        <a:buChar char="•"/>
        <a:defRPr sz="2233" kern="1200">
          <a:solidFill>
            <a:schemeClr val="tx1"/>
          </a:solidFill>
          <a:latin typeface="+mn-lt"/>
          <a:ea typeface="+mn-ea"/>
          <a:cs typeface="+mn-cs"/>
        </a:defRPr>
      </a:lvl8pPr>
      <a:lvl9pPr marL="4820442" indent="-283555" algn="l" defTabSz="1134222" rtl="0" eaLnBrk="1" latinLnBrk="1" hangingPunct="1">
        <a:lnSpc>
          <a:spcPct val="90000"/>
        </a:lnSpc>
        <a:spcBef>
          <a:spcPts val="620"/>
        </a:spcBef>
        <a:buFont typeface="Arial" panose="020B0604020202020204" pitchFamily="34" charset="0"/>
        <a:buChar char="•"/>
        <a:defRPr sz="223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1134222" rtl="0" eaLnBrk="1" latinLnBrk="1" hangingPunct="1">
        <a:defRPr sz="2233" kern="1200">
          <a:solidFill>
            <a:schemeClr val="tx1"/>
          </a:solidFill>
          <a:latin typeface="+mn-lt"/>
          <a:ea typeface="+mn-ea"/>
          <a:cs typeface="+mn-cs"/>
        </a:defRPr>
      </a:lvl1pPr>
      <a:lvl2pPr marL="567111" algn="l" defTabSz="1134222" rtl="0" eaLnBrk="1" latinLnBrk="1" hangingPunct="1">
        <a:defRPr sz="2233" kern="1200">
          <a:solidFill>
            <a:schemeClr val="tx1"/>
          </a:solidFill>
          <a:latin typeface="+mn-lt"/>
          <a:ea typeface="+mn-ea"/>
          <a:cs typeface="+mn-cs"/>
        </a:defRPr>
      </a:lvl2pPr>
      <a:lvl3pPr marL="1134222" algn="l" defTabSz="1134222" rtl="0" eaLnBrk="1" latinLnBrk="1" hangingPunct="1">
        <a:defRPr sz="2233" kern="1200">
          <a:solidFill>
            <a:schemeClr val="tx1"/>
          </a:solidFill>
          <a:latin typeface="+mn-lt"/>
          <a:ea typeface="+mn-ea"/>
          <a:cs typeface="+mn-cs"/>
        </a:defRPr>
      </a:lvl3pPr>
      <a:lvl4pPr marL="1701333" algn="l" defTabSz="1134222" rtl="0" eaLnBrk="1" latinLnBrk="1" hangingPunct="1">
        <a:defRPr sz="2233" kern="1200">
          <a:solidFill>
            <a:schemeClr val="tx1"/>
          </a:solidFill>
          <a:latin typeface="+mn-lt"/>
          <a:ea typeface="+mn-ea"/>
          <a:cs typeface="+mn-cs"/>
        </a:defRPr>
      </a:lvl4pPr>
      <a:lvl5pPr marL="2268444" algn="l" defTabSz="1134222" rtl="0" eaLnBrk="1" latinLnBrk="1" hangingPunct="1">
        <a:defRPr sz="2233" kern="1200">
          <a:solidFill>
            <a:schemeClr val="tx1"/>
          </a:solidFill>
          <a:latin typeface="+mn-lt"/>
          <a:ea typeface="+mn-ea"/>
          <a:cs typeface="+mn-cs"/>
        </a:defRPr>
      </a:lvl5pPr>
      <a:lvl6pPr marL="2835554" algn="l" defTabSz="1134222" rtl="0" eaLnBrk="1" latinLnBrk="1" hangingPunct="1">
        <a:defRPr sz="2233" kern="1200">
          <a:solidFill>
            <a:schemeClr val="tx1"/>
          </a:solidFill>
          <a:latin typeface="+mn-lt"/>
          <a:ea typeface="+mn-ea"/>
          <a:cs typeface="+mn-cs"/>
        </a:defRPr>
      </a:lvl6pPr>
      <a:lvl7pPr marL="3402665" algn="l" defTabSz="1134222" rtl="0" eaLnBrk="1" latinLnBrk="1" hangingPunct="1">
        <a:defRPr sz="2233" kern="1200">
          <a:solidFill>
            <a:schemeClr val="tx1"/>
          </a:solidFill>
          <a:latin typeface="+mn-lt"/>
          <a:ea typeface="+mn-ea"/>
          <a:cs typeface="+mn-cs"/>
        </a:defRPr>
      </a:lvl7pPr>
      <a:lvl8pPr marL="3969776" algn="l" defTabSz="1134222" rtl="0" eaLnBrk="1" latinLnBrk="1" hangingPunct="1">
        <a:defRPr sz="2233" kern="1200">
          <a:solidFill>
            <a:schemeClr val="tx1"/>
          </a:solidFill>
          <a:latin typeface="+mn-lt"/>
          <a:ea typeface="+mn-ea"/>
          <a:cs typeface="+mn-cs"/>
        </a:defRPr>
      </a:lvl8pPr>
      <a:lvl9pPr marL="4536887" algn="l" defTabSz="1134222" rtl="0" eaLnBrk="1" latinLnBrk="1" hangingPunct="1">
        <a:defRPr sz="223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8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4.pn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8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4.png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8.png"/><Relationship Id="rId9" Type="http://schemas.openxmlformats.org/officeDocument/2006/relationships/image" Target="../media/image2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8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8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4.png"/><Relationship Id="rId7" Type="http://schemas.openxmlformats.org/officeDocument/2006/relationships/image" Target="../media/image30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8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2.png"/><Relationship Id="rId4" Type="http://schemas.openxmlformats.org/officeDocument/2006/relationships/image" Target="../media/image8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8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9C394C74-2045-B393-75BB-CB8129D21982}"/>
              </a:ext>
            </a:extLst>
          </p:cNvPr>
          <p:cNvSpPr txBox="1"/>
          <p:nvPr/>
        </p:nvSpPr>
        <p:spPr>
          <a:xfrm>
            <a:off x="6430772" y="549439"/>
            <a:ext cx="7935684" cy="3898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fontAlgn="base" latinLnBrk="0">
              <a:lnSpc>
                <a:spcPct val="160000"/>
              </a:lnSpc>
            </a:pPr>
            <a:r>
              <a:rPr lang="en-US" altLang="ko-KR" sz="1400" b="1" kern="0" spc="50" dirty="0">
                <a:solidFill>
                  <a:srgbClr val="000000"/>
                </a:solidFill>
                <a:latin typeface="휴먼고딕"/>
                <a:ea typeface="휴먼고딕"/>
              </a:rPr>
              <a:t>2026</a:t>
            </a:r>
            <a:r>
              <a:rPr lang="ko-KR" altLang="en-US" sz="1400" b="1" kern="0" spc="50" dirty="0">
                <a:solidFill>
                  <a:srgbClr val="000000"/>
                </a:solidFill>
                <a:latin typeface="휴먼고딕"/>
                <a:ea typeface="휴먼고딕"/>
              </a:rPr>
              <a:t>년 제</a:t>
            </a:r>
            <a:r>
              <a:rPr lang="en-US" altLang="ko-KR" sz="1400" b="1" kern="0" spc="50" dirty="0">
                <a:solidFill>
                  <a:srgbClr val="000000"/>
                </a:solidFill>
                <a:latin typeface="휴먼고딕"/>
                <a:ea typeface="휴먼고딕"/>
              </a:rPr>
              <a:t>0</a:t>
            </a:r>
            <a:r>
              <a:rPr lang="ko-KR" altLang="en-US" sz="1400" b="1" kern="0" spc="50" dirty="0">
                <a:solidFill>
                  <a:srgbClr val="000000"/>
                </a:solidFill>
                <a:latin typeface="휴먼고딕"/>
                <a:ea typeface="휴먼고딕"/>
              </a:rPr>
              <a:t>회 인천광역시 </a:t>
            </a:r>
            <a:r>
              <a:rPr lang="ko-KR" altLang="en-US" sz="1400" b="1" kern="0" spc="50" dirty="0" err="1">
                <a:solidFill>
                  <a:srgbClr val="000000"/>
                </a:solidFill>
                <a:latin typeface="휴먼고딕"/>
                <a:ea typeface="휴먼고딕"/>
              </a:rPr>
              <a:t>서해구</a:t>
            </a:r>
            <a:r>
              <a:rPr lang="ko-KR" altLang="en-US" sz="1400" b="1" kern="0" spc="50" dirty="0">
                <a:solidFill>
                  <a:srgbClr val="000000"/>
                </a:solidFill>
                <a:latin typeface="휴먼고딕"/>
                <a:ea typeface="휴먼고딕"/>
              </a:rPr>
              <a:t> 건축해체 분야 건축소위원회</a:t>
            </a:r>
            <a:endParaRPr lang="ko-KR" altLang="en-US" sz="1050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1DCE338-0ABC-5E48-5C79-E8E80930C2FD}"/>
              </a:ext>
            </a:extLst>
          </p:cNvPr>
          <p:cNvSpPr txBox="1"/>
          <p:nvPr/>
        </p:nvSpPr>
        <p:spPr>
          <a:xfrm>
            <a:off x="1671270" y="3247121"/>
            <a:ext cx="11779986" cy="2135582"/>
          </a:xfrm>
          <a:prstGeom prst="rect">
            <a:avLst/>
          </a:prstGeom>
          <a:noFill/>
        </p:spPr>
        <p:txBody>
          <a:bodyPr wrap="square" anchor="ctr" anchorCtr="1">
            <a:spAutoFit/>
          </a:bodyPr>
          <a:lstStyle/>
          <a:p>
            <a:pPr algn="ctr" fontAlgn="base" latinLnBrk="0">
              <a:lnSpc>
                <a:spcPct val="160000"/>
              </a:lnSpc>
            </a:pPr>
            <a:r>
              <a:rPr lang="ko-KR" altLang="en-US" sz="4799" b="1" kern="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서해구</a:t>
            </a:r>
            <a:r>
              <a:rPr lang="ko-KR" altLang="en-US" sz="4799" b="1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4799" b="1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00</a:t>
            </a:r>
            <a:r>
              <a:rPr lang="ko-KR" altLang="en-US" sz="4799" b="1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동 </a:t>
            </a:r>
            <a:r>
              <a:rPr lang="en-US" altLang="ko-KR" sz="4799" b="1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000</a:t>
            </a:r>
            <a:r>
              <a:rPr lang="ko-KR" altLang="en-US" sz="4799" b="1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번지 해체공사 심의도서</a:t>
            </a:r>
            <a:endParaRPr lang="en-US" altLang="ko-KR" sz="4799" b="1" kern="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 fontAlgn="base" latinLnBrk="0">
              <a:lnSpc>
                <a:spcPct val="160000"/>
              </a:lnSpc>
            </a:pPr>
            <a:endParaRPr lang="ko-KR" altLang="en-US" sz="1100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  <a:p>
            <a:pPr algn="ctr" fontAlgn="base" latinLnBrk="0">
              <a:lnSpc>
                <a:spcPct val="160000"/>
              </a:lnSpc>
            </a:pPr>
            <a:r>
              <a:rPr lang="en-US" altLang="ko-KR" sz="2799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2026. 0.</a:t>
            </a:r>
            <a:endParaRPr lang="ko-KR" altLang="en-US" sz="1100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</p:txBody>
      </p:sp>
      <p:graphicFrame>
        <p:nvGraphicFramePr>
          <p:cNvPr id="15" name="표 14">
            <a:extLst>
              <a:ext uri="{FF2B5EF4-FFF2-40B4-BE49-F238E27FC236}">
                <a16:creationId xmlns:a16="http://schemas.microsoft.com/office/drawing/2014/main" id="{27CDD29F-BFF9-2137-5A87-DE47600154D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7246119"/>
              </p:ext>
            </p:extLst>
          </p:nvPr>
        </p:nvGraphicFramePr>
        <p:xfrm>
          <a:off x="9278262" y="5500386"/>
          <a:ext cx="5088196" cy="4657779"/>
        </p:xfrm>
        <a:graphic>
          <a:graphicData uri="http://schemas.openxmlformats.org/drawingml/2006/table">
            <a:tbl>
              <a:tblPr/>
              <a:tblGrid>
                <a:gridCol w="1268271">
                  <a:extLst>
                    <a:ext uri="{9D8B030D-6E8A-4147-A177-3AD203B41FA5}">
                      <a16:colId xmlns:a16="http://schemas.microsoft.com/office/drawing/2014/main" val="59879271"/>
                    </a:ext>
                  </a:extLst>
                </a:gridCol>
                <a:gridCol w="3819925">
                  <a:extLst>
                    <a:ext uri="{9D8B030D-6E8A-4147-A177-3AD203B41FA5}">
                      <a16:colId xmlns:a16="http://schemas.microsoft.com/office/drawing/2014/main" val="2403867998"/>
                    </a:ext>
                  </a:extLst>
                </a:gridCol>
              </a:tblGrid>
              <a:tr h="672494">
                <a:tc>
                  <a:txBody>
                    <a:bodyPr/>
                    <a:lstStyle/>
                    <a:p>
                      <a:pPr marL="0" marR="0" indent="0" algn="di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해체종류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66" marR="64766" marT="17906" marB="17906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20000"/>
                        </a:lnSpc>
                        <a:buNone/>
                      </a:pPr>
                      <a:r>
                        <a:rPr lang="ko-KR" altLang="en-US" sz="1200" kern="0" spc="-4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건축물관리법 제</a:t>
                      </a:r>
                      <a:r>
                        <a:rPr lang="en-US" altLang="ko-KR" sz="1200" kern="0" spc="-4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2</a:t>
                      </a:r>
                      <a:r>
                        <a:rPr lang="ko-KR" altLang="en-US" sz="1200" kern="0" spc="-4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조 </a:t>
                      </a:r>
                      <a:r>
                        <a:rPr lang="en-US" altLang="ko-KR" sz="1200" kern="0" spc="-4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7</a:t>
                      </a:r>
                      <a:r>
                        <a:rPr lang="ko-KR" altLang="en-US" sz="1200" kern="0" spc="-4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호에 따른 </a:t>
                      </a:r>
                      <a:r>
                        <a:rPr lang="en-US" altLang="ko-KR" sz="1200" kern="0" spc="-4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00[</a:t>
                      </a:r>
                      <a:r>
                        <a:rPr lang="ko-KR" altLang="en-US" sz="1200" b="1" kern="0" spc="-4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건축</a:t>
                      </a:r>
                      <a:r>
                        <a:rPr lang="en-US" altLang="ko-KR" sz="1000" kern="0" spc="-4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(</a:t>
                      </a:r>
                      <a:r>
                        <a:rPr lang="ko-KR" altLang="en-US" sz="1000" kern="0" spc="-4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신축</a:t>
                      </a:r>
                      <a:r>
                        <a:rPr lang="en-US" altLang="ko-KR" sz="1000" kern="0" spc="-4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, </a:t>
                      </a:r>
                      <a:r>
                        <a:rPr lang="ko-KR" altLang="en-US" sz="1000" kern="0" spc="-4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증축</a:t>
                      </a:r>
                      <a:r>
                        <a:rPr lang="en-US" altLang="ko-KR" sz="1000" kern="0" spc="-4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, </a:t>
                      </a:r>
                      <a:r>
                        <a:rPr lang="ko-KR" altLang="en-US" sz="1000" kern="0" spc="-4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개축</a:t>
                      </a: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, 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재축</a:t>
                      </a: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)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,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대수선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, 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리모델링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, </a:t>
                      </a:r>
                      <a:r>
                        <a:rPr lang="ko-KR" altLang="en-US" sz="1200" b="1" kern="0" spc="0" dirty="0" err="1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멸실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휴먼고딕"/>
                        </a:rPr>
                        <a:t>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中 </a:t>
                      </a: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택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1]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을 위한 건축물 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0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동 해체공사 심의 신청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66" marR="64766" marT="17906" marB="179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60609404"/>
                  </a:ext>
                </a:extLst>
              </a:tr>
              <a:tr h="1769937">
                <a:tc>
                  <a:txBody>
                    <a:bodyPr/>
                    <a:lstStyle/>
                    <a:p>
                      <a:pPr marL="0" marR="0" indent="0" algn="di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심의사유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66" marR="64766" marT="17906" marB="17906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20000"/>
                        </a:lnSpc>
                        <a:buNone/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건축물관리법 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30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조에 따라 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(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해체 부위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)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를 위해 해체심의를 신청함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20000"/>
                        </a:lnSpc>
                        <a:buNone/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ex)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건축물관리법 제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30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조제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1</a:t>
                      </a: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항○에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 따라 연면적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500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㎡ 이상 해체로 인한 해체 심의를 신청함</a:t>
                      </a:r>
                    </a:p>
                    <a:p>
                      <a:pPr marL="0" marR="0" indent="0" algn="just" fontAlgn="base" latinLnBrk="1">
                        <a:lnSpc>
                          <a:spcPct val="120000"/>
                        </a:lnSpc>
                        <a:buNone/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ex)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건축물관리법 제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30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조제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2</a:t>
                      </a: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항제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1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호에 따라 해당건축물 주변의 일정범위 반경 내 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0000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등 해당 지방자치단체의 조례로 정하는 시설이 있는 경우에 대한 심의를 신청함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66" marR="64766" marT="17906" marB="179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46818142"/>
                  </a:ext>
                </a:extLst>
              </a:tr>
              <a:tr h="288389">
                <a:tc>
                  <a:txBody>
                    <a:bodyPr/>
                    <a:lstStyle/>
                    <a:p>
                      <a:pPr marL="0" marR="0" indent="0" algn="di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대지위치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66" marR="64766" marT="17906" marB="17906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인천광역시 </a:t>
                      </a: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서해구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 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00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동 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00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번지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66" marR="64766" marT="17906" marB="179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66402234"/>
                  </a:ext>
                </a:extLst>
              </a:tr>
              <a:tr h="288389">
                <a:tc>
                  <a:txBody>
                    <a:bodyPr/>
                    <a:lstStyle/>
                    <a:p>
                      <a:pPr marL="0" marR="0" indent="0" algn="di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건축물 용도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66" marR="64766" marT="17906" marB="17906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 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66" marR="64766" marT="17906" marB="179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73689991"/>
                  </a:ext>
                </a:extLst>
              </a:tr>
              <a:tr h="288389">
                <a:tc>
                  <a:txBody>
                    <a:bodyPr/>
                    <a:lstStyle/>
                    <a:p>
                      <a:pPr marL="0" marR="0" indent="0" algn="di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건축물 규모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66" marR="64766" marT="17906" marB="17906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지하 </a:t>
                      </a: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00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층</a:t>
                      </a: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, 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지상 </a:t>
                      </a: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00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층 </a:t>
                      </a: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/ 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높이 </a:t>
                      </a: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00m / 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연면적 </a:t>
                      </a: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000.00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㎡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66" marR="64766" marT="17906" marB="179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19882448"/>
                  </a:ext>
                </a:extLst>
              </a:tr>
              <a:tr h="288389">
                <a:tc>
                  <a:txBody>
                    <a:bodyPr/>
                    <a:lstStyle/>
                    <a:p>
                      <a:pPr marL="0" marR="0" indent="0" algn="di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건축물 구조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66" marR="64766" marT="17906" marB="17906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66" marR="64766" marT="17906" marB="179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09748117"/>
                  </a:ext>
                </a:extLst>
              </a:tr>
              <a:tr h="288389">
                <a:tc>
                  <a:txBody>
                    <a:bodyPr/>
                    <a:lstStyle/>
                    <a:p>
                      <a:pPr marL="0" marR="0" indent="0" algn="di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사용승인일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66" marR="64766" marT="17906" marB="17906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0000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년 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00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월 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00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일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66" marR="64766" marT="17906" marB="179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96491690"/>
                  </a:ext>
                </a:extLst>
              </a:tr>
              <a:tr h="288389">
                <a:tc>
                  <a:txBody>
                    <a:bodyPr/>
                    <a:lstStyle/>
                    <a:p>
                      <a:pPr marL="0" marR="0" indent="0" algn="di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심의내용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66" marR="64766" marT="17906" marB="17906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건축물 해체 허가 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/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신고 에 관한 사항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66" marR="64766" marT="17906" marB="179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40167413"/>
                  </a:ext>
                </a:extLst>
              </a:tr>
              <a:tr h="485014">
                <a:tc>
                  <a:txBody>
                    <a:bodyPr/>
                    <a:lstStyle/>
                    <a:p>
                      <a:pPr marL="0" marR="0" indent="0" algn="dist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작성자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66" marR="64766" marT="17906" marB="17906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buNone/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00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구조기술사사무소 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30000"/>
                        </a:lnSpc>
                        <a:buNone/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(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건축구조기술사 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000 /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건축사 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000) (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날인 必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)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66" marR="64766" marT="17906" marB="17906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38401342"/>
                  </a:ext>
                </a:extLst>
              </a:tr>
            </a:tbl>
          </a:graphicData>
        </a:graphic>
      </p:graphicFrame>
      <p:graphicFrame>
        <p:nvGraphicFramePr>
          <p:cNvPr id="20" name="표 19">
            <a:extLst>
              <a:ext uri="{FF2B5EF4-FFF2-40B4-BE49-F238E27FC236}">
                <a16:creationId xmlns:a16="http://schemas.microsoft.com/office/drawing/2014/main" id="{787D46ED-4757-C8F5-62C9-A816C1C951AC}"/>
              </a:ext>
            </a:extLst>
          </p:cNvPr>
          <p:cNvGraphicFramePr>
            <a:graphicFrameLocks noGrp="1"/>
          </p:cNvGraphicFramePr>
          <p:nvPr/>
        </p:nvGraphicFramePr>
        <p:xfrm>
          <a:off x="13141538" y="1170494"/>
          <a:ext cx="1116338" cy="1456759"/>
        </p:xfrm>
        <a:graphic>
          <a:graphicData uri="http://schemas.openxmlformats.org/drawingml/2006/table">
            <a:tbl>
              <a:tblPr/>
              <a:tblGrid>
                <a:gridCol w="1116338">
                  <a:extLst>
                    <a:ext uri="{9D8B030D-6E8A-4147-A177-3AD203B41FA5}">
                      <a16:colId xmlns:a16="http://schemas.microsoft.com/office/drawing/2014/main" val="1411345498"/>
                    </a:ext>
                  </a:extLst>
                </a:gridCol>
              </a:tblGrid>
              <a:tr h="339940">
                <a:tc>
                  <a:txBody>
                    <a:bodyPr/>
                    <a:lstStyle/>
                    <a:p>
                      <a:pPr marL="0" marR="0" indent="0" algn="dist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휴먼고딕"/>
                          <a:ea typeface="휴먼고딕"/>
                        </a:rPr>
                        <a:t>안건번호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81848" marR="81848" marT="22628" marB="22628" anchor="ctr" anchorCtr="1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05810855"/>
                  </a:ext>
                </a:extLst>
              </a:tr>
              <a:tr h="111681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81848" marR="81848" marT="22628" marB="22628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82847724"/>
                  </a:ext>
                </a:extLst>
              </a:tr>
            </a:tbl>
          </a:graphicData>
        </a:graphic>
      </p:graphicFrame>
      <p:pic>
        <p:nvPicPr>
          <p:cNvPr id="7" name="그림 6">
            <a:extLst>
              <a:ext uri="{FF2B5EF4-FFF2-40B4-BE49-F238E27FC236}">
                <a16:creationId xmlns:a16="http://schemas.microsoft.com/office/drawing/2014/main" id="{9A737E3A-3C52-44C3-B74E-422F3689C5D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070" y="744352"/>
            <a:ext cx="3060240" cy="12891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6944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4" descr="C:\Users\황병욱\Desktop\그림1 copy.pn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966" r="7948"/>
          <a:stretch/>
        </p:blipFill>
        <p:spPr bwMode="auto">
          <a:xfrm>
            <a:off x="422" y="4554612"/>
            <a:ext cx="15122526" cy="6138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C:\Users\Phantom\Pictures\비행기.png"/>
          <p:cNvPicPr>
            <a:picLocks noChangeAspect="1" noChangeArrowheads="1"/>
          </p:cNvPicPr>
          <p:nvPr/>
        </p:nvPicPr>
        <p:blipFill>
          <a:blip r:embed="rId5" cstate="print"/>
          <a:srcRect l="42020" t="44476" r="24408" b="43712"/>
          <a:stretch>
            <a:fillRect/>
          </a:stretch>
        </p:blipFill>
        <p:spPr bwMode="auto">
          <a:xfrm>
            <a:off x="422" y="1314252"/>
            <a:ext cx="6391026" cy="1656933"/>
          </a:xfrm>
          <a:prstGeom prst="rect">
            <a:avLst/>
          </a:prstGeom>
          <a:noFill/>
        </p:spPr>
      </p:pic>
      <p:sp>
        <p:nvSpPr>
          <p:cNvPr id="14" name="TextBox 7"/>
          <p:cNvSpPr txBox="1">
            <a:spLocks noChangeArrowheads="1"/>
          </p:cNvSpPr>
          <p:nvPr/>
        </p:nvSpPr>
        <p:spPr bwMode="auto">
          <a:xfrm>
            <a:off x="-1" y="5886760"/>
            <a:ext cx="15122525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ts val="500"/>
              </a:spcBef>
              <a:spcAft>
                <a:spcPts val="600"/>
              </a:spcAft>
              <a:buClr>
                <a:srgbClr val="800080"/>
              </a:buClr>
            </a:pPr>
            <a:r>
              <a:rPr lang="en-US" altLang="ko-KR" sz="3000" b="1" dirty="0">
                <a:solidFill>
                  <a:schemeClr val="accent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2026. 00.</a:t>
            </a:r>
            <a:endParaRPr lang="ko-KR" altLang="en-US" sz="3000" b="1" dirty="0">
              <a:solidFill>
                <a:schemeClr val="accent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16" name="_x602708888" descr="EMB000049c029b1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9034" y="9437282"/>
            <a:ext cx="985714" cy="697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F77BFE93-06CC-44D7-AA19-3636EC4C1F2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09734" y="126120"/>
            <a:ext cx="2970193" cy="508595"/>
          </a:xfrm>
          <a:prstGeom prst="rect">
            <a:avLst/>
          </a:prstGeom>
        </p:spPr>
      </p:pic>
      <p:sp>
        <p:nvSpPr>
          <p:cNvPr id="13" name="Rectangle 2">
            <a:extLst>
              <a:ext uri="{FF2B5EF4-FFF2-40B4-BE49-F238E27FC236}">
                <a16:creationId xmlns:a16="http://schemas.microsoft.com/office/drawing/2014/main" id="{9A941E79-1F4C-447A-9B0D-CC1DB0C1BF8D}"/>
              </a:ext>
            </a:extLst>
          </p:cNvPr>
          <p:cNvSpPr>
            <a:spLocks noChangeArrowheads="1"/>
          </p:cNvSpPr>
          <p:nvPr/>
        </p:nvSpPr>
        <p:spPr bwMode="black">
          <a:xfrm>
            <a:off x="-425" y="3510497"/>
            <a:ext cx="15122525" cy="1989142"/>
          </a:xfrm>
          <a:prstGeom prst="rect">
            <a:avLst/>
          </a:prstGeom>
          <a:solidFill>
            <a:srgbClr val="1F497D">
              <a:lumMod val="60000"/>
              <a:lumOff val="40000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ko-KR" altLang="en-US" sz="4400" dirty="0" err="1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서해구</a:t>
            </a:r>
            <a:r>
              <a:rPr lang="ko-KR" altLang="en-US" sz="440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440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00</a:t>
            </a:r>
            <a:r>
              <a:rPr lang="ko-KR" altLang="en-US" sz="440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동 </a:t>
            </a:r>
            <a:r>
              <a:rPr lang="en-US" altLang="ko-KR" sz="440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000</a:t>
            </a:r>
            <a:r>
              <a:rPr lang="ko-KR" altLang="en-US" sz="440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번지 해체공사 심의도서</a:t>
            </a:r>
          </a:p>
        </p:txBody>
      </p:sp>
      <p:sp>
        <p:nvSpPr>
          <p:cNvPr id="18" name="TextBox 7">
            <a:extLst>
              <a:ext uri="{FF2B5EF4-FFF2-40B4-BE49-F238E27FC236}">
                <a16:creationId xmlns:a16="http://schemas.microsoft.com/office/drawing/2014/main" id="{766B0E01-203E-4D52-BAD1-679611A57B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" y="9230533"/>
            <a:ext cx="15122526" cy="9720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ts val="500"/>
              </a:spcBef>
              <a:spcAft>
                <a:spcPts val="600"/>
              </a:spcAft>
              <a:buClr>
                <a:srgbClr val="800080"/>
              </a:buClr>
            </a:pPr>
            <a:r>
              <a:rPr lang="ko-KR" altLang="en-US" sz="2400" b="1" dirty="0" err="1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도시주택국</a:t>
            </a:r>
            <a:endParaRPr lang="en-US" altLang="ko-KR" sz="2400" b="1" dirty="0">
              <a:solidFill>
                <a:schemeClr val="tx2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>
              <a:spcBef>
                <a:spcPts val="500"/>
              </a:spcBef>
              <a:spcAft>
                <a:spcPts val="600"/>
              </a:spcAft>
              <a:buClr>
                <a:srgbClr val="800080"/>
              </a:buClr>
            </a:pPr>
            <a:r>
              <a:rPr lang="ko-KR" altLang="en-US" sz="2400" b="1" dirty="0">
                <a:solidFill>
                  <a:schemeClr val="tx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건  축  과</a:t>
            </a:r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E932F410-CAAA-440B-8F95-0210ACD10F15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478" y="571034"/>
            <a:ext cx="3564397" cy="15015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36087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F77BFE93-06CC-44D7-AA19-3636EC4C1F2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21802" y="136346"/>
            <a:ext cx="2434735" cy="416907"/>
          </a:xfrm>
          <a:prstGeom prst="rect">
            <a:avLst/>
          </a:prstGeom>
        </p:spPr>
      </p:pic>
      <p:sp>
        <p:nvSpPr>
          <p:cNvPr id="10" name="제목 1">
            <a:extLst>
              <a:ext uri="{FF2B5EF4-FFF2-40B4-BE49-F238E27FC236}">
                <a16:creationId xmlns:a16="http://schemas.microsoft.com/office/drawing/2014/main" id="{35D1A206-A46C-4BF7-9CE1-B5EB0EA9E3C8}"/>
              </a:ext>
            </a:extLst>
          </p:cNvPr>
          <p:cNvSpPr txBox="1">
            <a:spLocks/>
          </p:cNvSpPr>
          <p:nvPr/>
        </p:nvSpPr>
        <p:spPr>
          <a:xfrm>
            <a:off x="5004978" y="3977376"/>
            <a:ext cx="4644516" cy="1152128"/>
          </a:xfrm>
          <a:prstGeom prst="rect">
            <a:avLst/>
          </a:prstGeom>
        </p:spPr>
        <p:txBody>
          <a:bodyPr vert="horz" lIns="147510" tIns="73755" rIns="147510" bIns="73755" rtlCol="0" anchor="ctr">
            <a:normAutofit/>
          </a:bodyPr>
          <a:lstStyle>
            <a:lvl1pPr algn="ctr" defTabSz="1475090" rtl="0" eaLnBrk="1" latinLnBrk="1" hangingPunct="1">
              <a:spcBef>
                <a:spcPct val="0"/>
              </a:spcBef>
              <a:buNone/>
              <a:defRPr sz="71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39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Ⅱ. </a:t>
            </a:r>
            <a:r>
              <a:rPr lang="ko-KR" altLang="en-US" sz="39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해체공사계획</a:t>
            </a:r>
          </a:p>
        </p:txBody>
      </p:sp>
      <p:sp>
        <p:nvSpPr>
          <p:cNvPr id="13" name="제목 1">
            <a:extLst>
              <a:ext uri="{FF2B5EF4-FFF2-40B4-BE49-F238E27FC236}">
                <a16:creationId xmlns:a16="http://schemas.microsoft.com/office/drawing/2014/main" id="{F08588C3-80AC-4604-99C5-37F6F3288755}"/>
              </a:ext>
            </a:extLst>
          </p:cNvPr>
          <p:cNvSpPr txBox="1">
            <a:spLocks/>
          </p:cNvSpPr>
          <p:nvPr/>
        </p:nvSpPr>
        <p:spPr>
          <a:xfrm>
            <a:off x="9217446" y="3987602"/>
            <a:ext cx="4644516" cy="1152128"/>
          </a:xfrm>
          <a:prstGeom prst="rect">
            <a:avLst/>
          </a:prstGeom>
        </p:spPr>
        <p:txBody>
          <a:bodyPr vert="horz" lIns="147510" tIns="73755" rIns="147510" bIns="73755" rtlCol="0" anchor="ctr">
            <a:normAutofit/>
          </a:bodyPr>
          <a:lstStyle>
            <a:lvl1pPr algn="ctr" defTabSz="1475090" rtl="0" eaLnBrk="1" latinLnBrk="1" hangingPunct="1">
              <a:spcBef>
                <a:spcPct val="0"/>
              </a:spcBef>
              <a:buNone/>
              <a:defRPr sz="71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39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Ⅲ. </a:t>
            </a:r>
            <a:r>
              <a:rPr lang="ko-KR" altLang="en-US" sz="39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기타계획</a:t>
            </a: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4572B01C-EEBC-4E39-8489-EEA65D916BDE}"/>
              </a:ext>
            </a:extLst>
          </p:cNvPr>
          <p:cNvSpPr/>
          <p:nvPr/>
        </p:nvSpPr>
        <p:spPr>
          <a:xfrm>
            <a:off x="2510641" y="553253"/>
            <a:ext cx="10678757" cy="1031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 latinLnBrk="0">
              <a:lnSpc>
                <a:spcPct val="230000"/>
              </a:lnSpc>
            </a:pPr>
            <a:r>
              <a:rPr lang="ko-KR" altLang="en-US" sz="3200" b="1" kern="0" dirty="0" err="1">
                <a:solidFill>
                  <a:srgbClr val="000000"/>
                </a:solidFill>
                <a:latin typeface="한양견고딕"/>
                <a:ea typeface="한양견고딕"/>
              </a:rPr>
              <a:t>해체계획서</a:t>
            </a:r>
            <a:r>
              <a:rPr lang="ko-KR" altLang="en-US" sz="3200" b="1" kern="0" dirty="0">
                <a:solidFill>
                  <a:srgbClr val="000000"/>
                </a:solidFill>
                <a:latin typeface="한양견고딕"/>
                <a:ea typeface="한양견고딕"/>
              </a:rPr>
              <a:t> </a:t>
            </a:r>
            <a:r>
              <a:rPr lang="en-US" altLang="ko-KR" sz="3200" b="1" kern="0" dirty="0">
                <a:solidFill>
                  <a:srgbClr val="000000"/>
                </a:solidFill>
                <a:latin typeface="한양견고딕"/>
                <a:ea typeface="한양견고딕"/>
              </a:rPr>
              <a:t>[ ] </a:t>
            </a:r>
            <a:r>
              <a:rPr lang="ko-KR" altLang="en-US" sz="3200" b="1" kern="0" dirty="0">
                <a:solidFill>
                  <a:srgbClr val="000000"/>
                </a:solidFill>
                <a:latin typeface="한양견고딕"/>
                <a:ea typeface="한양견고딕"/>
              </a:rPr>
              <a:t>작성 확인서</a:t>
            </a:r>
            <a:r>
              <a:rPr lang="ko-KR" altLang="en-US" sz="3200" kern="0" dirty="0">
                <a:solidFill>
                  <a:srgbClr val="000000"/>
                </a:solidFill>
                <a:latin typeface="한양견고딕"/>
              </a:rPr>
              <a:t> </a:t>
            </a:r>
            <a:r>
              <a:rPr lang="en-US" altLang="ko-KR" sz="3200" kern="0" dirty="0">
                <a:solidFill>
                  <a:srgbClr val="000000"/>
                </a:solidFill>
                <a:latin typeface="한양견고딕"/>
              </a:rPr>
              <a:t>/ </a:t>
            </a:r>
            <a:r>
              <a:rPr lang="en-US" altLang="ko-KR" sz="3200" b="1" kern="0" dirty="0">
                <a:solidFill>
                  <a:srgbClr val="000000"/>
                </a:solidFill>
                <a:latin typeface="한양견고딕"/>
                <a:ea typeface="한양견고딕"/>
              </a:rPr>
              <a:t>[ ] </a:t>
            </a:r>
            <a:r>
              <a:rPr lang="ko-KR" altLang="en-US" sz="3200" b="1" kern="0" dirty="0">
                <a:solidFill>
                  <a:srgbClr val="000000"/>
                </a:solidFill>
                <a:latin typeface="한양견고딕"/>
                <a:ea typeface="한양견고딕"/>
              </a:rPr>
              <a:t>검토 확인서</a:t>
            </a:r>
            <a:endParaRPr lang="ko-KR" altLang="en-US" sz="3200" kern="0" spc="0" dirty="0">
              <a:solidFill>
                <a:srgbClr val="000000"/>
              </a:solidFill>
              <a:effectLst/>
              <a:latin typeface="한양견고딕"/>
            </a:endParaRPr>
          </a:p>
        </p:txBody>
      </p:sp>
      <p:graphicFrame>
        <p:nvGraphicFramePr>
          <p:cNvPr id="19" name="표 18">
            <a:extLst>
              <a:ext uri="{FF2B5EF4-FFF2-40B4-BE49-F238E27FC236}">
                <a16:creationId xmlns:a16="http://schemas.microsoft.com/office/drawing/2014/main" id="{550FC057-6786-4C08-A53C-D55E5E12380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4388377"/>
              </p:ext>
            </p:extLst>
          </p:nvPr>
        </p:nvGraphicFramePr>
        <p:xfrm>
          <a:off x="864518" y="1593160"/>
          <a:ext cx="13717524" cy="8834878"/>
        </p:xfrm>
        <a:graphic>
          <a:graphicData uri="http://schemas.openxmlformats.org/drawingml/2006/table">
            <a:tbl>
              <a:tblPr/>
              <a:tblGrid>
                <a:gridCol w="2253007">
                  <a:extLst>
                    <a:ext uri="{9D8B030D-6E8A-4147-A177-3AD203B41FA5}">
                      <a16:colId xmlns:a16="http://schemas.microsoft.com/office/drawing/2014/main" val="4110785809"/>
                    </a:ext>
                  </a:extLst>
                </a:gridCol>
                <a:gridCol w="754169">
                  <a:extLst>
                    <a:ext uri="{9D8B030D-6E8A-4147-A177-3AD203B41FA5}">
                      <a16:colId xmlns:a16="http://schemas.microsoft.com/office/drawing/2014/main" val="573774685"/>
                    </a:ext>
                  </a:extLst>
                </a:gridCol>
                <a:gridCol w="754169">
                  <a:extLst>
                    <a:ext uri="{9D8B030D-6E8A-4147-A177-3AD203B41FA5}">
                      <a16:colId xmlns:a16="http://schemas.microsoft.com/office/drawing/2014/main" val="959452451"/>
                    </a:ext>
                  </a:extLst>
                </a:gridCol>
                <a:gridCol w="754169">
                  <a:extLst>
                    <a:ext uri="{9D8B030D-6E8A-4147-A177-3AD203B41FA5}">
                      <a16:colId xmlns:a16="http://schemas.microsoft.com/office/drawing/2014/main" val="1268334289"/>
                    </a:ext>
                  </a:extLst>
                </a:gridCol>
                <a:gridCol w="754169">
                  <a:extLst>
                    <a:ext uri="{9D8B030D-6E8A-4147-A177-3AD203B41FA5}">
                      <a16:colId xmlns:a16="http://schemas.microsoft.com/office/drawing/2014/main" val="2466911331"/>
                    </a:ext>
                  </a:extLst>
                </a:gridCol>
                <a:gridCol w="754169">
                  <a:extLst>
                    <a:ext uri="{9D8B030D-6E8A-4147-A177-3AD203B41FA5}">
                      <a16:colId xmlns:a16="http://schemas.microsoft.com/office/drawing/2014/main" val="2893123771"/>
                    </a:ext>
                  </a:extLst>
                </a:gridCol>
                <a:gridCol w="1108611">
                  <a:extLst>
                    <a:ext uri="{9D8B030D-6E8A-4147-A177-3AD203B41FA5}">
                      <a16:colId xmlns:a16="http://schemas.microsoft.com/office/drawing/2014/main" val="1143826292"/>
                    </a:ext>
                  </a:extLst>
                </a:gridCol>
                <a:gridCol w="3320440">
                  <a:extLst>
                    <a:ext uri="{9D8B030D-6E8A-4147-A177-3AD203B41FA5}">
                      <a16:colId xmlns:a16="http://schemas.microsoft.com/office/drawing/2014/main" val="679434516"/>
                    </a:ext>
                  </a:extLst>
                </a:gridCol>
                <a:gridCol w="3264621">
                  <a:extLst>
                    <a:ext uri="{9D8B030D-6E8A-4147-A177-3AD203B41FA5}">
                      <a16:colId xmlns:a16="http://schemas.microsoft.com/office/drawing/2014/main" val="3192528394"/>
                    </a:ext>
                  </a:extLst>
                </a:gridCol>
              </a:tblGrid>
              <a:tr h="244414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건축물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2445" marR="24803" marT="24803" marB="12445" anchor="ctr">
                    <a:lnL>
                      <a:noFill/>
                    </a:lnL>
                    <a:lnR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8">
                  <a:txBody>
                    <a:bodyPr/>
                    <a:lstStyle/>
                    <a:p>
                      <a:pPr marL="25400" marR="38100" indent="0" algn="l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위치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2445" marR="24803" marT="24803" marB="12445">
                    <a:lnL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4961896"/>
                  </a:ext>
                </a:extLst>
              </a:tr>
              <a:tr h="66231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25400" marR="38100" indent="0" algn="l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연면적 합계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  <a:p>
                      <a:pPr marL="25400" marR="38100" indent="0" algn="r" fontAlgn="base" latinLnBrk="0">
                        <a:lnSpc>
                          <a:spcPct val="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㎡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2445" marR="24803" marT="24803" marB="12445">
                    <a:lnL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25400" marR="38100" indent="0" algn="l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해체 건축물 수 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  <a:p>
                      <a:pPr marL="25400" marR="38100" indent="0" algn="l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주 건축물 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동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)</a:t>
                      </a:r>
                      <a:b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한양신명조"/>
                        </a:rPr>
                      </a:b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부속 건축물 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동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)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2445" marR="24803" marT="24803" marB="12445">
                    <a:lnL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26153369"/>
                  </a:ext>
                </a:extLst>
              </a:tr>
              <a:tr h="244414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7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건축물 해체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2445" marR="24803" marT="24803" marB="12445" anchor="ctr">
                    <a:lnL>
                      <a:noFill/>
                    </a:lnL>
                    <a:lnR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8">
                  <a:txBody>
                    <a:bodyPr/>
                    <a:lstStyle/>
                    <a:p>
                      <a:pPr marL="25400" marR="38100" indent="0" algn="l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사유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2445" marR="24803" marT="24803" marB="12445">
                    <a:lnL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35377127"/>
                  </a:ext>
                </a:extLst>
              </a:tr>
              <a:tr h="24441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25400" marR="38100" indent="0" algn="l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해체공사 기간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2445" marR="24803" marT="24803" marB="12445" anchor="ctr">
                    <a:lnL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25400" marR="38100" indent="0" algn="l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년 월 일부터 년 월 일까지</a:t>
                      </a:r>
                      <a:endParaRPr lang="ko-KR" altLang="en-US" sz="1200" kern="0" spc="-70" dirty="0">
                        <a:solidFill>
                          <a:srgbClr val="000000"/>
                        </a:solidFill>
                        <a:effectLst/>
                        <a:latin typeface="한양신명조"/>
                        <a:ea typeface="돋움" panose="020B0600000101010101" pitchFamily="50" charset="-127"/>
                      </a:endParaRPr>
                    </a:p>
                  </a:txBody>
                  <a:tcPr marL="12445" marR="24803" marT="24803" marB="12445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30620835"/>
                  </a:ext>
                </a:extLst>
              </a:tr>
              <a:tr h="435869">
                <a:tc rowSpan="5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2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20">
                          <a:solidFill>
                            <a:srgbClr val="000000"/>
                          </a:solidFill>
                          <a:effectLst/>
                          <a:latin typeface="돋움체" panose="020B0609000101010101" pitchFamily="49" charset="-127"/>
                          <a:ea typeface="돋움체" panose="020B0609000101010101" pitchFamily="49" charset="-127"/>
                        </a:rPr>
                        <a:t>해체계획서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돋움체" panose="020B0609000101010101" pitchFamily="49" charset="-127"/>
                        </a:rPr>
                        <a:t> 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돋움체" panose="020B0609000101010101" pitchFamily="49" charset="-127"/>
                          <a:ea typeface="돋움체" panose="020B0609000101010101" pitchFamily="49" charset="-127"/>
                        </a:rPr>
                        <a:t>작성자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  <a:p>
                      <a:pPr marL="0" marR="0" indent="0" algn="ctr" fontAlgn="base" latinLnBrk="1">
                        <a:lnSpc>
                          <a:spcPct val="2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돋움체" panose="020B0609000101010101" pitchFamily="49" charset="-127"/>
                          <a:ea typeface="돋움체" panose="020B0609000101010101" pitchFamily="49" charset="-127"/>
                        </a:rPr>
                        <a:t>또는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  <a:p>
                      <a:pPr marL="0" marR="0" indent="0" algn="ctr" fontAlgn="base" latinLnBrk="1">
                        <a:lnSpc>
                          <a:spcPct val="2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돋움체" panose="020B0609000101010101" pitchFamily="49" charset="-127"/>
                          <a:ea typeface="돋움체" panose="020B0609000101010101" pitchFamily="49" charset="-127"/>
                        </a:rPr>
                        <a:t>검토자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2358" marR="24803" marT="24803" marB="12358" anchor="ctr">
                    <a:lnL>
                      <a:noFill/>
                    </a:lnL>
                    <a:lnR w="3556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marL="25400" marR="25400" indent="0" algn="l" fontAlgn="base" latinLnBrk="1">
                        <a:lnSpc>
                          <a:spcPct val="2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돋움체" panose="020B0609000101010101" pitchFamily="49" charset="-127"/>
                          <a:ea typeface="돋움체" panose="020B0609000101010101" pitchFamily="49" charset="-127"/>
                        </a:rPr>
                        <a:t>성명 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2358" marR="24803" marT="24803" marB="12358" anchor="ctr">
                    <a:lnL w="3556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25400" marR="25400" indent="0" algn="l" fontAlgn="base" latinLnBrk="1">
                        <a:lnSpc>
                          <a:spcPct val="2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돋움체" panose="020B0609000101010101" pitchFamily="49" charset="-127"/>
                          <a:ea typeface="돋움체" panose="020B0609000101010101" pitchFamily="49" charset="-127"/>
                        </a:rPr>
                        <a:t>자격번호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2358" marR="24803" marT="24803" marB="12358">
                    <a:lnL w="3556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18507530"/>
                  </a:ext>
                </a:extLst>
              </a:tr>
              <a:tr h="43586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25400" marR="25400" indent="0" algn="l" fontAlgn="base" latinLnBrk="1">
                        <a:lnSpc>
                          <a:spcPct val="2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돋움체" panose="020B0609000101010101" pitchFamily="49" charset="-127"/>
                          <a:ea typeface="돋움체" panose="020B0609000101010101" pitchFamily="49" charset="-127"/>
                        </a:rPr>
                        <a:t>사무소명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2358" marR="24803" marT="24803" marB="12358">
                    <a:lnL w="3556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25400" marR="25400" indent="0" algn="l" fontAlgn="base" latinLnBrk="1">
                        <a:lnSpc>
                          <a:spcPct val="2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돋움체" panose="020B0609000101010101" pitchFamily="49" charset="-127"/>
                          <a:ea typeface="돋움체" panose="020B0609000101010101" pitchFamily="49" charset="-127"/>
                        </a:rPr>
                        <a:t>신고번호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2358" marR="24803" marT="24803" marB="12358">
                    <a:lnL w="3556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71751472"/>
                  </a:ext>
                </a:extLst>
              </a:tr>
              <a:tr h="48810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8">
                  <a:txBody>
                    <a:bodyPr/>
                    <a:lstStyle/>
                    <a:p>
                      <a:pPr marL="25400" marR="25400" indent="0" algn="l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돋움체" panose="020B0609000101010101" pitchFamily="49" charset="-127"/>
                          <a:ea typeface="돋움체" panose="020B0609000101010101" pitchFamily="49" charset="-127"/>
                        </a:rPr>
                        <a:t>사무소 주소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  <a:p>
                      <a:pPr marL="25400" marR="25400" indent="0" algn="l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돋움체" panose="020B0609000101010101" pitchFamily="49" charset="-127"/>
                          <a:ea typeface="돋움체" panose="020B0609000101010101" pitchFamily="49" charset="-127"/>
                        </a:rPr>
                        <a:t>(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돋움체" panose="020B0609000101010101" pitchFamily="49" charset="-127"/>
                          <a:ea typeface="돋움체" panose="020B0609000101010101" pitchFamily="49" charset="-127"/>
                        </a:rPr>
                        <a:t>전화번호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돋움체" panose="020B0609000101010101" pitchFamily="49" charset="-127"/>
                          <a:ea typeface="돋움체" panose="020B0609000101010101" pitchFamily="49" charset="-127"/>
                        </a:rPr>
                        <a:t>: ) 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2358" marR="24803" marT="24803" marB="12358">
                    <a:lnL w="3556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55770723"/>
                  </a:ext>
                </a:extLst>
              </a:tr>
              <a:tr h="83635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8">
                  <a:txBody>
                    <a:bodyPr/>
                    <a:lstStyle/>
                    <a:p>
                      <a:pPr marL="25400" marR="25400" indent="0" algn="l" fontAlgn="base" latinLnBrk="1">
                        <a:lnSpc>
                          <a:spcPct val="2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돋움체" panose="020B0609000101010101" pitchFamily="49" charset="-127"/>
                          <a:ea typeface="돋움체" panose="020B0609000101010101" pitchFamily="49" charset="-127"/>
                        </a:rPr>
                        <a:t>작성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돋움체" panose="020B0609000101010101" pitchFamily="49" charset="-127"/>
                          <a:ea typeface="돋움체" panose="020B0609000101010101" pitchFamily="49" charset="-127"/>
                        </a:rPr>
                        <a:t>(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돋움체" panose="020B0609000101010101" pitchFamily="49" charset="-127"/>
                          <a:ea typeface="돋움체" panose="020B0609000101010101" pitchFamily="49" charset="-127"/>
                        </a:rPr>
                        <a:t>검토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돋움체" panose="020B0609000101010101" pitchFamily="49" charset="-127"/>
                          <a:ea typeface="돋움체" panose="020B0609000101010101" pitchFamily="49" charset="-127"/>
                        </a:rPr>
                        <a:t>)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돋움체" panose="020B0609000101010101" pitchFamily="49" charset="-127"/>
                          <a:ea typeface="돋움체" panose="020B0609000101010101" pitchFamily="49" charset="-127"/>
                        </a:rPr>
                        <a:t>기한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  <a:p>
                      <a:pPr marL="25400" marR="25400" indent="0" algn="ctr" fontAlgn="base" latinLnBrk="0">
                        <a:lnSpc>
                          <a:spcPct val="2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년 월 일부터 년 월 일까지 </a:t>
                      </a:r>
                      <a:r>
                        <a:rPr lang="en-US" altLang="ko-KR" sz="12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 </a:t>
                      </a:r>
                      <a:r>
                        <a:rPr lang="ko-KR" altLang="en-US" sz="12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일간</a:t>
                      </a:r>
                      <a:r>
                        <a:rPr lang="en-US" altLang="ko-KR" sz="12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)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2358" marR="24803" marT="24803" marB="12358" anchor="ctr">
                    <a:lnL w="3556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5640875"/>
                  </a:ext>
                </a:extLst>
              </a:tr>
              <a:tr h="43586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8">
                  <a:txBody>
                    <a:bodyPr/>
                    <a:lstStyle/>
                    <a:p>
                      <a:pPr marL="25400" marR="25400" indent="0" algn="l" fontAlgn="base" latinLnBrk="1">
                        <a:lnSpc>
                          <a:spcPct val="2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돋움체" panose="020B0609000101010101" pitchFamily="49" charset="-127"/>
                          <a:ea typeface="돋움체" panose="020B0609000101010101" pitchFamily="49" charset="-127"/>
                        </a:rPr>
                        <a:t>작성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돋움체" panose="020B0609000101010101" pitchFamily="49" charset="-127"/>
                          <a:ea typeface="돋움체" panose="020B0609000101010101" pitchFamily="49" charset="-127"/>
                        </a:rPr>
                        <a:t>(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돋움체" panose="020B0609000101010101" pitchFamily="49" charset="-127"/>
                          <a:ea typeface="돋움체" panose="020B0609000101010101" pitchFamily="49" charset="-127"/>
                        </a:rPr>
                        <a:t>검토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돋움체" panose="020B0609000101010101" pitchFamily="49" charset="-127"/>
                          <a:ea typeface="돋움체" panose="020B0609000101010101" pitchFamily="49" charset="-127"/>
                        </a:rPr>
                        <a:t>) </a:t>
                      </a: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돋움체" panose="020B0609000101010101" pitchFamily="49" charset="-127"/>
                          <a:ea typeface="돋움체" panose="020B0609000101010101" pitchFamily="49" charset="-127"/>
                        </a:rPr>
                        <a:t>대가금액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돋움체" panose="020B0609000101010101" pitchFamily="49" charset="-127"/>
                          <a:ea typeface="돋움체" panose="020B0609000101010101" pitchFamily="49" charset="-127"/>
                        </a:rPr>
                        <a:t> 원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2358" marR="24803" marT="24803" marB="12358" anchor="ctr">
                    <a:lnL w="3556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13507354"/>
                  </a:ext>
                </a:extLst>
              </a:tr>
              <a:tr h="348806">
                <a:tc gridSpan="9">
                  <a:txBody>
                    <a:bodyPr/>
                    <a:lstStyle/>
                    <a:p>
                      <a:pPr marL="76200" marR="101600" indent="-76200" algn="l" fontAlgn="base" latinLnBrk="1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12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「건축물관리법」 제</a:t>
                      </a:r>
                      <a:r>
                        <a:rPr lang="en-US" altLang="ko-KR" sz="1200" kern="0" spc="-12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30</a:t>
                      </a:r>
                      <a:r>
                        <a:rPr lang="ko-KR" altLang="en-US" sz="1200" kern="0" spc="-12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조제</a:t>
                      </a:r>
                      <a:r>
                        <a:rPr lang="en-US" altLang="ko-KR" sz="1200" kern="0" spc="-12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4</a:t>
                      </a:r>
                      <a:r>
                        <a:rPr lang="ko-KR" altLang="en-US" sz="1200" kern="0" spc="-12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항</a:t>
                      </a:r>
                      <a:r>
                        <a:rPr lang="en-US" altLang="ko-KR" sz="1200" kern="0" spc="-12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, </a:t>
                      </a:r>
                      <a:r>
                        <a:rPr lang="ko-KR" altLang="en-US" sz="1200" kern="0" spc="-12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같은 조 제</a:t>
                      </a:r>
                      <a:r>
                        <a:rPr lang="en-US" altLang="ko-KR" sz="1200" kern="0" spc="-12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5</a:t>
                      </a:r>
                      <a:r>
                        <a:rPr lang="ko-KR" altLang="en-US" sz="1200" kern="0" spc="-12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항에 따라 위와 같이 작성</a:t>
                      </a:r>
                      <a:r>
                        <a:rPr lang="en-US" altLang="ko-KR" sz="1200" kern="0" spc="-11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</a:t>
                      </a:r>
                      <a:r>
                        <a:rPr lang="ko-KR" altLang="en-US" sz="1200" kern="0" spc="-11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검토</a:t>
                      </a:r>
                      <a:r>
                        <a:rPr lang="en-US" altLang="ko-KR" sz="1200" kern="0" spc="-11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)</a:t>
                      </a:r>
                      <a:r>
                        <a:rPr lang="ko-KR" altLang="en-US" sz="1200" kern="0" spc="-11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한 해체계획서와 </a:t>
                      </a:r>
                      <a:r>
                        <a:rPr lang="ko-KR" altLang="en-US" sz="1200" kern="0" spc="-110" dirty="0" err="1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해체계획서</a:t>
                      </a:r>
                      <a:r>
                        <a:rPr lang="ko-KR" altLang="en-US" sz="1200" kern="0" spc="-11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작성</a:t>
                      </a:r>
                      <a:r>
                        <a:rPr lang="en-US" altLang="ko-KR" sz="1200" kern="0" spc="-11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</a:t>
                      </a:r>
                      <a:r>
                        <a:rPr lang="ko-KR" altLang="en-US" sz="1200" kern="0" spc="-11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검토</a:t>
                      </a:r>
                      <a:r>
                        <a:rPr lang="en-US" altLang="ko-KR" sz="1200" kern="0" spc="-11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) </a:t>
                      </a:r>
                      <a:r>
                        <a:rPr lang="ko-KR" altLang="en-US" sz="1200" kern="0" spc="-11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확인서를 제출합니다</a:t>
                      </a:r>
                      <a:r>
                        <a:rPr lang="en-US" altLang="ko-KR" sz="1200" kern="0" spc="-11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.</a:t>
                      </a:r>
                      <a:endParaRPr lang="ko-KR" altLang="en-US" sz="1200" kern="0" spc="-90" dirty="0">
                        <a:solidFill>
                          <a:srgbClr val="000000"/>
                        </a:solidFill>
                        <a:effectLst/>
                        <a:latin typeface="한양신명조"/>
                        <a:ea typeface="돋움" panose="020B0600000101010101" pitchFamily="50" charset="-127"/>
                      </a:endParaRPr>
                    </a:p>
                  </a:txBody>
                  <a:tcPr marL="44698" marR="44698" marT="24803" marB="12358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08134116"/>
                  </a:ext>
                </a:extLst>
              </a:tr>
              <a:tr h="232482">
                <a:tc gridSpan="9">
                  <a:txBody>
                    <a:bodyPr/>
                    <a:lstStyle/>
                    <a:p>
                      <a:pPr marL="0" marR="38100" indent="0" algn="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년 월 일</a:t>
                      </a:r>
                      <a:endParaRPr lang="ko-KR" altLang="en-US" sz="1200" kern="0" spc="-70" dirty="0">
                        <a:solidFill>
                          <a:srgbClr val="000000"/>
                        </a:solidFill>
                        <a:effectLst/>
                        <a:latin typeface="한양신명조"/>
                        <a:ea typeface="돋움" panose="020B0600000101010101" pitchFamily="50" charset="-127"/>
                      </a:endParaRPr>
                    </a:p>
                  </a:txBody>
                  <a:tcPr marL="44698" marR="44698" marT="12358" marB="1235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79327343"/>
                  </a:ext>
                </a:extLst>
              </a:tr>
              <a:tr h="232482">
                <a:tc gridSpan="7">
                  <a:txBody>
                    <a:bodyPr/>
                    <a:lstStyle/>
                    <a:p>
                      <a:pPr marL="0" marR="38100" indent="0" algn="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7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작성자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24803" marR="44698" marT="12358" marB="1235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2385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38100" indent="0" algn="l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-7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2445" marR="12445" marT="12358" marB="1235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2385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8100" indent="0" algn="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</a:t>
                      </a:r>
                      <a:r>
                        <a:rPr lang="ko-KR" altLang="en-US" sz="12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서명 또는 인</a:t>
                      </a:r>
                      <a:r>
                        <a:rPr lang="en-US" altLang="ko-KR" sz="12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)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44698" marR="44698" marT="12358" marB="12358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2385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88874342"/>
                  </a:ext>
                </a:extLst>
              </a:tr>
              <a:tr h="460569">
                <a:tc gridSpan="9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2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63103" marR="63103" marT="31552" marB="31552" anchor="ctr">
                    <a:lnL>
                      <a:noFill/>
                    </a:lnL>
                    <a:lnR>
                      <a:noFill/>
                    </a:lnR>
                    <a:lnT w="32385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44508650"/>
                  </a:ext>
                </a:extLst>
              </a:tr>
              <a:tr h="576702">
                <a:tc gridSpan="2">
                  <a:txBody>
                    <a:bodyPr/>
                    <a:lstStyle/>
                    <a:p>
                      <a:pPr marL="309880" marR="0" indent="-309880" algn="ctr" fontAlgn="base" latinLnBrk="0">
                        <a:lnSpc>
                          <a:spcPct val="2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7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첨부서류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2445" marR="24803" marT="24803" marB="12445" anchor="ctr">
                    <a:lnL>
                      <a:noFill/>
                    </a:lnL>
                    <a:lnR w="3556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25400" marR="25400" indent="0" algn="l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altLang="ko-KR" sz="12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1. </a:t>
                      </a:r>
                      <a:r>
                        <a:rPr lang="ko-KR" altLang="en-US" sz="12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「건축물관리법」 제</a:t>
                      </a:r>
                      <a:r>
                        <a:rPr lang="en-US" altLang="ko-KR" sz="12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30</a:t>
                      </a:r>
                      <a:r>
                        <a:rPr lang="ko-KR" altLang="en-US" sz="12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조제</a:t>
                      </a:r>
                      <a:r>
                        <a:rPr lang="en-US" altLang="ko-KR" sz="12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4</a:t>
                      </a:r>
                      <a:r>
                        <a:rPr lang="ko-KR" altLang="en-US" sz="12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항에 따라 작성하거나 같은 조 제</a:t>
                      </a:r>
                      <a:r>
                        <a:rPr lang="en-US" altLang="ko-KR" sz="12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5</a:t>
                      </a:r>
                      <a:r>
                        <a:rPr lang="ko-KR" altLang="en-US" sz="12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항에 따라 검토한 </a:t>
                      </a:r>
                      <a:r>
                        <a:rPr lang="ko-KR" altLang="en-US" sz="1200" kern="0" spc="-70" dirty="0" err="1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해체계획서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  <a:p>
                      <a:pPr marL="25400" marR="25400" indent="0" algn="l" fontAlgn="base" latinLnBrk="1">
                        <a:lnSpc>
                          <a:spcPct val="145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altLang="ko-KR" sz="12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2. </a:t>
                      </a:r>
                      <a:r>
                        <a:rPr lang="ko-KR" altLang="en-US" sz="1200" kern="0" spc="-70" dirty="0" err="1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해체계획서</a:t>
                      </a:r>
                      <a:r>
                        <a:rPr lang="ko-KR" altLang="en-US" sz="12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작성</a:t>
                      </a:r>
                      <a:r>
                        <a:rPr lang="en-US" altLang="ko-KR" sz="12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</a:t>
                      </a:r>
                      <a:r>
                        <a:rPr lang="ko-KR" altLang="en-US" sz="12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검토</a:t>
                      </a:r>
                      <a:r>
                        <a:rPr lang="en-US" altLang="ko-KR" sz="12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) </a:t>
                      </a:r>
                      <a:r>
                        <a:rPr lang="ko-KR" altLang="en-US" sz="12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계약서 사본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2445" marR="24803" marT="24803" marB="12445" anchor="ctr">
                    <a:lnL w="3556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71681078"/>
                  </a:ext>
                </a:extLst>
              </a:tr>
              <a:tr h="244414">
                <a:tc gridSpan="9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「건축물관리법」 근거규정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24803" marR="24803" marT="24803" marB="12445" anchor="ctr">
                    <a:lnL>
                      <a:noFill/>
                    </a:lnL>
                    <a:lnR>
                      <a:noFill/>
                    </a:lnR>
                    <a:lnT w="32385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BBBB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01474555"/>
                  </a:ext>
                </a:extLst>
              </a:tr>
              <a:tr h="713342">
                <a:tc gridSpan="3">
                  <a:txBody>
                    <a:bodyPr/>
                    <a:lstStyle/>
                    <a:p>
                      <a:pPr marL="25400" marR="254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16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「건축물관리법」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  <a:p>
                      <a:pPr marL="25400" marR="254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10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제</a:t>
                      </a:r>
                      <a:r>
                        <a:rPr lang="en-US" altLang="ko-KR" sz="1100" kern="0" spc="-10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30</a:t>
                      </a:r>
                      <a:r>
                        <a:rPr lang="ko-KR" altLang="en-US" sz="1100" kern="0" spc="-10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조제</a:t>
                      </a:r>
                      <a:r>
                        <a:rPr lang="en-US" altLang="ko-KR" sz="1100" kern="0" spc="-10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4</a:t>
                      </a:r>
                      <a:r>
                        <a:rPr lang="ko-KR" altLang="en-US" sz="1100" kern="0" spc="-10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항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2445" marR="24803" marT="24803" marB="12445" anchor="ctr">
                    <a:lnL>
                      <a:noFill/>
                    </a:lnL>
                    <a:lnR w="3556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25400" marR="25400" indent="0" algn="l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건축물 </a:t>
                      </a:r>
                      <a:r>
                        <a:rPr lang="ko-KR" altLang="en-US" sz="1100" kern="0" spc="-70" dirty="0" err="1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해체허가를</a:t>
                      </a:r>
                      <a:r>
                        <a:rPr lang="ko-KR" altLang="en-US" sz="11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받으려는 자가 허가권자에게 제출하는 해체계획서는 건축사사무소개설신고를 한 자 또는 기술사사무소를 </a:t>
                      </a:r>
                      <a:r>
                        <a:rPr lang="ko-KR" altLang="en-US" sz="1100" kern="0" spc="-70" dirty="0" err="1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개설등록한</a:t>
                      </a:r>
                      <a:r>
                        <a:rPr lang="ko-KR" altLang="en-US" sz="11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자</a:t>
                      </a:r>
                      <a:r>
                        <a:rPr lang="en-US" altLang="ko-KR" sz="11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</a:t>
                      </a:r>
                      <a:r>
                        <a:rPr lang="ko-KR" altLang="en-US" sz="11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건축구조</a:t>
                      </a:r>
                      <a:r>
                        <a:rPr lang="en-US" altLang="ko-KR" sz="11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, </a:t>
                      </a:r>
                      <a:r>
                        <a:rPr lang="ko-KR" altLang="en-US" sz="11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건축시공</a:t>
                      </a:r>
                      <a:r>
                        <a:rPr lang="en-US" altLang="ko-KR" sz="11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, </a:t>
                      </a:r>
                      <a:r>
                        <a:rPr lang="ko-KR" altLang="en-US" sz="1100" kern="0" spc="-70" dirty="0" err="1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건설안전</a:t>
                      </a:r>
                      <a:r>
                        <a:rPr lang="ko-KR" altLang="en-US" sz="11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직무범위에 한정한다</a:t>
                      </a:r>
                      <a:r>
                        <a:rPr lang="en-US" altLang="ko-KR" sz="11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)</a:t>
                      </a:r>
                      <a:r>
                        <a:rPr lang="ko-KR" altLang="en-US" sz="11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가 이 법과 이 법에 따른 명령이나 처분</a:t>
                      </a:r>
                      <a:r>
                        <a:rPr lang="en-US" altLang="ko-KR" sz="11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, </a:t>
                      </a:r>
                      <a:r>
                        <a:rPr lang="ko-KR" altLang="en-US" sz="11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그 밖의 관계 법령을 준수하여 작성하고 서명날인하여야 한다</a:t>
                      </a:r>
                      <a:r>
                        <a:rPr lang="en-US" altLang="ko-KR" sz="11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. </a:t>
                      </a:r>
                      <a:endParaRPr lang="ko-KR" altLang="en-US" sz="1100" kern="0" spc="-70" dirty="0">
                        <a:solidFill>
                          <a:srgbClr val="000000"/>
                        </a:solidFill>
                        <a:effectLst/>
                        <a:latin typeface="한양신명조"/>
                        <a:ea typeface="돋움" panose="020B0600000101010101" pitchFamily="50" charset="-127"/>
                      </a:endParaRPr>
                    </a:p>
                  </a:txBody>
                  <a:tcPr marL="12445" marR="24803" marT="24803" marB="12445" anchor="ctr">
                    <a:lnL w="3556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04919621"/>
                  </a:ext>
                </a:extLst>
              </a:tr>
              <a:tr h="713342">
                <a:tc gridSpan="3">
                  <a:txBody>
                    <a:bodyPr/>
                    <a:lstStyle/>
                    <a:p>
                      <a:pPr marL="25400" marR="254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16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「건축물관리법」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  <a:p>
                      <a:pPr marL="25400" marR="254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10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제</a:t>
                      </a:r>
                      <a:r>
                        <a:rPr lang="en-US" altLang="ko-KR" sz="1100" kern="0" spc="-10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30</a:t>
                      </a:r>
                      <a:r>
                        <a:rPr lang="ko-KR" altLang="en-US" sz="1100" kern="0" spc="-10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조제</a:t>
                      </a:r>
                      <a:r>
                        <a:rPr lang="en-US" altLang="ko-KR" sz="1100" kern="0" spc="-10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5</a:t>
                      </a:r>
                      <a:r>
                        <a:rPr lang="ko-KR" altLang="en-US" sz="1100" kern="0" spc="-10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항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2445" marR="24803" marT="24803" marB="12445" anchor="ctr">
                    <a:lnL>
                      <a:noFill/>
                    </a:lnL>
                    <a:lnR w="3556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25400" marR="25400" indent="0" algn="l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건축물 </a:t>
                      </a:r>
                      <a:r>
                        <a:rPr lang="ko-KR" altLang="en-US" sz="1100" kern="0" spc="-70" dirty="0" err="1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해체신고를</a:t>
                      </a:r>
                      <a:r>
                        <a:rPr lang="ko-KR" altLang="en-US" sz="11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하려는 자가 허가권자에게 제출하는 해체계획서는 건축사사무소개설신고를 한 자 또는 기술사사무소를 </a:t>
                      </a:r>
                      <a:r>
                        <a:rPr lang="ko-KR" altLang="en-US" sz="1100" kern="0" spc="-70" dirty="0" err="1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개설등록한</a:t>
                      </a:r>
                      <a:r>
                        <a:rPr lang="ko-KR" altLang="en-US" sz="11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자</a:t>
                      </a:r>
                      <a:r>
                        <a:rPr lang="en-US" altLang="ko-KR" sz="11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(</a:t>
                      </a:r>
                      <a:r>
                        <a:rPr lang="ko-KR" altLang="en-US" sz="11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건축구조</a:t>
                      </a:r>
                      <a:r>
                        <a:rPr lang="en-US" altLang="ko-KR" sz="11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, </a:t>
                      </a:r>
                      <a:r>
                        <a:rPr lang="ko-KR" altLang="en-US" sz="11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건축시공</a:t>
                      </a:r>
                      <a:r>
                        <a:rPr lang="en-US" altLang="ko-KR" sz="11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, </a:t>
                      </a:r>
                      <a:r>
                        <a:rPr lang="ko-KR" altLang="en-US" sz="1100" kern="0" spc="-70" dirty="0" err="1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건설안전</a:t>
                      </a:r>
                      <a:r>
                        <a:rPr lang="ko-KR" altLang="en-US" sz="11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 직무범위에 한정한다</a:t>
                      </a:r>
                      <a:r>
                        <a:rPr lang="en-US" altLang="ko-KR" sz="11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)</a:t>
                      </a:r>
                      <a:r>
                        <a:rPr lang="ko-KR" altLang="en-US" sz="11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가 이 법과 이 법에 따른 명령이나 처분</a:t>
                      </a:r>
                      <a:r>
                        <a:rPr lang="en-US" altLang="ko-KR" sz="11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, </a:t>
                      </a:r>
                      <a:r>
                        <a:rPr lang="ko-KR" altLang="en-US" sz="11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그 밖의 관계 법령을 준수하여 검토하고 서명날인하여야 한다</a:t>
                      </a:r>
                      <a:r>
                        <a:rPr lang="en-US" altLang="ko-KR" sz="11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. </a:t>
                      </a:r>
                      <a:endParaRPr lang="ko-KR" altLang="en-US" sz="1100" kern="0" spc="-70" dirty="0">
                        <a:solidFill>
                          <a:srgbClr val="000000"/>
                        </a:solidFill>
                        <a:effectLst/>
                        <a:latin typeface="한양신명조"/>
                        <a:ea typeface="돋움" panose="020B0600000101010101" pitchFamily="50" charset="-127"/>
                      </a:endParaRPr>
                    </a:p>
                  </a:txBody>
                  <a:tcPr marL="12445" marR="24803" marT="24803" marB="12445" anchor="ctr">
                    <a:lnL w="3556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85352788"/>
                  </a:ext>
                </a:extLst>
              </a:tr>
              <a:tr h="227002">
                <a:tc gridSpan="9">
                  <a:txBody>
                    <a:bodyPr/>
                    <a:lstStyle/>
                    <a:p>
                      <a:pPr marL="25400" marR="2540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유의사항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24803" marR="24803" marT="24803" marB="12445" anchor="ctr">
                    <a:lnL>
                      <a:noFill/>
                    </a:lnL>
                    <a:lnR>
                      <a:noFill/>
                    </a:lnR>
                    <a:lnT w="32385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BBBB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1396162"/>
                  </a:ext>
                </a:extLst>
              </a:tr>
              <a:tr h="1017334">
                <a:tc gridSpan="3">
                  <a:txBody>
                    <a:bodyPr/>
                    <a:lstStyle/>
                    <a:p>
                      <a:pPr marL="25400" marR="254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29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「건축물관리법」</a:t>
                      </a:r>
                      <a:r>
                        <a:rPr lang="ko-KR" altLang="en-US" sz="1100" kern="0" spc="-70" dirty="0">
                          <a:solidFill>
                            <a:srgbClr val="000000"/>
                          </a:solidFill>
                          <a:effectLst/>
                          <a:latin typeface="한양신명조"/>
                          <a:ea typeface="돋움" panose="020B0600000101010101" pitchFamily="50" charset="-127"/>
                        </a:rPr>
                        <a:t> </a:t>
                      </a:r>
                      <a:r>
                        <a:rPr lang="ko-KR" altLang="en-US" sz="1100" kern="0" spc="-13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제</a:t>
                      </a:r>
                      <a:r>
                        <a:rPr lang="en-US" altLang="ko-KR" sz="1100" kern="0" spc="-13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51</a:t>
                      </a:r>
                      <a:r>
                        <a:rPr lang="ko-KR" altLang="en-US" sz="1100" kern="0" spc="-13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조제</a:t>
                      </a:r>
                      <a:r>
                        <a:rPr lang="en-US" altLang="ko-KR" sz="1100" kern="0" spc="-13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</a:t>
                      </a:r>
                      <a:r>
                        <a:rPr lang="ko-KR" altLang="en-US" sz="1100" kern="0" spc="-130" dirty="0" err="1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항</a:t>
                      </a:r>
                      <a:r>
                        <a:rPr lang="ko-KR" altLang="en-US" sz="1100" kern="0" spc="-90" dirty="0" err="1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제</a:t>
                      </a:r>
                      <a:r>
                        <a:rPr lang="en-US" altLang="ko-KR" sz="1100" kern="0" spc="-9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11</a:t>
                      </a:r>
                      <a:r>
                        <a:rPr lang="ko-KR" altLang="en-US" sz="1100" kern="0" spc="-90" dirty="0" err="1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호ㆍ제</a:t>
                      </a:r>
                      <a:r>
                        <a:rPr lang="en-US" altLang="ko-KR" sz="11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12</a:t>
                      </a:r>
                      <a:r>
                        <a:rPr lang="ko-KR" altLang="en-US" sz="11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호</a:t>
                      </a:r>
                      <a:r>
                        <a:rPr lang="en-US" altLang="ko-KR" sz="11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, </a:t>
                      </a:r>
                      <a:r>
                        <a:rPr lang="ko-KR" altLang="en-US" sz="1100" kern="0" spc="-21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제</a:t>
                      </a:r>
                      <a:r>
                        <a:rPr lang="en-US" altLang="ko-KR" sz="1100" kern="0" spc="-21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51</a:t>
                      </a:r>
                      <a:r>
                        <a:rPr lang="ko-KR" altLang="en-US" sz="1100" kern="0" spc="-21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조의</a:t>
                      </a:r>
                      <a:r>
                        <a:rPr lang="en-US" altLang="ko-KR" sz="1100" kern="0" spc="-21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</a:t>
                      </a:r>
                      <a:r>
                        <a:rPr lang="ko-KR" altLang="en-US" sz="1100" kern="0" spc="-21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제</a:t>
                      </a:r>
                      <a:r>
                        <a:rPr lang="en-US" altLang="ko-KR" sz="1100" kern="0" spc="-21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</a:t>
                      </a:r>
                      <a:r>
                        <a:rPr lang="ko-KR" altLang="en-US" sz="1100" kern="0" spc="-21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호</a:t>
                      </a:r>
                      <a:r>
                        <a:rPr lang="en-US" altLang="ko-KR" sz="1100" kern="0" spc="-23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, </a:t>
                      </a:r>
                      <a:r>
                        <a:rPr lang="ko-KR" altLang="en-US" sz="1100" kern="0" spc="-23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제</a:t>
                      </a:r>
                      <a:r>
                        <a:rPr lang="en-US" altLang="ko-KR" sz="1100" kern="0" spc="-23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52</a:t>
                      </a:r>
                      <a:r>
                        <a:rPr lang="ko-KR" altLang="en-US" sz="1100" kern="0" spc="-23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조제</a:t>
                      </a:r>
                      <a:r>
                        <a:rPr lang="en-US" altLang="ko-KR" sz="1100" kern="0" spc="-23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8</a:t>
                      </a:r>
                      <a:r>
                        <a:rPr lang="ko-KR" altLang="en-US" sz="1100" kern="0" spc="-23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호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2445" marR="24803" marT="24803" marB="12445" anchor="ctr">
                    <a:lnL>
                      <a:noFill/>
                    </a:lnL>
                    <a:lnR w="3556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297180" marR="25400" indent="-135890" algn="l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200"/>
                        </a:spcAft>
                      </a:pPr>
                      <a:r>
                        <a:rPr lang="en-US" altLang="ko-KR" sz="11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1. </a:t>
                      </a:r>
                      <a:r>
                        <a:rPr lang="ko-KR" altLang="en-US" sz="11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해체계획서를 부실하게 작성하거나 이 법 또는 관계 법령을 위반하여 작성한 경우 </a:t>
                      </a:r>
                      <a:r>
                        <a:rPr lang="en-US" altLang="ko-KR" sz="11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</a:t>
                      </a:r>
                      <a:r>
                        <a:rPr lang="ko-KR" altLang="en-US" sz="11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년 이하의 징역 </a:t>
                      </a:r>
                      <a:r>
                        <a:rPr lang="ko-KR" altLang="en-US" sz="1100" kern="0" spc="-8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또는 </a:t>
                      </a:r>
                      <a:r>
                        <a:rPr lang="en-US" altLang="ko-KR" sz="1100" kern="0" spc="-8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</a:t>
                      </a:r>
                      <a:r>
                        <a:rPr lang="ko-KR" altLang="en-US" sz="1100" kern="0" spc="-8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천만원 이하의 벌금에 처합니다</a:t>
                      </a:r>
                      <a:r>
                        <a:rPr lang="en-US" altLang="ko-KR" sz="1100" kern="0" spc="-8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. </a:t>
                      </a:r>
                      <a:r>
                        <a:rPr lang="ko-KR" altLang="en-US" sz="1100" kern="0" spc="-8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또한</a:t>
                      </a:r>
                      <a:r>
                        <a:rPr lang="en-US" altLang="ko-KR" sz="1100" kern="0" spc="-8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, </a:t>
                      </a:r>
                      <a:r>
                        <a:rPr lang="ko-KR" altLang="en-US" sz="1100" kern="0" spc="-8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해당 위반사항으로 공중의 위험을 발생하게 한 자는 </a:t>
                      </a:r>
                      <a:r>
                        <a:rPr lang="en-US" altLang="ko-KR" sz="1100" kern="0" spc="-8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10</a:t>
                      </a:r>
                      <a:r>
                        <a:rPr lang="ko-KR" altLang="en-US" sz="11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년 이하의 징역 또는 </a:t>
                      </a:r>
                      <a:r>
                        <a:rPr lang="en-US" altLang="ko-KR" sz="11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</a:t>
                      </a:r>
                      <a:r>
                        <a:rPr lang="ko-KR" altLang="en-US" sz="11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억원 이하의 벌금에 처합니다</a:t>
                      </a:r>
                      <a:r>
                        <a:rPr lang="en-US" altLang="ko-KR" sz="11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.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  <a:p>
                      <a:pPr marL="297180" marR="25400" indent="-135890" algn="l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200"/>
                        </a:spcAft>
                      </a:pPr>
                      <a:r>
                        <a:rPr lang="en-US" altLang="ko-KR" sz="11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2. </a:t>
                      </a:r>
                      <a:r>
                        <a:rPr lang="ko-KR" altLang="en-US" sz="11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해체계획서를 부실하게 검토하거나 이 법 또는 관계 법령을 위반하여 검토한 경우 </a:t>
                      </a:r>
                      <a:r>
                        <a:rPr lang="en-US" altLang="ko-KR" sz="11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</a:t>
                      </a:r>
                      <a:r>
                        <a:rPr lang="ko-KR" altLang="en-US" sz="11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년 이하의 징역 </a:t>
                      </a:r>
                      <a:r>
                        <a:rPr lang="ko-KR" altLang="en-US" sz="1100" kern="0" spc="-8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또는 </a:t>
                      </a:r>
                      <a:r>
                        <a:rPr lang="en-US" altLang="ko-KR" sz="1100" kern="0" spc="-8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</a:t>
                      </a:r>
                      <a:r>
                        <a:rPr lang="ko-KR" altLang="en-US" sz="1100" kern="0" spc="-8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천만원 이하의 벌금에 처합니다</a:t>
                      </a:r>
                      <a:r>
                        <a:rPr lang="en-US" altLang="ko-KR" sz="1100" kern="0" spc="-8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. </a:t>
                      </a:r>
                      <a:r>
                        <a:rPr lang="ko-KR" altLang="en-US" sz="1100" kern="0" spc="-8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또한</a:t>
                      </a:r>
                      <a:r>
                        <a:rPr lang="en-US" altLang="ko-KR" sz="1100" kern="0" spc="-8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, </a:t>
                      </a:r>
                      <a:r>
                        <a:rPr lang="ko-KR" altLang="en-US" sz="1100" kern="0" spc="-8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해당 위반사항으로 공중의 위험을 발생하게 한 자는 </a:t>
                      </a:r>
                      <a:r>
                        <a:rPr lang="en-US" altLang="ko-KR" sz="1100" kern="0" spc="-8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10</a:t>
                      </a:r>
                      <a:r>
                        <a:rPr lang="ko-KR" altLang="en-US" sz="11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년 이하의 징역 또는 </a:t>
                      </a:r>
                      <a:r>
                        <a:rPr lang="en-US" altLang="ko-KR" sz="11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1</a:t>
                      </a:r>
                      <a:r>
                        <a:rPr lang="ko-KR" altLang="en-US" sz="11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억원 이하의 벌금에 처합니다</a:t>
                      </a:r>
                      <a:r>
                        <a:rPr lang="en-US" altLang="ko-KR" sz="1100" kern="0" spc="-70" dirty="0">
                          <a:solidFill>
                            <a:srgbClr val="000000"/>
                          </a:solidFill>
                          <a:effectLst/>
                          <a:latin typeface="돋움" panose="020B0600000101010101" pitchFamily="50" charset="-127"/>
                          <a:ea typeface="돋움" panose="020B0600000101010101" pitchFamily="50" charset="-127"/>
                        </a:rPr>
                        <a:t>.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2445" marR="24803" marT="24803" marB="12445" anchor="ctr">
                    <a:lnL w="3556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27858272"/>
                  </a:ext>
                </a:extLst>
              </a:tr>
            </a:tbl>
          </a:graphicData>
        </a:graphic>
      </p:graphicFrame>
      <p:sp>
        <p:nvSpPr>
          <p:cNvPr id="20" name="Rectangle 2">
            <a:extLst>
              <a:ext uri="{FF2B5EF4-FFF2-40B4-BE49-F238E27FC236}">
                <a16:creationId xmlns:a16="http://schemas.microsoft.com/office/drawing/2014/main" id="{0EC0EDCA-F5C8-4BD4-B9A6-DB94381911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20802" y="3520176"/>
            <a:ext cx="151225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1962F742-D0BB-46B3-A0CE-4368F0461AE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751" y="344799"/>
            <a:ext cx="378229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66425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제목 1">
            <a:extLst>
              <a:ext uri="{FF2B5EF4-FFF2-40B4-BE49-F238E27FC236}">
                <a16:creationId xmlns:a16="http://schemas.microsoft.com/office/drawing/2014/main" id="{578E52F1-72B5-4C73-90EE-D6AA9AB2D39D}"/>
              </a:ext>
            </a:extLst>
          </p:cNvPr>
          <p:cNvSpPr txBox="1">
            <a:spLocks/>
          </p:cNvSpPr>
          <p:nvPr/>
        </p:nvSpPr>
        <p:spPr>
          <a:xfrm>
            <a:off x="476858" y="5200519"/>
            <a:ext cx="4276092" cy="2234413"/>
          </a:xfrm>
          <a:prstGeom prst="rect">
            <a:avLst/>
          </a:prstGeom>
        </p:spPr>
        <p:txBody>
          <a:bodyPr vert="horz" lIns="147510" tIns="73755" rIns="147510" bIns="73755" rtlCol="0" anchor="ctr">
            <a:noAutofit/>
          </a:bodyPr>
          <a:lstStyle>
            <a:lvl1pPr algn="ctr" defTabSz="1475090" rtl="0" eaLnBrk="1" latinLnBrk="1" hangingPunct="1">
              <a:spcBef>
                <a:spcPct val="0"/>
              </a:spcBef>
              <a:buNone/>
              <a:defRPr sz="71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 algn="l">
              <a:lnSpc>
                <a:spcPct val="150000"/>
              </a:lnSpc>
              <a:buAutoNum type="arabicPeriod"/>
            </a:pPr>
            <a:r>
              <a:rPr lang="ko-KR" altLang="en-US" sz="2500" b="1" dirty="0">
                <a:latin typeface="+mj-ea"/>
              </a:rPr>
              <a:t>위치도 및 주변지역 조사</a:t>
            </a:r>
            <a:endParaRPr lang="en-US" altLang="ko-KR" sz="2500" b="1" dirty="0">
              <a:latin typeface="+mj-ea"/>
            </a:endParaRPr>
          </a:p>
          <a:p>
            <a:pPr marL="457200" indent="-457200" algn="l">
              <a:lnSpc>
                <a:spcPct val="150000"/>
              </a:lnSpc>
              <a:buAutoNum type="arabicPeriod"/>
            </a:pPr>
            <a:r>
              <a:rPr lang="ko-KR" altLang="en-US" sz="2500" b="1" dirty="0" err="1">
                <a:latin typeface="+mj-ea"/>
              </a:rPr>
              <a:t>해체건축물</a:t>
            </a:r>
            <a:r>
              <a:rPr lang="ko-KR" altLang="en-US" sz="2500" b="1" dirty="0">
                <a:latin typeface="+mj-ea"/>
              </a:rPr>
              <a:t> 개요</a:t>
            </a:r>
            <a:endParaRPr lang="en-US" altLang="ko-KR" sz="2500" b="1" dirty="0">
              <a:latin typeface="+mj-ea"/>
            </a:endParaRPr>
          </a:p>
          <a:p>
            <a:pPr marL="457200" indent="-457200" algn="l">
              <a:lnSpc>
                <a:spcPct val="150000"/>
              </a:lnSpc>
              <a:buAutoNum type="arabicPeriod"/>
            </a:pPr>
            <a:r>
              <a:rPr lang="ko-KR" altLang="en-US" sz="2500" b="1" dirty="0" err="1">
                <a:latin typeface="+mj-ea"/>
              </a:rPr>
              <a:t>관리조직도</a:t>
            </a:r>
            <a:endParaRPr lang="ko-KR" altLang="en-US" sz="2500" b="1" dirty="0">
              <a:latin typeface="+mj-ea"/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E320A498-69B9-4ED2-9D6D-B8C30B036B9D}"/>
              </a:ext>
            </a:extLst>
          </p:cNvPr>
          <p:cNvSpPr/>
          <p:nvPr/>
        </p:nvSpPr>
        <p:spPr>
          <a:xfrm>
            <a:off x="0" y="4014552"/>
            <a:ext cx="15122525" cy="1170236"/>
          </a:xfrm>
          <a:prstGeom prst="rect">
            <a:avLst/>
          </a:prstGeom>
          <a:solidFill>
            <a:srgbClr val="558E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ko-KR" altLang="en-US" sz="1500" b="1" dirty="0">
              <a:solidFill>
                <a:schemeClr val="tx1"/>
              </a:solidFill>
            </a:endParaRPr>
          </a:p>
        </p:txBody>
      </p:sp>
      <p:sp>
        <p:nvSpPr>
          <p:cNvPr id="17" name="제목 1">
            <a:extLst>
              <a:ext uri="{FF2B5EF4-FFF2-40B4-BE49-F238E27FC236}">
                <a16:creationId xmlns:a16="http://schemas.microsoft.com/office/drawing/2014/main" id="{0942384E-9FCF-4748-BC63-B3428C29690C}"/>
              </a:ext>
            </a:extLst>
          </p:cNvPr>
          <p:cNvSpPr txBox="1">
            <a:spLocks/>
          </p:cNvSpPr>
          <p:nvPr/>
        </p:nvSpPr>
        <p:spPr>
          <a:xfrm>
            <a:off x="422" y="3996656"/>
            <a:ext cx="4788532" cy="1152128"/>
          </a:xfrm>
          <a:prstGeom prst="rect">
            <a:avLst/>
          </a:prstGeom>
        </p:spPr>
        <p:txBody>
          <a:bodyPr vert="horz" lIns="147510" tIns="73755" rIns="147510" bIns="73755" rtlCol="0" anchor="ctr">
            <a:normAutofit/>
          </a:bodyPr>
          <a:lstStyle>
            <a:lvl1pPr algn="ctr" defTabSz="1475090" rtl="0" eaLnBrk="1" latinLnBrk="1" hangingPunct="1">
              <a:spcBef>
                <a:spcPct val="0"/>
              </a:spcBef>
              <a:buNone/>
              <a:defRPr sz="71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39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Ⅰ. </a:t>
            </a:r>
            <a:r>
              <a:rPr lang="ko-KR" altLang="en-US" sz="39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공사개요 및 현황</a:t>
            </a:r>
          </a:p>
        </p:txBody>
      </p:sp>
      <p:sp>
        <p:nvSpPr>
          <p:cNvPr id="19" name="제목 1">
            <a:extLst>
              <a:ext uri="{FF2B5EF4-FFF2-40B4-BE49-F238E27FC236}">
                <a16:creationId xmlns:a16="http://schemas.microsoft.com/office/drawing/2014/main" id="{A1F1200E-3FE6-44F7-B47B-00AD317590A0}"/>
              </a:ext>
            </a:extLst>
          </p:cNvPr>
          <p:cNvSpPr txBox="1">
            <a:spLocks/>
          </p:cNvSpPr>
          <p:nvPr/>
        </p:nvSpPr>
        <p:spPr>
          <a:xfrm>
            <a:off x="5004978" y="3977376"/>
            <a:ext cx="4644516" cy="1152128"/>
          </a:xfrm>
          <a:prstGeom prst="rect">
            <a:avLst/>
          </a:prstGeom>
        </p:spPr>
        <p:txBody>
          <a:bodyPr vert="horz" lIns="147510" tIns="73755" rIns="147510" bIns="73755" rtlCol="0" anchor="ctr">
            <a:normAutofit/>
          </a:bodyPr>
          <a:lstStyle>
            <a:lvl1pPr algn="ctr" defTabSz="1475090" rtl="0" eaLnBrk="1" latinLnBrk="1" hangingPunct="1">
              <a:spcBef>
                <a:spcPct val="0"/>
              </a:spcBef>
              <a:buNone/>
              <a:defRPr sz="71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39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Ⅱ. </a:t>
            </a:r>
            <a:r>
              <a:rPr lang="ko-KR" altLang="en-US" sz="39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해체공사계획</a:t>
            </a:r>
          </a:p>
        </p:txBody>
      </p:sp>
      <p:sp>
        <p:nvSpPr>
          <p:cNvPr id="20" name="제목 1">
            <a:extLst>
              <a:ext uri="{FF2B5EF4-FFF2-40B4-BE49-F238E27FC236}">
                <a16:creationId xmlns:a16="http://schemas.microsoft.com/office/drawing/2014/main" id="{F98CEA1D-DD86-4C96-970A-A2DA0B0E08E7}"/>
              </a:ext>
            </a:extLst>
          </p:cNvPr>
          <p:cNvSpPr txBox="1">
            <a:spLocks/>
          </p:cNvSpPr>
          <p:nvPr/>
        </p:nvSpPr>
        <p:spPr>
          <a:xfrm>
            <a:off x="9217446" y="3987602"/>
            <a:ext cx="4644516" cy="1152128"/>
          </a:xfrm>
          <a:prstGeom prst="rect">
            <a:avLst/>
          </a:prstGeom>
        </p:spPr>
        <p:txBody>
          <a:bodyPr vert="horz" lIns="147510" tIns="73755" rIns="147510" bIns="73755" rtlCol="0" anchor="ctr">
            <a:normAutofit/>
          </a:bodyPr>
          <a:lstStyle>
            <a:lvl1pPr algn="ctr" defTabSz="1475090" rtl="0" eaLnBrk="1" latinLnBrk="1" hangingPunct="1">
              <a:spcBef>
                <a:spcPct val="0"/>
              </a:spcBef>
              <a:buNone/>
              <a:defRPr sz="71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39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Ⅲ. </a:t>
            </a:r>
            <a:r>
              <a:rPr lang="ko-KR" altLang="en-US" sz="39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기타계획</a:t>
            </a: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3B4AEA89-946E-489D-8C0A-DFF4B1C7D51A}"/>
              </a:ext>
            </a:extLst>
          </p:cNvPr>
          <p:cNvSpPr/>
          <p:nvPr/>
        </p:nvSpPr>
        <p:spPr>
          <a:xfrm>
            <a:off x="-1" y="1836110"/>
            <a:ext cx="15122525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ko-KR" altLang="en-US" sz="6600" b="1" cap="none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HY견고딕" pitchFamily="18" charset="-127"/>
                <a:ea typeface="HY견고딕" pitchFamily="18" charset="-127"/>
              </a:rPr>
              <a:t>목     차</a:t>
            </a:r>
            <a:endParaRPr lang="ko-KR" altLang="en-US" sz="66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22" name="제목 1">
            <a:extLst>
              <a:ext uri="{FF2B5EF4-FFF2-40B4-BE49-F238E27FC236}">
                <a16:creationId xmlns:a16="http://schemas.microsoft.com/office/drawing/2014/main" id="{8487BCED-33BF-4C93-90FD-67D636F49B8C}"/>
              </a:ext>
            </a:extLst>
          </p:cNvPr>
          <p:cNvSpPr txBox="1">
            <a:spLocks/>
          </p:cNvSpPr>
          <p:nvPr/>
        </p:nvSpPr>
        <p:spPr>
          <a:xfrm>
            <a:off x="5797066" y="5166680"/>
            <a:ext cx="4752528" cy="4536504"/>
          </a:xfrm>
          <a:prstGeom prst="rect">
            <a:avLst/>
          </a:prstGeom>
        </p:spPr>
        <p:txBody>
          <a:bodyPr vert="horz" lIns="147510" tIns="73755" rIns="147510" bIns="73755" rtlCol="0" anchor="ctr">
            <a:noAutofit/>
          </a:bodyPr>
          <a:lstStyle>
            <a:lvl1pPr algn="ctr" defTabSz="1475090" rtl="0" eaLnBrk="1" latinLnBrk="1" hangingPunct="1">
              <a:spcBef>
                <a:spcPct val="0"/>
              </a:spcBef>
              <a:buNone/>
              <a:defRPr sz="71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 algn="l">
              <a:lnSpc>
                <a:spcPct val="150000"/>
              </a:lnSpc>
              <a:buAutoNum type="arabicPeriod"/>
            </a:pPr>
            <a:r>
              <a:rPr lang="ko-KR" altLang="en-US" sz="2500" b="1" dirty="0">
                <a:latin typeface="+mj-ea"/>
              </a:rPr>
              <a:t>장비 </a:t>
            </a:r>
            <a:r>
              <a:rPr lang="ko-KR" altLang="en-US" sz="2500" b="1" dirty="0" err="1">
                <a:latin typeface="+mj-ea"/>
              </a:rPr>
              <a:t>투입계획</a:t>
            </a:r>
            <a:endParaRPr lang="en-US" altLang="ko-KR" sz="2500" b="1" dirty="0">
              <a:latin typeface="+mj-ea"/>
            </a:endParaRPr>
          </a:p>
          <a:p>
            <a:pPr marL="457200" indent="-457200" algn="l">
              <a:lnSpc>
                <a:spcPct val="150000"/>
              </a:lnSpc>
              <a:buAutoNum type="arabicPeriod"/>
            </a:pPr>
            <a:r>
              <a:rPr lang="ko-KR" altLang="en-US" sz="2500" b="1" dirty="0">
                <a:latin typeface="+mj-ea"/>
              </a:rPr>
              <a:t>가설공사 계획</a:t>
            </a:r>
            <a:endParaRPr lang="en-US" altLang="ko-KR" sz="2500" b="1" dirty="0">
              <a:latin typeface="+mj-ea"/>
            </a:endParaRPr>
          </a:p>
          <a:p>
            <a:pPr marL="457200" indent="-457200" algn="l">
              <a:lnSpc>
                <a:spcPct val="150000"/>
              </a:lnSpc>
              <a:buAutoNum type="arabicPeriod"/>
            </a:pPr>
            <a:r>
              <a:rPr lang="ko-KR" altLang="en-US" sz="2500" b="1" dirty="0" err="1">
                <a:latin typeface="+mj-ea"/>
              </a:rPr>
              <a:t>가설비계</a:t>
            </a:r>
            <a:r>
              <a:rPr lang="ko-KR" altLang="en-US" sz="2500" b="1" dirty="0">
                <a:latin typeface="+mj-ea"/>
              </a:rPr>
              <a:t> </a:t>
            </a:r>
            <a:r>
              <a:rPr lang="ko-KR" altLang="en-US" sz="2500" b="1" dirty="0" err="1">
                <a:latin typeface="+mj-ea"/>
              </a:rPr>
              <a:t>구조검토</a:t>
            </a:r>
            <a:endParaRPr lang="en-US" altLang="ko-KR" sz="2500" b="1" dirty="0">
              <a:latin typeface="+mj-ea"/>
            </a:endParaRPr>
          </a:p>
          <a:p>
            <a:pPr marL="457200" indent="-457200" algn="l">
              <a:lnSpc>
                <a:spcPct val="150000"/>
              </a:lnSpc>
              <a:buAutoNum type="arabicPeriod"/>
            </a:pPr>
            <a:r>
              <a:rPr lang="ko-KR" altLang="en-US" sz="2500" b="1" dirty="0">
                <a:latin typeface="+mj-ea"/>
              </a:rPr>
              <a:t>구조안전검토</a:t>
            </a:r>
            <a:endParaRPr lang="en-US" altLang="ko-KR" sz="2500" b="1" dirty="0">
              <a:latin typeface="+mj-ea"/>
            </a:endParaRPr>
          </a:p>
          <a:p>
            <a:pPr marL="457200" indent="-457200" algn="l">
              <a:lnSpc>
                <a:spcPct val="150000"/>
              </a:lnSpc>
              <a:buAutoNum type="arabicPeriod"/>
            </a:pPr>
            <a:r>
              <a:rPr lang="ko-KR" altLang="en-US" sz="2500" b="1" dirty="0">
                <a:latin typeface="+mj-ea"/>
              </a:rPr>
              <a:t>해체작업 순서</a:t>
            </a:r>
            <a:endParaRPr lang="en-US" altLang="ko-KR" sz="2500" b="1" dirty="0">
              <a:latin typeface="+mj-ea"/>
            </a:endParaRPr>
          </a:p>
          <a:p>
            <a:pPr marL="457200" indent="-457200" algn="l">
              <a:lnSpc>
                <a:spcPct val="150000"/>
              </a:lnSpc>
              <a:buAutoNum type="arabicPeriod"/>
            </a:pPr>
            <a:r>
              <a:rPr lang="ko-KR" altLang="en-US" sz="2500" b="1" dirty="0" err="1">
                <a:latin typeface="+mj-ea"/>
              </a:rPr>
              <a:t>해체공법</a:t>
            </a:r>
            <a:r>
              <a:rPr lang="ko-KR" altLang="en-US" sz="2500" b="1" dirty="0">
                <a:latin typeface="+mj-ea"/>
              </a:rPr>
              <a:t> 선정</a:t>
            </a:r>
            <a:endParaRPr lang="en-US" altLang="ko-KR" sz="2500" b="1" dirty="0">
              <a:latin typeface="+mj-ea"/>
            </a:endParaRPr>
          </a:p>
          <a:p>
            <a:pPr marL="457200" indent="-457200" algn="l">
              <a:lnSpc>
                <a:spcPct val="150000"/>
              </a:lnSpc>
              <a:buAutoNum type="arabicPeriod"/>
            </a:pPr>
            <a:r>
              <a:rPr lang="ko-KR" altLang="en-US" sz="2500" b="1" dirty="0">
                <a:latin typeface="+mj-ea"/>
              </a:rPr>
              <a:t>해체 후 현장 안전관리</a:t>
            </a:r>
          </a:p>
        </p:txBody>
      </p:sp>
      <p:sp>
        <p:nvSpPr>
          <p:cNvPr id="23" name="제목 1">
            <a:extLst>
              <a:ext uri="{FF2B5EF4-FFF2-40B4-BE49-F238E27FC236}">
                <a16:creationId xmlns:a16="http://schemas.microsoft.com/office/drawing/2014/main" id="{2856352A-B676-4AF7-B848-9C169C44E7C0}"/>
              </a:ext>
            </a:extLst>
          </p:cNvPr>
          <p:cNvSpPr txBox="1">
            <a:spLocks/>
          </p:cNvSpPr>
          <p:nvPr/>
        </p:nvSpPr>
        <p:spPr>
          <a:xfrm>
            <a:off x="10513590" y="5184788"/>
            <a:ext cx="4608512" cy="3969701"/>
          </a:xfrm>
          <a:prstGeom prst="rect">
            <a:avLst/>
          </a:prstGeom>
        </p:spPr>
        <p:txBody>
          <a:bodyPr vert="horz" lIns="147510" tIns="73755" rIns="147510" bIns="73755" rtlCol="0" anchor="ctr">
            <a:noAutofit/>
          </a:bodyPr>
          <a:lstStyle>
            <a:lvl1pPr algn="ctr" defTabSz="1475090" rtl="0" eaLnBrk="1" latinLnBrk="1" hangingPunct="1">
              <a:spcBef>
                <a:spcPct val="0"/>
              </a:spcBef>
              <a:buNone/>
              <a:defRPr sz="71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 algn="l">
              <a:lnSpc>
                <a:spcPct val="150000"/>
              </a:lnSpc>
              <a:buAutoNum type="arabicPeriod"/>
            </a:pPr>
            <a:r>
              <a:rPr lang="ko-KR" altLang="en-US" sz="2500" b="1" dirty="0" err="1">
                <a:latin typeface="+mj-ea"/>
              </a:rPr>
              <a:t>해체작업자</a:t>
            </a:r>
            <a:r>
              <a:rPr lang="ko-KR" altLang="en-US" sz="2500" b="1" dirty="0">
                <a:latin typeface="+mj-ea"/>
              </a:rPr>
              <a:t> 안전관리</a:t>
            </a:r>
            <a:endParaRPr lang="en-US" altLang="ko-KR" sz="2500" b="1" dirty="0">
              <a:latin typeface="+mj-ea"/>
            </a:endParaRPr>
          </a:p>
          <a:p>
            <a:pPr marL="457200" indent="-457200" algn="l">
              <a:lnSpc>
                <a:spcPct val="150000"/>
              </a:lnSpc>
              <a:buAutoNum type="arabicPeriod"/>
            </a:pPr>
            <a:r>
              <a:rPr lang="ko-KR" altLang="en-US" sz="2500" b="1" dirty="0" err="1">
                <a:latin typeface="+mj-ea"/>
              </a:rPr>
              <a:t>인접구조물</a:t>
            </a:r>
            <a:r>
              <a:rPr lang="ko-KR" altLang="en-US" sz="2500" b="1" dirty="0">
                <a:latin typeface="+mj-ea"/>
              </a:rPr>
              <a:t> 안전관리</a:t>
            </a:r>
            <a:endParaRPr lang="en-US" altLang="ko-KR" sz="2500" b="1" dirty="0">
              <a:latin typeface="+mj-ea"/>
            </a:endParaRPr>
          </a:p>
          <a:p>
            <a:pPr marL="457200" indent="-457200" algn="l">
              <a:lnSpc>
                <a:spcPct val="150000"/>
              </a:lnSpc>
              <a:buAutoNum type="arabicPeriod"/>
            </a:pPr>
            <a:r>
              <a:rPr lang="ko-KR" altLang="en-US" sz="2500" b="1" dirty="0">
                <a:latin typeface="+mj-ea"/>
              </a:rPr>
              <a:t>통행 및 보행자 안전관리</a:t>
            </a:r>
            <a:endParaRPr lang="en-US" altLang="ko-KR" sz="2500" b="1" dirty="0">
              <a:latin typeface="+mj-ea"/>
            </a:endParaRPr>
          </a:p>
          <a:p>
            <a:pPr marL="457200" indent="-457200" algn="l">
              <a:lnSpc>
                <a:spcPct val="150000"/>
              </a:lnSpc>
              <a:buAutoNum type="arabicPeriod"/>
            </a:pPr>
            <a:r>
              <a:rPr lang="ko-KR" altLang="en-US" sz="2500" b="1" dirty="0">
                <a:latin typeface="+mj-ea"/>
              </a:rPr>
              <a:t>소음 및 진동 등 환경관리</a:t>
            </a:r>
            <a:endParaRPr lang="en-US" altLang="ko-KR" sz="2500" b="1" dirty="0">
              <a:latin typeface="+mj-ea"/>
            </a:endParaRPr>
          </a:p>
          <a:p>
            <a:pPr marL="457200" indent="-457200" algn="l">
              <a:lnSpc>
                <a:spcPct val="150000"/>
              </a:lnSpc>
              <a:buAutoNum type="arabicPeriod"/>
            </a:pPr>
            <a:r>
              <a:rPr lang="ko-KR" altLang="en-US" sz="2500" b="1" dirty="0" err="1">
                <a:latin typeface="+mj-ea"/>
              </a:rPr>
              <a:t>감리계획</a:t>
            </a:r>
            <a:endParaRPr lang="en-US" altLang="ko-KR" sz="2500" b="1" dirty="0">
              <a:latin typeface="+mj-ea"/>
            </a:endParaRPr>
          </a:p>
          <a:p>
            <a:pPr marL="457200" indent="-457200" algn="l">
              <a:lnSpc>
                <a:spcPct val="150000"/>
              </a:lnSpc>
              <a:buAutoNum type="arabicPeriod"/>
            </a:pPr>
            <a:r>
              <a:rPr lang="ko-KR" altLang="en-US" sz="2500" b="1" dirty="0">
                <a:latin typeface="+mj-ea"/>
              </a:rPr>
              <a:t>기타</a:t>
            </a:r>
          </a:p>
        </p:txBody>
      </p:sp>
      <p:pic>
        <p:nvPicPr>
          <p:cNvPr id="24" name="그림 23">
            <a:extLst>
              <a:ext uri="{FF2B5EF4-FFF2-40B4-BE49-F238E27FC236}">
                <a16:creationId xmlns:a16="http://schemas.microsoft.com/office/drawing/2014/main" id="{650EEC6A-9181-4BC6-9330-5011FEDF000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21802" y="136346"/>
            <a:ext cx="2434735" cy="416907"/>
          </a:xfrm>
          <a:prstGeom prst="rect">
            <a:avLst/>
          </a:prstGeom>
        </p:spPr>
      </p:pic>
      <p:pic>
        <p:nvPicPr>
          <p:cNvPr id="12" name="그림 11">
            <a:extLst>
              <a:ext uri="{FF2B5EF4-FFF2-40B4-BE49-F238E27FC236}">
                <a16:creationId xmlns:a16="http://schemas.microsoft.com/office/drawing/2014/main" id="{657E7335-2A55-4F6A-9781-909C451E6BA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751" y="344799"/>
            <a:ext cx="378229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50516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3000"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8B794CB-4DA2-4985-A6D0-9D5042CFF18A}"/>
              </a:ext>
            </a:extLst>
          </p:cNvPr>
          <p:cNvSpPr txBox="1">
            <a:spLocks/>
          </p:cNvSpPr>
          <p:nvPr/>
        </p:nvSpPr>
        <p:spPr>
          <a:xfrm>
            <a:off x="-287610" y="3456334"/>
            <a:ext cx="6638305" cy="1332459"/>
          </a:xfrm>
          <a:prstGeom prst="rect">
            <a:avLst/>
          </a:prstGeom>
        </p:spPr>
        <p:txBody>
          <a:bodyPr vert="horz" lIns="147510" tIns="73755" rIns="147510" bIns="73755" rtlCol="0" anchor="ctr">
            <a:noAutofit/>
          </a:bodyPr>
          <a:lstStyle>
            <a:lvl1pPr algn="ctr" defTabSz="1475090" rtl="0" eaLnBrk="1" latinLnBrk="1" hangingPunct="1">
              <a:spcBef>
                <a:spcPct val="0"/>
              </a:spcBef>
              <a:buNone/>
              <a:defRPr sz="71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53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Ⅰ. </a:t>
            </a:r>
            <a:r>
              <a:rPr lang="ko-KR" altLang="en-US" sz="53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공사개요 및 현황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7EEDB3B4-C6E5-4556-9EE8-DDE838A5EAA7}"/>
              </a:ext>
            </a:extLst>
          </p:cNvPr>
          <p:cNvSpPr>
            <a:spLocks noChangeArrowheads="1"/>
          </p:cNvSpPr>
          <p:nvPr/>
        </p:nvSpPr>
        <p:spPr bwMode="black">
          <a:xfrm>
            <a:off x="5977086" y="3654512"/>
            <a:ext cx="9145438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ko-KR" altLang="en-US" sz="2800" dirty="0" err="1">
                <a:latin typeface="HY견고딕" pitchFamily="18" charset="-127"/>
                <a:ea typeface="HY견고딕" pitchFamily="18" charset="-127"/>
              </a:rPr>
              <a:t>서해구</a:t>
            </a:r>
            <a:r>
              <a:rPr lang="ko-KR" altLang="en-US" sz="2800" dirty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2800" dirty="0">
                <a:latin typeface="HY견고딕" pitchFamily="18" charset="-127"/>
                <a:ea typeface="HY견고딕" pitchFamily="18" charset="-127"/>
              </a:rPr>
              <a:t>00</a:t>
            </a:r>
            <a:r>
              <a:rPr lang="ko-KR" altLang="en-US" sz="2800" dirty="0">
                <a:latin typeface="HY견고딕" pitchFamily="18" charset="-127"/>
                <a:ea typeface="HY견고딕" pitchFamily="18" charset="-127"/>
              </a:rPr>
              <a:t>동 </a:t>
            </a:r>
            <a:r>
              <a:rPr lang="en-US" altLang="ko-KR" sz="2800" dirty="0">
                <a:latin typeface="HY견고딕" pitchFamily="18" charset="-127"/>
                <a:ea typeface="HY견고딕" pitchFamily="18" charset="-127"/>
              </a:rPr>
              <a:t>000</a:t>
            </a:r>
            <a:r>
              <a:rPr lang="ko-KR" altLang="en-US" sz="2800" dirty="0">
                <a:latin typeface="HY견고딕" pitchFamily="18" charset="-127"/>
                <a:ea typeface="HY견고딕" pitchFamily="18" charset="-127"/>
              </a:rPr>
              <a:t>번지 해체공사 </a:t>
            </a:r>
            <a:r>
              <a:rPr lang="ko-KR" altLang="en-US" sz="2800" dirty="0" err="1">
                <a:latin typeface="HY견고딕" pitchFamily="18" charset="-127"/>
                <a:ea typeface="HY견고딕" pitchFamily="18" charset="-127"/>
              </a:rPr>
              <a:t>심의도서</a:t>
            </a:r>
            <a:endParaRPr lang="ko-KR" altLang="en-US" sz="2800" dirty="0"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6CF888AD-9AD4-4525-9B3D-A0A92122D08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482" y="409243"/>
            <a:ext cx="3441270" cy="2628571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935EB7D1-B288-4AEB-A92E-09F9C5D3BA25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69774" y="9722466"/>
            <a:ext cx="2567534" cy="439646"/>
          </a:xfrm>
          <a:prstGeom prst="rect">
            <a:avLst/>
          </a:prstGeom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AB7F0DBA-13F0-48E8-A7DE-40F3BB7D241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42053" y="378148"/>
            <a:ext cx="4987990" cy="602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72249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C1A88B1-4646-48C7-AC68-C1E01B7FA7CE}"/>
              </a:ext>
            </a:extLst>
          </p:cNvPr>
          <p:cNvSpPr txBox="1"/>
          <p:nvPr/>
        </p:nvSpPr>
        <p:spPr>
          <a:xfrm>
            <a:off x="11111778" y="522164"/>
            <a:ext cx="3866308" cy="361409"/>
          </a:xfrm>
          <a:prstGeom prst="rect">
            <a:avLst/>
          </a:prstGeom>
          <a:noFill/>
        </p:spPr>
        <p:txBody>
          <a:bodyPr wrap="none" lIns="129314" tIns="64657" rIns="129314" bIns="64657" rtlCol="0">
            <a:spAutoFit/>
          </a:bodyPr>
          <a:lstStyle/>
          <a:p>
            <a:pPr marL="0" marR="0" indent="0" algn="r" defTabSz="147509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500" b="1" dirty="0" err="1">
                <a:latin typeface="+mj-ea"/>
                <a:ea typeface="+mj-ea"/>
              </a:rPr>
              <a:t>서해구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동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번지 해체공사  </a:t>
            </a:r>
            <a:r>
              <a:rPr lang="en-US" altLang="ko-KR" sz="1500" b="1" dirty="0">
                <a:latin typeface="+mj-ea"/>
                <a:ea typeface="+mj-ea"/>
              </a:rPr>
              <a:t>|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ko-KR" altLang="en-US" sz="1500" b="1" dirty="0" err="1">
                <a:latin typeface="+mj-ea"/>
                <a:ea typeface="+mj-ea"/>
              </a:rPr>
              <a:t>심의도서</a:t>
            </a:r>
            <a:endParaRPr lang="ko-KR" altLang="en-US" sz="15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D585D56-12CD-4211-BBE0-F225DB3167DA}"/>
              </a:ext>
            </a:extLst>
          </p:cNvPr>
          <p:cNvSpPr txBox="1"/>
          <p:nvPr/>
        </p:nvSpPr>
        <p:spPr>
          <a:xfrm>
            <a:off x="422" y="378148"/>
            <a:ext cx="8136082" cy="638408"/>
          </a:xfrm>
          <a:prstGeom prst="rect">
            <a:avLst/>
          </a:prstGeom>
          <a:noFill/>
        </p:spPr>
        <p:txBody>
          <a:bodyPr wrap="square" lIns="129314" tIns="64657" rIns="129314" bIns="64657" rtlCol="0">
            <a:spAutoFit/>
          </a:bodyPr>
          <a:lstStyle/>
          <a:p>
            <a:r>
              <a:rPr lang="en-US" altLang="ko-KR" sz="3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1. </a:t>
            </a:r>
            <a:r>
              <a:rPr lang="ko-KR" altLang="en-US" sz="3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위치도 및 주변지역 조사</a:t>
            </a:r>
          </a:p>
        </p:txBody>
      </p:sp>
      <p:sp>
        <p:nvSpPr>
          <p:cNvPr id="4" name="제목 1">
            <a:extLst>
              <a:ext uri="{FF2B5EF4-FFF2-40B4-BE49-F238E27FC236}">
                <a16:creationId xmlns:a16="http://schemas.microsoft.com/office/drawing/2014/main" id="{8751EC81-A21D-4A3B-B23F-CE2A386195C3}"/>
              </a:ext>
            </a:extLst>
          </p:cNvPr>
          <p:cNvSpPr txBox="1">
            <a:spLocks/>
          </p:cNvSpPr>
          <p:nvPr/>
        </p:nvSpPr>
        <p:spPr>
          <a:xfrm>
            <a:off x="1134190" y="883573"/>
            <a:ext cx="12547752" cy="8495575"/>
          </a:xfrm>
          <a:prstGeom prst="rect">
            <a:avLst/>
          </a:prstGeom>
          <a:ln>
            <a:noFill/>
          </a:ln>
        </p:spPr>
        <p:txBody>
          <a:bodyPr anchor="ctr">
            <a:normAutofit fontScale="82500" lnSpcReduction="20000"/>
          </a:bodyPr>
          <a:lstStyle>
            <a:lvl1pPr algn="l" defTabSz="1134222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5458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30000"/>
              </a:lnSpc>
            </a:pPr>
            <a:br>
              <a:rPr lang="en-US" altLang="ko-KR" sz="3000" b="1" dirty="0"/>
            </a:br>
            <a:r>
              <a:rPr lang="en-US" altLang="ko-KR" sz="3000" b="1" dirty="0"/>
              <a:t>1. </a:t>
            </a:r>
            <a:r>
              <a:rPr lang="ko-KR" altLang="en-US" sz="3000" b="1" dirty="0"/>
              <a:t>공사 개요</a:t>
            </a:r>
            <a:br>
              <a:rPr lang="en-US" altLang="ko-KR" sz="3000" b="1" dirty="0"/>
            </a:br>
            <a:r>
              <a:rPr lang="ko-KR" altLang="en-US" sz="2000" dirty="0">
                <a:solidFill>
                  <a:srgbClr val="FF0000"/>
                </a:solidFill>
              </a:rPr>
              <a:t>건축물 개요 및 해체 개요</a:t>
            </a:r>
            <a:endParaRPr lang="en-US" altLang="ko-KR" sz="2000" dirty="0">
              <a:solidFill>
                <a:srgbClr val="FF0000"/>
              </a:solidFill>
            </a:endParaRPr>
          </a:p>
          <a:p>
            <a:pPr algn="ctr">
              <a:lnSpc>
                <a:spcPct val="130000"/>
              </a:lnSpc>
            </a:pPr>
            <a:br>
              <a:rPr lang="en-US" altLang="ko-KR" sz="3000" b="1" dirty="0"/>
            </a:br>
            <a:r>
              <a:rPr lang="en-US" altLang="ko-KR" sz="3000" b="1" dirty="0"/>
              <a:t>2. </a:t>
            </a:r>
            <a:r>
              <a:rPr lang="ko-KR" altLang="en-US" sz="3000" b="1" dirty="0"/>
              <a:t>위치도</a:t>
            </a:r>
            <a:br>
              <a:rPr lang="en-US" altLang="ko-KR" sz="3000" dirty="0"/>
            </a:br>
            <a:r>
              <a:rPr lang="ko-KR" altLang="en-US" sz="2000" dirty="0">
                <a:solidFill>
                  <a:srgbClr val="FF0000"/>
                </a:solidFill>
              </a:rPr>
              <a:t>주변 지하철 역사 최소 </a:t>
            </a:r>
            <a:r>
              <a:rPr lang="en-US" altLang="ko-KR" sz="2000" dirty="0">
                <a:solidFill>
                  <a:srgbClr val="FF0000"/>
                </a:solidFill>
              </a:rPr>
              <a:t>1</a:t>
            </a:r>
            <a:r>
              <a:rPr lang="ko-KR" altLang="en-US" sz="2000" dirty="0">
                <a:solidFill>
                  <a:srgbClr val="FF0000"/>
                </a:solidFill>
              </a:rPr>
              <a:t>개 이상 나오게 표기</a:t>
            </a:r>
            <a:br>
              <a:rPr lang="en-US" altLang="ko-KR" sz="2000" dirty="0">
                <a:solidFill>
                  <a:srgbClr val="FF0000"/>
                </a:solidFill>
              </a:rPr>
            </a:br>
            <a:r>
              <a:rPr lang="ko-KR" altLang="en-US" sz="2000" dirty="0">
                <a:solidFill>
                  <a:srgbClr val="FF0000"/>
                </a:solidFill>
              </a:rPr>
              <a:t>주변현황을 알 수 있도록 주요 건축물</a:t>
            </a:r>
            <a:r>
              <a:rPr lang="en-US" altLang="ko-KR" sz="2000" dirty="0">
                <a:solidFill>
                  <a:srgbClr val="FF0000"/>
                </a:solidFill>
              </a:rPr>
              <a:t>(</a:t>
            </a:r>
            <a:r>
              <a:rPr lang="ko-KR" altLang="en-US" sz="2000" dirty="0">
                <a:solidFill>
                  <a:srgbClr val="FF0000"/>
                </a:solidFill>
              </a:rPr>
              <a:t>시설물</a:t>
            </a:r>
            <a:r>
              <a:rPr lang="en-US" altLang="ko-KR" sz="2000" dirty="0">
                <a:solidFill>
                  <a:srgbClr val="FF0000"/>
                </a:solidFill>
              </a:rPr>
              <a:t>) </a:t>
            </a:r>
            <a:r>
              <a:rPr lang="ko-KR" altLang="en-US" sz="2000" dirty="0">
                <a:solidFill>
                  <a:srgbClr val="FF0000"/>
                </a:solidFill>
              </a:rPr>
              <a:t>표기</a:t>
            </a:r>
            <a:br>
              <a:rPr lang="en-US" altLang="ko-KR" sz="2000" dirty="0">
                <a:solidFill>
                  <a:srgbClr val="FF0000"/>
                </a:solidFill>
              </a:rPr>
            </a:br>
            <a:br>
              <a:rPr lang="en-US" altLang="ko-KR" sz="2000" dirty="0">
                <a:solidFill>
                  <a:srgbClr val="FF0000"/>
                </a:solidFill>
              </a:rPr>
            </a:br>
            <a:r>
              <a:rPr lang="en-US" altLang="ko-KR" sz="3000" b="1" dirty="0"/>
              <a:t>3. </a:t>
            </a:r>
            <a:r>
              <a:rPr lang="ko-KR" altLang="en-US" sz="3000" b="1" dirty="0"/>
              <a:t>주변시설 위치도</a:t>
            </a:r>
            <a:br>
              <a:rPr lang="en-US" altLang="ko-KR" sz="3000" dirty="0"/>
            </a:br>
            <a:r>
              <a:rPr lang="ko-KR" altLang="en-US" sz="2000" dirty="0">
                <a:solidFill>
                  <a:srgbClr val="FF0000"/>
                </a:solidFill>
              </a:rPr>
              <a:t>주변 시설물 </a:t>
            </a:r>
            <a:r>
              <a:rPr lang="ko-KR" altLang="en-US" sz="2000" dirty="0" err="1">
                <a:solidFill>
                  <a:srgbClr val="FF0000"/>
                </a:solidFill>
              </a:rPr>
              <a:t>동별</a:t>
            </a:r>
            <a:r>
              <a:rPr lang="ko-KR" altLang="en-US" sz="2000" dirty="0">
                <a:solidFill>
                  <a:srgbClr val="FF0000"/>
                </a:solidFill>
              </a:rPr>
              <a:t> 개요</a:t>
            </a:r>
            <a:r>
              <a:rPr lang="en-US" altLang="ko-KR" sz="2000" dirty="0">
                <a:solidFill>
                  <a:srgbClr val="FF0000"/>
                </a:solidFill>
              </a:rPr>
              <a:t>(</a:t>
            </a:r>
            <a:r>
              <a:rPr lang="ko-KR" altLang="en-US" sz="2000" dirty="0">
                <a:solidFill>
                  <a:srgbClr val="FF0000"/>
                </a:solidFill>
              </a:rPr>
              <a:t>지번</a:t>
            </a:r>
            <a:r>
              <a:rPr lang="en-US" altLang="ko-KR" sz="2000" dirty="0">
                <a:solidFill>
                  <a:srgbClr val="FF0000"/>
                </a:solidFill>
              </a:rPr>
              <a:t>, </a:t>
            </a:r>
            <a:r>
              <a:rPr lang="ko-KR" altLang="en-US" sz="2000" dirty="0">
                <a:solidFill>
                  <a:srgbClr val="FF0000"/>
                </a:solidFill>
              </a:rPr>
              <a:t>구조</a:t>
            </a:r>
            <a:r>
              <a:rPr lang="en-US" altLang="ko-KR" sz="2000" dirty="0">
                <a:solidFill>
                  <a:srgbClr val="FF0000"/>
                </a:solidFill>
              </a:rPr>
              <a:t>, </a:t>
            </a:r>
            <a:r>
              <a:rPr lang="ko-KR" altLang="en-US" sz="2000" dirty="0">
                <a:solidFill>
                  <a:srgbClr val="FF0000"/>
                </a:solidFill>
              </a:rPr>
              <a:t>용도</a:t>
            </a:r>
            <a:r>
              <a:rPr lang="en-US" altLang="ko-KR" sz="2000" dirty="0">
                <a:solidFill>
                  <a:srgbClr val="FF0000"/>
                </a:solidFill>
              </a:rPr>
              <a:t>, </a:t>
            </a:r>
            <a:r>
              <a:rPr lang="ko-KR" altLang="en-US" sz="2000" dirty="0">
                <a:solidFill>
                  <a:srgbClr val="FF0000"/>
                </a:solidFill>
              </a:rPr>
              <a:t>높이</a:t>
            </a:r>
            <a:r>
              <a:rPr lang="en-US" altLang="ko-KR" sz="2000" dirty="0">
                <a:solidFill>
                  <a:srgbClr val="FF0000"/>
                </a:solidFill>
              </a:rPr>
              <a:t>, </a:t>
            </a:r>
            <a:r>
              <a:rPr lang="ko-KR" altLang="en-US" sz="2000" dirty="0">
                <a:solidFill>
                  <a:srgbClr val="FF0000"/>
                </a:solidFill>
              </a:rPr>
              <a:t>층수 연면적</a:t>
            </a:r>
            <a:r>
              <a:rPr lang="en-US" altLang="ko-KR" sz="2000" dirty="0">
                <a:solidFill>
                  <a:srgbClr val="FF0000"/>
                </a:solidFill>
              </a:rPr>
              <a:t>, </a:t>
            </a:r>
            <a:r>
              <a:rPr lang="ko-KR" altLang="en-US" sz="2000" dirty="0" err="1">
                <a:solidFill>
                  <a:srgbClr val="FF0000"/>
                </a:solidFill>
              </a:rPr>
              <a:t>현장전경</a:t>
            </a:r>
            <a:r>
              <a:rPr lang="ko-KR" altLang="en-US" sz="2000" dirty="0">
                <a:solidFill>
                  <a:srgbClr val="FF0000"/>
                </a:solidFill>
              </a:rPr>
              <a:t> 사진 등</a:t>
            </a:r>
            <a:r>
              <a:rPr lang="en-US" altLang="ko-KR" sz="2000" dirty="0">
                <a:solidFill>
                  <a:srgbClr val="FF0000"/>
                </a:solidFill>
              </a:rPr>
              <a:t>)</a:t>
            </a:r>
            <a:br>
              <a:rPr lang="en-US" altLang="ko-KR" sz="2000" dirty="0">
                <a:solidFill>
                  <a:srgbClr val="FF0000"/>
                </a:solidFill>
              </a:rPr>
            </a:br>
            <a:r>
              <a:rPr lang="ko-KR" altLang="en-US" sz="2000" dirty="0">
                <a:solidFill>
                  <a:srgbClr val="FF0000"/>
                </a:solidFill>
              </a:rPr>
              <a:t>주변시설물이 해체공사장과 지반 단차가 클 경우</a:t>
            </a:r>
            <a:r>
              <a:rPr lang="en-US" altLang="ko-KR" sz="2000" dirty="0">
                <a:solidFill>
                  <a:srgbClr val="FF0000"/>
                </a:solidFill>
              </a:rPr>
              <a:t>(2m</a:t>
            </a:r>
            <a:r>
              <a:rPr lang="ko-KR" altLang="en-US" sz="2000" dirty="0">
                <a:solidFill>
                  <a:srgbClr val="FF0000"/>
                </a:solidFill>
              </a:rPr>
              <a:t>이상</a:t>
            </a:r>
            <a:r>
              <a:rPr lang="en-US" altLang="ko-KR" sz="2000" dirty="0">
                <a:solidFill>
                  <a:srgbClr val="FF0000"/>
                </a:solidFill>
              </a:rPr>
              <a:t>)</a:t>
            </a:r>
            <a:r>
              <a:rPr lang="ko-KR" altLang="en-US" sz="2000" dirty="0">
                <a:solidFill>
                  <a:srgbClr val="FF0000"/>
                </a:solidFill>
              </a:rPr>
              <a:t> 해당사항 기입</a:t>
            </a:r>
            <a:br>
              <a:rPr lang="en-US" altLang="ko-KR" sz="2000" dirty="0">
                <a:solidFill>
                  <a:srgbClr val="FF0000"/>
                </a:solidFill>
              </a:rPr>
            </a:br>
            <a:br>
              <a:rPr lang="en-US" altLang="ko-KR" sz="2000" dirty="0">
                <a:solidFill>
                  <a:srgbClr val="FF0000"/>
                </a:solidFill>
              </a:rPr>
            </a:br>
            <a:r>
              <a:rPr lang="en-US" altLang="ko-KR" sz="3000" b="1" dirty="0"/>
              <a:t>4. </a:t>
            </a:r>
            <a:r>
              <a:rPr lang="ko-KR" altLang="en-US" sz="3000" b="1" dirty="0"/>
              <a:t>공공이용시설 및 도로 등 인접 시설 조사</a:t>
            </a:r>
            <a:br>
              <a:rPr lang="en-US" altLang="ko-KR" sz="2000" dirty="0">
                <a:solidFill>
                  <a:srgbClr val="FF0000"/>
                </a:solidFill>
              </a:rPr>
            </a:br>
            <a:r>
              <a:rPr lang="ko-KR" altLang="en-US" sz="2000" b="1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가</a:t>
            </a:r>
            <a:r>
              <a:rPr lang="en-US" altLang="ko-KR" sz="2000" b="1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. </a:t>
            </a:r>
            <a:r>
              <a:rPr lang="ko-KR" altLang="en-US" sz="2000" b="1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공공이용시설</a:t>
            </a:r>
            <a:r>
              <a:rPr lang="ko-KR" altLang="en-US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</a:t>
            </a:r>
            <a:r>
              <a:rPr lang="en-US" altLang="ko-KR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: </a:t>
            </a:r>
            <a:r>
              <a:rPr lang="ko-KR" altLang="en-US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버스정류장</a:t>
            </a:r>
            <a:r>
              <a:rPr lang="en-US" altLang="ko-KR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, </a:t>
            </a:r>
            <a:r>
              <a:rPr lang="ko-KR" altLang="en-US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도시철도 역사 출입구</a:t>
            </a:r>
            <a:r>
              <a:rPr lang="en-US" altLang="ko-KR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, </a:t>
            </a:r>
            <a:r>
              <a:rPr lang="ko-KR" altLang="en-US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횡단보도</a:t>
            </a:r>
            <a:r>
              <a:rPr lang="en-US" altLang="ko-KR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, </a:t>
            </a:r>
            <a:r>
              <a:rPr lang="ko-KR" altLang="en-US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육교 및 지하도 출입구</a:t>
            </a:r>
            <a:r>
              <a:rPr lang="en-US" altLang="ko-KR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, </a:t>
            </a:r>
            <a:br>
              <a:rPr lang="en-US" altLang="ko-KR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</a:br>
            <a:r>
              <a:rPr lang="ko-KR" altLang="en-US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학교</a:t>
            </a:r>
            <a:r>
              <a:rPr lang="en-US" altLang="ko-KR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, </a:t>
            </a:r>
            <a:r>
              <a:rPr lang="ko-KR" altLang="en-US" sz="2000" dirty="0" err="1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어린이통학로</a:t>
            </a:r>
            <a:r>
              <a:rPr lang="en-US" altLang="ko-KR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, </a:t>
            </a:r>
            <a:r>
              <a:rPr lang="ko-KR" altLang="en-US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대로변</a:t>
            </a:r>
            <a:r>
              <a:rPr lang="en-US" altLang="ko-KR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</a:t>
            </a:r>
            <a:r>
              <a:rPr lang="ko-KR" altLang="en-US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등 불특정 다수가 이용하는 시설</a:t>
            </a:r>
            <a:r>
              <a:rPr lang="en-US" altLang="ko-KR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(</a:t>
            </a:r>
            <a:r>
              <a:rPr lang="ko-KR" altLang="en-US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상가밀집지역 등</a:t>
            </a:r>
            <a:r>
              <a:rPr lang="en-US" altLang="ko-KR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)</a:t>
            </a:r>
            <a:r>
              <a:rPr lang="ko-KR" altLang="en-US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이</a:t>
            </a:r>
            <a:br>
              <a:rPr lang="en-US" altLang="ko-KR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</a:br>
            <a:r>
              <a:rPr lang="ko-KR" altLang="en-US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해체 건축물 외벽으로 부터 </a:t>
            </a:r>
            <a:r>
              <a:rPr lang="en-US" altLang="ko-KR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20</a:t>
            </a:r>
            <a:r>
              <a:rPr lang="ko-KR" altLang="en-US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미터 이내에 존재하는지 여부 조사 내용 기재</a:t>
            </a:r>
            <a:br>
              <a:rPr lang="en-US" altLang="ko-KR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</a:br>
            <a:r>
              <a:rPr lang="ko-KR" altLang="en-US" sz="2000" b="1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공공이용시설이 없다면 </a:t>
            </a:r>
            <a:r>
              <a:rPr lang="en-US" altLang="ko-KR" sz="2000" b="1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‘</a:t>
            </a:r>
            <a:r>
              <a:rPr lang="ko-KR" altLang="en-US" sz="2000" b="1" u="sng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해당사항 없음</a:t>
            </a:r>
            <a:r>
              <a:rPr lang="en-US" altLang="ko-KR" sz="2000" b="1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’</a:t>
            </a:r>
            <a:r>
              <a:rPr lang="ko-KR" altLang="en-US" sz="2000" b="1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으로 명시</a:t>
            </a:r>
            <a:br>
              <a:rPr lang="en-US" altLang="ko-KR" sz="2000" b="1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</a:br>
            <a:br>
              <a:rPr lang="en-US" altLang="ko-KR" sz="2000" b="1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</a:br>
            <a:r>
              <a:rPr lang="ko-KR" altLang="en-US" sz="2000" b="1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나</a:t>
            </a:r>
            <a:r>
              <a:rPr lang="en-US" altLang="ko-KR" sz="2000" b="1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. </a:t>
            </a:r>
            <a:r>
              <a:rPr lang="ko-KR" altLang="en-US" sz="2000" b="1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도로 </a:t>
            </a:r>
            <a:r>
              <a:rPr lang="en-US" altLang="ko-KR" sz="2000" b="1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: </a:t>
            </a:r>
            <a:r>
              <a:rPr lang="ko-KR" altLang="en-US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해체 </a:t>
            </a:r>
            <a:r>
              <a:rPr lang="ko-KR" altLang="en-US" sz="2000" dirty="0" err="1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건추물</a:t>
            </a:r>
            <a:r>
              <a:rPr lang="ko-KR" altLang="en-US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외벽으로부터 건축물의 높이에 해당하는 범위 내에</a:t>
            </a:r>
            <a:br>
              <a:rPr lang="en-US" altLang="ko-KR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</a:br>
            <a:r>
              <a:rPr lang="ko-KR" altLang="en-US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폭 </a:t>
            </a:r>
            <a:r>
              <a:rPr lang="en-US" altLang="ko-KR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20</a:t>
            </a:r>
            <a:r>
              <a:rPr lang="ko-KR" altLang="en-US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미터 이상의 도로가 있는지 여부 조사 내용 기재</a:t>
            </a:r>
            <a:br>
              <a:rPr lang="en-US" altLang="ko-KR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</a:br>
            <a:r>
              <a:rPr lang="ko-KR" altLang="en-US" sz="2000" b="1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해당 도로가 없다면 </a:t>
            </a:r>
            <a:r>
              <a:rPr lang="en-US" altLang="ko-KR" sz="2000" b="1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“</a:t>
            </a:r>
            <a:r>
              <a:rPr lang="ko-KR" altLang="en-US" sz="2000" b="1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해당사항 없음</a:t>
            </a:r>
            <a:r>
              <a:rPr lang="en-US" altLang="ko-KR" sz="2000" b="1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＇</a:t>
            </a:r>
            <a:r>
              <a:rPr lang="ko-KR" altLang="en-US" sz="2000" b="1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으로 명시</a:t>
            </a:r>
            <a:br>
              <a:rPr lang="en-US" altLang="ko-KR" sz="2000" dirty="0">
                <a:solidFill>
                  <a:srgbClr val="FF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</a:br>
            <a:br>
              <a:rPr lang="en-US" altLang="ko-KR" sz="2000" dirty="0">
                <a:solidFill>
                  <a:srgbClr val="FF0000"/>
                </a:solidFill>
              </a:rPr>
            </a:br>
            <a:r>
              <a:rPr lang="en-US" altLang="ko-KR" sz="3000" b="1" dirty="0"/>
              <a:t>5. </a:t>
            </a:r>
            <a:r>
              <a:rPr lang="ko-KR" altLang="en-US" sz="3000" b="1" dirty="0" err="1"/>
              <a:t>지하매설물</a:t>
            </a:r>
            <a:r>
              <a:rPr lang="ko-KR" altLang="en-US" sz="3000" b="1" dirty="0"/>
              <a:t> 및 </a:t>
            </a:r>
            <a:r>
              <a:rPr lang="ko-KR" altLang="en-US" sz="3000" b="1" dirty="0" err="1"/>
              <a:t>지장물</a:t>
            </a:r>
            <a:r>
              <a:rPr lang="ko-KR" altLang="en-US" sz="3000" b="1" dirty="0"/>
              <a:t> 조사자료 및 처리계획</a:t>
            </a:r>
            <a:br>
              <a:rPr lang="en-US" altLang="ko-KR" sz="3000" b="1" dirty="0"/>
            </a:br>
            <a:r>
              <a:rPr lang="ko-KR" altLang="en-US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하수처리시설 철거 여부 명기</a:t>
            </a:r>
            <a:r>
              <a:rPr lang="en-US" altLang="ko-KR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!!!(</a:t>
            </a:r>
            <a:r>
              <a:rPr lang="ko-KR" altLang="en-US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철거하지 않을 경우</a:t>
            </a:r>
            <a:r>
              <a:rPr lang="en-US" altLang="ko-KR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, “</a:t>
            </a:r>
            <a:r>
              <a:rPr lang="ko-KR" altLang="en-US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해당사항 없음</a:t>
            </a:r>
            <a:r>
              <a:rPr lang="en-US" altLang="ko-KR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＂</a:t>
            </a:r>
            <a:r>
              <a:rPr lang="ko-KR" altLang="en-US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으로 명시</a:t>
            </a:r>
            <a:r>
              <a:rPr lang="en-US" altLang="ko-KR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)</a:t>
            </a:r>
            <a:br>
              <a:rPr lang="en-US" altLang="ko-KR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</a:br>
            <a:endParaRPr lang="ko-KR" altLang="en-US" sz="3000" dirty="0">
              <a:solidFill>
                <a:srgbClr val="FF0000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</p:txBody>
      </p:sp>
      <p:grpSp>
        <p:nvGrpSpPr>
          <p:cNvPr id="5" name="그룹 4">
            <a:extLst>
              <a:ext uri="{FF2B5EF4-FFF2-40B4-BE49-F238E27FC236}">
                <a16:creationId xmlns:a16="http://schemas.microsoft.com/office/drawing/2014/main" id="{6FBEEA5A-D60F-43D3-A47F-54E40685D258}"/>
              </a:ext>
            </a:extLst>
          </p:cNvPr>
          <p:cNvGrpSpPr/>
          <p:nvPr/>
        </p:nvGrpSpPr>
        <p:grpSpPr>
          <a:xfrm>
            <a:off x="1008534" y="9631176"/>
            <a:ext cx="12997444" cy="720080"/>
            <a:chOff x="1044538" y="9163124"/>
            <a:chExt cx="12997444" cy="720080"/>
          </a:xfrm>
        </p:grpSpPr>
        <p:sp>
          <p:nvSpPr>
            <p:cNvPr id="6" name="직사각형 5">
              <a:extLst>
                <a:ext uri="{FF2B5EF4-FFF2-40B4-BE49-F238E27FC236}">
                  <a16:creationId xmlns:a16="http://schemas.microsoft.com/office/drawing/2014/main" id="{76414461-D1FE-4BE3-B2B0-280468652AE4}"/>
                </a:ext>
              </a:extLst>
            </p:cNvPr>
            <p:cNvSpPr/>
            <p:nvPr/>
          </p:nvSpPr>
          <p:spPr>
            <a:xfrm>
              <a:off x="1044538" y="9163124"/>
              <a:ext cx="1591524" cy="324036"/>
            </a:xfrm>
            <a:prstGeom prst="rect">
              <a:avLst/>
            </a:prstGeom>
            <a:solidFill>
              <a:srgbClr val="127BE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dirty="0">
                  <a:solidFill>
                    <a:schemeClr val="bg1"/>
                  </a:solidFill>
                </a:rPr>
                <a:t>위치도</a:t>
              </a:r>
              <a:r>
                <a:rPr lang="en-US" altLang="ko-KR" sz="1400" dirty="0">
                  <a:solidFill>
                    <a:schemeClr val="bg1"/>
                  </a:solidFill>
                </a:rPr>
                <a:t>, </a:t>
              </a:r>
              <a:r>
                <a:rPr lang="ko-KR" altLang="en-US" sz="1400" dirty="0">
                  <a:solidFill>
                    <a:schemeClr val="bg1"/>
                  </a:solidFill>
                </a:rPr>
                <a:t>주변지역</a:t>
              </a:r>
              <a:endParaRPr lang="ko-KR" altLang="en-US" sz="1500" dirty="0">
                <a:solidFill>
                  <a:schemeClr val="bg1"/>
                </a:solidFill>
              </a:endParaRPr>
            </a:p>
          </p:txBody>
        </p:sp>
        <p:sp>
          <p:nvSpPr>
            <p:cNvPr id="7" name="직사각형 6">
              <a:extLst>
                <a:ext uri="{FF2B5EF4-FFF2-40B4-BE49-F238E27FC236}">
                  <a16:creationId xmlns:a16="http://schemas.microsoft.com/office/drawing/2014/main" id="{998B0A6D-4CC6-42BB-A4B4-8E5348CC4DEF}"/>
                </a:ext>
              </a:extLst>
            </p:cNvPr>
            <p:cNvSpPr/>
            <p:nvPr/>
          </p:nvSpPr>
          <p:spPr>
            <a:xfrm>
              <a:off x="12450458" y="9163124"/>
              <a:ext cx="1591524" cy="32403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500" dirty="0">
                  <a:solidFill>
                    <a:schemeClr val="tx1"/>
                  </a:solidFill>
                </a:rPr>
                <a:t>작업순서</a:t>
              </a:r>
            </a:p>
          </p:txBody>
        </p:sp>
        <p:sp>
          <p:nvSpPr>
            <p:cNvPr id="8" name="직사각형 7">
              <a:extLst>
                <a:ext uri="{FF2B5EF4-FFF2-40B4-BE49-F238E27FC236}">
                  <a16:creationId xmlns:a16="http://schemas.microsoft.com/office/drawing/2014/main" id="{CC4408A2-1E85-436A-8F2A-B4CB6B16CF5F}"/>
                </a:ext>
              </a:extLst>
            </p:cNvPr>
            <p:cNvSpPr/>
            <p:nvPr/>
          </p:nvSpPr>
          <p:spPr>
            <a:xfrm>
              <a:off x="1044538" y="9559168"/>
              <a:ext cx="1591524" cy="32403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500" dirty="0">
                  <a:solidFill>
                    <a:schemeClr val="tx1"/>
                  </a:solidFill>
                </a:rPr>
                <a:t>해체공법</a:t>
              </a:r>
            </a:p>
          </p:txBody>
        </p:sp>
        <p:sp>
          <p:nvSpPr>
            <p:cNvPr id="9" name="직사각형 8">
              <a:extLst>
                <a:ext uri="{FF2B5EF4-FFF2-40B4-BE49-F238E27FC236}">
                  <a16:creationId xmlns:a16="http://schemas.microsoft.com/office/drawing/2014/main" id="{EDC5FB28-11AD-4561-8841-61FA6A9BAC08}"/>
                </a:ext>
              </a:extLst>
            </p:cNvPr>
            <p:cNvSpPr/>
            <p:nvPr/>
          </p:nvSpPr>
          <p:spPr>
            <a:xfrm>
              <a:off x="2673955" y="9559168"/>
              <a:ext cx="1591524" cy="32403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dirty="0">
                  <a:solidFill>
                    <a:schemeClr val="tx1"/>
                  </a:solidFill>
                </a:rPr>
                <a:t>해체 후 현장관리</a:t>
              </a:r>
              <a:endParaRPr lang="ko-KR" altLang="en-US" sz="1500" dirty="0">
                <a:solidFill>
                  <a:schemeClr val="tx1"/>
                </a:solidFill>
              </a:endParaRPr>
            </a:p>
          </p:txBody>
        </p:sp>
        <p:sp>
          <p:nvSpPr>
            <p:cNvPr id="10" name="직사각형 9">
              <a:extLst>
                <a:ext uri="{FF2B5EF4-FFF2-40B4-BE49-F238E27FC236}">
                  <a16:creationId xmlns:a16="http://schemas.microsoft.com/office/drawing/2014/main" id="{69FDB2F1-B888-44BD-8BF9-7D1307E47427}"/>
                </a:ext>
              </a:extLst>
            </p:cNvPr>
            <p:cNvSpPr/>
            <p:nvPr/>
          </p:nvSpPr>
          <p:spPr>
            <a:xfrm>
              <a:off x="4303372" y="9559168"/>
              <a:ext cx="1591524" cy="32403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500" dirty="0">
                  <a:solidFill>
                    <a:schemeClr val="tx1"/>
                  </a:solidFill>
                </a:rPr>
                <a:t>해체작업자 안전</a:t>
              </a:r>
            </a:p>
          </p:txBody>
        </p:sp>
        <p:sp>
          <p:nvSpPr>
            <p:cNvPr id="11" name="직사각형 10">
              <a:extLst>
                <a:ext uri="{FF2B5EF4-FFF2-40B4-BE49-F238E27FC236}">
                  <a16:creationId xmlns:a16="http://schemas.microsoft.com/office/drawing/2014/main" id="{4B71D9E9-08F5-452E-8CF1-CC3E2306F3DA}"/>
                </a:ext>
              </a:extLst>
            </p:cNvPr>
            <p:cNvSpPr/>
            <p:nvPr/>
          </p:nvSpPr>
          <p:spPr>
            <a:xfrm>
              <a:off x="5932790" y="9559168"/>
              <a:ext cx="1591524" cy="32403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500" dirty="0">
                  <a:solidFill>
                    <a:schemeClr val="tx1"/>
                  </a:solidFill>
                </a:rPr>
                <a:t>인접구조물 안전</a:t>
              </a:r>
            </a:p>
          </p:txBody>
        </p:sp>
        <p:sp>
          <p:nvSpPr>
            <p:cNvPr id="12" name="직사각형 11">
              <a:extLst>
                <a:ext uri="{FF2B5EF4-FFF2-40B4-BE49-F238E27FC236}">
                  <a16:creationId xmlns:a16="http://schemas.microsoft.com/office/drawing/2014/main" id="{5C18FF58-3336-465E-ACE7-83F1F0403120}"/>
                </a:ext>
              </a:extLst>
            </p:cNvPr>
            <p:cNvSpPr/>
            <p:nvPr/>
          </p:nvSpPr>
          <p:spPr>
            <a:xfrm>
              <a:off x="2673955" y="9163124"/>
              <a:ext cx="1591524" cy="32403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500" dirty="0">
                  <a:solidFill>
                    <a:schemeClr val="tx1"/>
                  </a:solidFill>
                </a:rPr>
                <a:t>해체건축물 개요</a:t>
              </a:r>
            </a:p>
          </p:txBody>
        </p:sp>
        <p:sp>
          <p:nvSpPr>
            <p:cNvPr id="13" name="직사각형 12">
              <a:extLst>
                <a:ext uri="{FF2B5EF4-FFF2-40B4-BE49-F238E27FC236}">
                  <a16:creationId xmlns:a16="http://schemas.microsoft.com/office/drawing/2014/main" id="{59A0980D-24A9-43DA-BF9B-CAAE8A04BE0A}"/>
                </a:ext>
              </a:extLst>
            </p:cNvPr>
            <p:cNvSpPr/>
            <p:nvPr/>
          </p:nvSpPr>
          <p:spPr>
            <a:xfrm>
              <a:off x="4303372" y="9163124"/>
              <a:ext cx="1591524" cy="32403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500" dirty="0">
                  <a:solidFill>
                    <a:schemeClr val="tx1"/>
                  </a:solidFill>
                </a:rPr>
                <a:t>관리조직도</a:t>
              </a:r>
            </a:p>
          </p:txBody>
        </p:sp>
        <p:sp>
          <p:nvSpPr>
            <p:cNvPr id="14" name="직사각형 13">
              <a:extLst>
                <a:ext uri="{FF2B5EF4-FFF2-40B4-BE49-F238E27FC236}">
                  <a16:creationId xmlns:a16="http://schemas.microsoft.com/office/drawing/2014/main" id="{545A5BD5-3FBA-4BB9-BEF3-56C486014CD2}"/>
                </a:ext>
              </a:extLst>
            </p:cNvPr>
            <p:cNvSpPr/>
            <p:nvPr/>
          </p:nvSpPr>
          <p:spPr>
            <a:xfrm>
              <a:off x="5932790" y="9163124"/>
              <a:ext cx="1591524" cy="32403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500" dirty="0">
                  <a:solidFill>
                    <a:schemeClr val="tx1"/>
                  </a:solidFill>
                </a:rPr>
                <a:t>장비 투입계획</a:t>
              </a:r>
            </a:p>
          </p:txBody>
        </p:sp>
        <p:sp>
          <p:nvSpPr>
            <p:cNvPr id="15" name="직사각형 14">
              <a:extLst>
                <a:ext uri="{FF2B5EF4-FFF2-40B4-BE49-F238E27FC236}">
                  <a16:creationId xmlns:a16="http://schemas.microsoft.com/office/drawing/2014/main" id="{B82E6163-63BC-4AA1-A03D-FE63FE88064D}"/>
                </a:ext>
              </a:extLst>
            </p:cNvPr>
            <p:cNvSpPr/>
            <p:nvPr/>
          </p:nvSpPr>
          <p:spPr>
            <a:xfrm>
              <a:off x="7562207" y="9163124"/>
              <a:ext cx="1591524" cy="32403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500" dirty="0">
                  <a:solidFill>
                    <a:schemeClr val="tx1"/>
                  </a:solidFill>
                </a:rPr>
                <a:t>가설공사 계획</a:t>
              </a:r>
            </a:p>
          </p:txBody>
        </p:sp>
        <p:sp>
          <p:nvSpPr>
            <p:cNvPr id="16" name="직사각형 15">
              <a:extLst>
                <a:ext uri="{FF2B5EF4-FFF2-40B4-BE49-F238E27FC236}">
                  <a16:creationId xmlns:a16="http://schemas.microsoft.com/office/drawing/2014/main" id="{38324004-386F-44EE-A8EC-750D0B353C68}"/>
                </a:ext>
              </a:extLst>
            </p:cNvPr>
            <p:cNvSpPr/>
            <p:nvPr/>
          </p:nvSpPr>
          <p:spPr>
            <a:xfrm>
              <a:off x="9191624" y="9163124"/>
              <a:ext cx="1591524" cy="32403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dirty="0">
                  <a:solidFill>
                    <a:schemeClr val="tx1"/>
                  </a:solidFill>
                </a:rPr>
                <a:t>가설비계 구조검토</a:t>
              </a:r>
              <a:endParaRPr lang="ko-KR" altLang="en-US" sz="1600" dirty="0">
                <a:solidFill>
                  <a:schemeClr val="tx1"/>
                </a:solidFill>
              </a:endParaRPr>
            </a:p>
          </p:txBody>
        </p:sp>
        <p:sp>
          <p:nvSpPr>
            <p:cNvPr id="17" name="직사각형 16">
              <a:extLst>
                <a:ext uri="{FF2B5EF4-FFF2-40B4-BE49-F238E27FC236}">
                  <a16:creationId xmlns:a16="http://schemas.microsoft.com/office/drawing/2014/main" id="{02322B85-15EB-4D64-B4F5-66E9ADA795E3}"/>
                </a:ext>
              </a:extLst>
            </p:cNvPr>
            <p:cNvSpPr/>
            <p:nvPr/>
          </p:nvSpPr>
          <p:spPr>
            <a:xfrm>
              <a:off x="10821041" y="9163124"/>
              <a:ext cx="1591524" cy="32403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600" dirty="0">
                  <a:solidFill>
                    <a:schemeClr val="tx1"/>
                  </a:solidFill>
                </a:rPr>
                <a:t>구조안전검토</a:t>
              </a:r>
              <a:endParaRPr lang="ko-KR" altLang="en-US" sz="1200" dirty="0">
                <a:solidFill>
                  <a:schemeClr val="tx1"/>
                </a:solidFill>
              </a:endParaRPr>
            </a:p>
          </p:txBody>
        </p:sp>
        <p:sp>
          <p:nvSpPr>
            <p:cNvPr id="18" name="직사각형 17">
              <a:extLst>
                <a:ext uri="{FF2B5EF4-FFF2-40B4-BE49-F238E27FC236}">
                  <a16:creationId xmlns:a16="http://schemas.microsoft.com/office/drawing/2014/main" id="{E5C51D88-14F9-49A7-BA60-928462F968D6}"/>
                </a:ext>
              </a:extLst>
            </p:cNvPr>
            <p:cNvSpPr/>
            <p:nvPr/>
          </p:nvSpPr>
          <p:spPr>
            <a:xfrm>
              <a:off x="7562207" y="9559168"/>
              <a:ext cx="1591524" cy="32403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500" dirty="0">
                  <a:solidFill>
                    <a:schemeClr val="tx1"/>
                  </a:solidFill>
                </a:rPr>
                <a:t>통행</a:t>
              </a:r>
              <a:r>
                <a:rPr lang="en-US" altLang="ko-KR" sz="1500" dirty="0">
                  <a:solidFill>
                    <a:schemeClr val="tx1"/>
                  </a:solidFill>
                </a:rPr>
                <a:t>, </a:t>
              </a:r>
              <a:r>
                <a:rPr lang="ko-KR" altLang="en-US" sz="1500" dirty="0">
                  <a:solidFill>
                    <a:schemeClr val="tx1"/>
                  </a:solidFill>
                </a:rPr>
                <a:t>보행 안전</a:t>
              </a:r>
            </a:p>
          </p:txBody>
        </p:sp>
        <p:sp>
          <p:nvSpPr>
            <p:cNvPr id="19" name="직사각형 18">
              <a:extLst>
                <a:ext uri="{FF2B5EF4-FFF2-40B4-BE49-F238E27FC236}">
                  <a16:creationId xmlns:a16="http://schemas.microsoft.com/office/drawing/2014/main" id="{A561A2E2-0CB3-4371-825A-C5825A3139D6}"/>
                </a:ext>
              </a:extLst>
            </p:cNvPr>
            <p:cNvSpPr/>
            <p:nvPr/>
          </p:nvSpPr>
          <p:spPr>
            <a:xfrm>
              <a:off x="9191624" y="9559168"/>
              <a:ext cx="1591524" cy="32403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500" dirty="0">
                  <a:solidFill>
                    <a:schemeClr val="tx1"/>
                  </a:solidFill>
                </a:rPr>
                <a:t>소음 및 진동</a:t>
              </a:r>
            </a:p>
          </p:txBody>
        </p:sp>
        <p:sp>
          <p:nvSpPr>
            <p:cNvPr id="20" name="직사각형 19">
              <a:extLst>
                <a:ext uri="{FF2B5EF4-FFF2-40B4-BE49-F238E27FC236}">
                  <a16:creationId xmlns:a16="http://schemas.microsoft.com/office/drawing/2014/main" id="{A44CBA35-1718-45D6-B36B-290CAF325629}"/>
                </a:ext>
              </a:extLst>
            </p:cNvPr>
            <p:cNvSpPr/>
            <p:nvPr/>
          </p:nvSpPr>
          <p:spPr>
            <a:xfrm>
              <a:off x="10821041" y="9559168"/>
              <a:ext cx="1591524" cy="32403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500" dirty="0">
                  <a:solidFill>
                    <a:schemeClr val="tx1"/>
                  </a:solidFill>
                </a:rPr>
                <a:t>감리계획</a:t>
              </a:r>
            </a:p>
          </p:txBody>
        </p:sp>
        <p:sp>
          <p:nvSpPr>
            <p:cNvPr id="21" name="직사각형 20">
              <a:extLst>
                <a:ext uri="{FF2B5EF4-FFF2-40B4-BE49-F238E27FC236}">
                  <a16:creationId xmlns:a16="http://schemas.microsoft.com/office/drawing/2014/main" id="{9832E740-E032-4B80-8165-C46FFDFC2866}"/>
                </a:ext>
              </a:extLst>
            </p:cNvPr>
            <p:cNvSpPr/>
            <p:nvPr/>
          </p:nvSpPr>
          <p:spPr>
            <a:xfrm>
              <a:off x="12450458" y="9559168"/>
              <a:ext cx="1591524" cy="32403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500" dirty="0">
                  <a:solidFill>
                    <a:schemeClr val="tx1"/>
                  </a:solidFill>
                </a:rPr>
                <a:t>기타</a:t>
              </a:r>
            </a:p>
          </p:txBody>
        </p:sp>
      </p:grp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002D036D-166F-4EE9-A00E-4E7F0E895125}"/>
              </a:ext>
            </a:extLst>
          </p:cNvPr>
          <p:cNvSpPr/>
          <p:nvPr/>
        </p:nvSpPr>
        <p:spPr>
          <a:xfrm>
            <a:off x="14149994" y="9631176"/>
            <a:ext cx="648072" cy="7200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500" i="1" dirty="0">
                <a:solidFill>
                  <a:schemeClr val="tx1"/>
                </a:solidFill>
                <a:latin typeface="Impact" panose="020B0806030902050204" pitchFamily="34" charset="0"/>
              </a:rPr>
              <a:t>1</a:t>
            </a:r>
            <a:endParaRPr lang="ko-KR" altLang="en-US" sz="2500" i="1" dirty="0">
              <a:solidFill>
                <a:schemeClr val="tx1"/>
              </a:solidFill>
              <a:latin typeface="Impact" panose="020B0806030902050204" pitchFamily="34" charset="0"/>
            </a:endParaRPr>
          </a:p>
        </p:txBody>
      </p:sp>
      <p:pic>
        <p:nvPicPr>
          <p:cNvPr id="23" name="그림 22">
            <a:extLst>
              <a:ext uri="{FF2B5EF4-FFF2-40B4-BE49-F238E27FC236}">
                <a16:creationId xmlns:a16="http://schemas.microsoft.com/office/drawing/2014/main" id="{476ADCFC-4811-4F4B-9852-AD0B3861DB4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21802" y="136346"/>
            <a:ext cx="2434735" cy="416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56719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22">
            <a:extLst>
              <a:ext uri="{FF2B5EF4-FFF2-40B4-BE49-F238E27FC236}">
                <a16:creationId xmlns:a16="http://schemas.microsoft.com/office/drawing/2014/main" id="{39732F0B-17E1-4044-95C5-BB1AD0AA00B8}"/>
              </a:ext>
            </a:extLst>
          </p:cNvPr>
          <p:cNvSpPr txBox="1"/>
          <p:nvPr/>
        </p:nvSpPr>
        <p:spPr>
          <a:xfrm>
            <a:off x="8730" y="378148"/>
            <a:ext cx="5536308" cy="653797"/>
          </a:xfrm>
          <a:prstGeom prst="rect">
            <a:avLst/>
          </a:prstGeom>
          <a:noFill/>
        </p:spPr>
        <p:txBody>
          <a:bodyPr wrap="square" lIns="129314" tIns="64657" rIns="129314" bIns="64657" rtlCol="0">
            <a:spAutoFit/>
          </a:bodyPr>
          <a:lstStyle/>
          <a:p>
            <a:r>
              <a:rPr lang="en-US" altLang="ko-KR" sz="3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2. </a:t>
            </a:r>
            <a:r>
              <a:rPr lang="ko-KR" altLang="en-US" sz="3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해체건축물 개요</a:t>
            </a:r>
          </a:p>
        </p:txBody>
      </p:sp>
      <p:sp>
        <p:nvSpPr>
          <p:cNvPr id="24" name="제목 1">
            <a:extLst>
              <a:ext uri="{FF2B5EF4-FFF2-40B4-BE49-F238E27FC236}">
                <a16:creationId xmlns:a16="http://schemas.microsoft.com/office/drawing/2014/main" id="{BD41B273-DE0E-416B-AD3B-52868C7A826C}"/>
              </a:ext>
            </a:extLst>
          </p:cNvPr>
          <p:cNvSpPr txBox="1">
            <a:spLocks/>
          </p:cNvSpPr>
          <p:nvPr/>
        </p:nvSpPr>
        <p:spPr>
          <a:xfrm>
            <a:off x="1080542" y="1566280"/>
            <a:ext cx="12547752" cy="7956884"/>
          </a:xfrm>
          <a:prstGeom prst="rect">
            <a:avLst/>
          </a:prstGeom>
          <a:ln>
            <a:noFill/>
          </a:ln>
        </p:spPr>
        <p:txBody>
          <a:bodyPr anchor="ctr">
            <a:normAutofit fontScale="92500" lnSpcReduction="10000"/>
          </a:bodyPr>
          <a:lstStyle>
            <a:lvl1pPr algn="l" defTabSz="1134222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5458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en-US" altLang="ko-KR" sz="3000" b="1" dirty="0"/>
              <a:t>1. </a:t>
            </a:r>
            <a:r>
              <a:rPr lang="ko-KR" altLang="en-US" sz="3000" b="1" dirty="0"/>
              <a:t>해체건축물 개요</a:t>
            </a:r>
            <a:br>
              <a:rPr lang="en-US" altLang="ko-KR" sz="3000" dirty="0"/>
            </a:br>
            <a:r>
              <a:rPr lang="ko-KR" altLang="en-US" sz="2000" dirty="0" err="1">
                <a:solidFill>
                  <a:srgbClr val="FF0000"/>
                </a:solidFill>
              </a:rPr>
              <a:t>동별</a:t>
            </a:r>
            <a:r>
              <a:rPr lang="ko-KR" altLang="en-US" sz="2000" dirty="0">
                <a:solidFill>
                  <a:srgbClr val="FF0000"/>
                </a:solidFill>
              </a:rPr>
              <a:t> 개요</a:t>
            </a:r>
            <a:r>
              <a:rPr lang="en-US" altLang="ko-KR" sz="2000" dirty="0">
                <a:solidFill>
                  <a:srgbClr val="FF0000"/>
                </a:solidFill>
              </a:rPr>
              <a:t>(</a:t>
            </a:r>
            <a:r>
              <a:rPr lang="ko-KR" altLang="en-US" sz="2000" dirty="0">
                <a:solidFill>
                  <a:srgbClr val="FF0000"/>
                </a:solidFill>
              </a:rPr>
              <a:t>지번</a:t>
            </a:r>
            <a:r>
              <a:rPr lang="en-US" altLang="ko-KR" sz="2000" dirty="0">
                <a:solidFill>
                  <a:srgbClr val="FF0000"/>
                </a:solidFill>
              </a:rPr>
              <a:t>, </a:t>
            </a:r>
            <a:r>
              <a:rPr lang="ko-KR" altLang="en-US" sz="2000" dirty="0">
                <a:solidFill>
                  <a:srgbClr val="FF0000"/>
                </a:solidFill>
              </a:rPr>
              <a:t>구조</a:t>
            </a:r>
            <a:r>
              <a:rPr lang="en-US" altLang="ko-KR" sz="2000" dirty="0">
                <a:solidFill>
                  <a:srgbClr val="FF0000"/>
                </a:solidFill>
              </a:rPr>
              <a:t>, </a:t>
            </a:r>
            <a:r>
              <a:rPr lang="ko-KR" altLang="en-US" sz="2000" dirty="0">
                <a:solidFill>
                  <a:srgbClr val="FF0000"/>
                </a:solidFill>
              </a:rPr>
              <a:t>용도</a:t>
            </a:r>
            <a:r>
              <a:rPr lang="en-US" altLang="ko-KR" sz="2000" dirty="0">
                <a:solidFill>
                  <a:srgbClr val="FF0000"/>
                </a:solidFill>
              </a:rPr>
              <a:t>, </a:t>
            </a:r>
            <a:r>
              <a:rPr lang="ko-KR" altLang="en-US" sz="2000" dirty="0">
                <a:solidFill>
                  <a:srgbClr val="FF0000"/>
                </a:solidFill>
              </a:rPr>
              <a:t>높이</a:t>
            </a:r>
            <a:r>
              <a:rPr lang="en-US" altLang="ko-KR" sz="2000" dirty="0">
                <a:solidFill>
                  <a:srgbClr val="FF0000"/>
                </a:solidFill>
              </a:rPr>
              <a:t>, </a:t>
            </a:r>
            <a:r>
              <a:rPr lang="ko-KR" altLang="en-US" sz="2000" dirty="0">
                <a:solidFill>
                  <a:srgbClr val="FF0000"/>
                </a:solidFill>
              </a:rPr>
              <a:t>층수 연면적</a:t>
            </a:r>
            <a:r>
              <a:rPr lang="en-US" altLang="ko-KR" sz="2000" dirty="0">
                <a:solidFill>
                  <a:srgbClr val="FF0000"/>
                </a:solidFill>
              </a:rPr>
              <a:t>, </a:t>
            </a:r>
            <a:r>
              <a:rPr lang="ko-KR" altLang="en-US" sz="2000" dirty="0" err="1">
                <a:solidFill>
                  <a:srgbClr val="FF0000"/>
                </a:solidFill>
              </a:rPr>
              <a:t>현장전경</a:t>
            </a:r>
            <a:r>
              <a:rPr lang="ko-KR" altLang="en-US" sz="2000" dirty="0">
                <a:solidFill>
                  <a:srgbClr val="FF0000"/>
                </a:solidFill>
              </a:rPr>
              <a:t> 사진 등</a:t>
            </a:r>
            <a:r>
              <a:rPr lang="en-US" altLang="ko-KR" sz="2000" dirty="0">
                <a:solidFill>
                  <a:srgbClr val="FF0000"/>
                </a:solidFill>
              </a:rPr>
              <a:t>)</a:t>
            </a:r>
            <a:br>
              <a:rPr lang="en-US" altLang="ko-KR" sz="2000" dirty="0">
                <a:solidFill>
                  <a:srgbClr val="FF0000"/>
                </a:solidFill>
              </a:rPr>
            </a:br>
            <a:r>
              <a:rPr lang="en-US" altLang="ko-KR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※ </a:t>
            </a:r>
            <a:r>
              <a:rPr lang="ko-KR" altLang="en-US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해체 규모 개요</a:t>
            </a:r>
            <a:r>
              <a:rPr lang="en-US" altLang="ko-KR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(</a:t>
            </a:r>
            <a:r>
              <a:rPr lang="ko-KR" altLang="en-US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건축물 해체 규모</a:t>
            </a:r>
            <a:r>
              <a:rPr lang="en-US" altLang="ko-KR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(</a:t>
            </a:r>
            <a:r>
              <a:rPr lang="ko-KR" altLang="en-US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연면적</a:t>
            </a:r>
            <a:r>
              <a:rPr lang="en-US" altLang="ko-KR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)</a:t>
            </a:r>
            <a:r>
              <a:rPr lang="ko-KR" altLang="en-US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기재 必</a:t>
            </a:r>
            <a:r>
              <a:rPr lang="en-US" altLang="ko-KR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,</a:t>
            </a:r>
            <a:br>
              <a:rPr lang="en-US" altLang="ko-KR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</a:br>
            <a:r>
              <a:rPr lang="ko-KR" altLang="en-US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주요구조부 해체로서 연면적 증감이 없을 경우</a:t>
            </a:r>
            <a:r>
              <a:rPr lang="en-US" altLang="ko-KR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, </a:t>
            </a:r>
            <a:r>
              <a:rPr lang="ko-KR" altLang="en-US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해체 부위 수량 기재 必</a:t>
            </a:r>
            <a:r>
              <a:rPr lang="en-US" altLang="ko-KR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, </a:t>
            </a:r>
            <a:br>
              <a:rPr lang="en-US" altLang="ko-KR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</a:br>
            <a:r>
              <a:rPr lang="ko-KR" altLang="en-US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주요구조부 해체로서 연면적 증감이 있을 경우</a:t>
            </a:r>
            <a:r>
              <a:rPr lang="en-US" altLang="ko-KR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, </a:t>
            </a:r>
            <a:r>
              <a:rPr lang="ko-KR" altLang="en-US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해체 연면적 기재 必</a:t>
            </a:r>
            <a:r>
              <a:rPr lang="en-US" altLang="ko-KR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)</a:t>
            </a:r>
            <a:br>
              <a:rPr lang="en-US" altLang="ko-KR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</a:br>
            <a:br>
              <a:rPr lang="en-US" altLang="ko-KR" sz="3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</a:br>
            <a:r>
              <a:rPr lang="en-US" altLang="ko-KR" sz="3000" b="1" dirty="0"/>
              <a:t>2. </a:t>
            </a:r>
            <a:r>
              <a:rPr lang="ko-KR" altLang="en-US" sz="3000" b="1" dirty="0"/>
              <a:t>해체건축물 현황도면</a:t>
            </a:r>
            <a:br>
              <a:rPr lang="en-US" altLang="ko-KR" sz="3000" dirty="0"/>
            </a:br>
            <a:r>
              <a:rPr lang="en-US" altLang="ko-KR" sz="2400" dirty="0"/>
              <a:t>1) </a:t>
            </a:r>
            <a:r>
              <a:rPr lang="ko-KR" altLang="en-US" sz="2400" dirty="0"/>
              <a:t>배치도</a:t>
            </a:r>
            <a:br>
              <a:rPr lang="en-US" altLang="ko-KR" sz="2400" dirty="0"/>
            </a:br>
            <a:r>
              <a:rPr lang="en-US" altLang="ko-KR" sz="2400" dirty="0"/>
              <a:t>2) </a:t>
            </a:r>
            <a:r>
              <a:rPr lang="ko-KR" altLang="en-US" sz="2400" dirty="0"/>
              <a:t>평면도</a:t>
            </a:r>
            <a:br>
              <a:rPr lang="en-US" altLang="ko-KR" sz="2400" dirty="0"/>
            </a:br>
            <a:r>
              <a:rPr lang="en-US" altLang="ko-KR" sz="2400" dirty="0"/>
              <a:t>3) </a:t>
            </a:r>
            <a:r>
              <a:rPr lang="ko-KR" altLang="en-US" sz="2400" dirty="0"/>
              <a:t>단면도</a:t>
            </a:r>
            <a:br>
              <a:rPr lang="en-US" altLang="ko-KR" sz="3000" dirty="0"/>
            </a:br>
            <a:r>
              <a:rPr lang="ko-KR" altLang="en-US" sz="2000" dirty="0">
                <a:solidFill>
                  <a:srgbClr val="FF0000"/>
                </a:solidFill>
              </a:rPr>
              <a:t>배치도 단면도는 인접 건축물까지 포함하여 작성</a:t>
            </a:r>
            <a:r>
              <a:rPr lang="en-US" altLang="ko-KR" sz="2000" dirty="0">
                <a:solidFill>
                  <a:srgbClr val="FF0000"/>
                </a:solidFill>
              </a:rPr>
              <a:t>-</a:t>
            </a:r>
            <a:r>
              <a:rPr lang="ko-KR" altLang="en-US" sz="2000" dirty="0">
                <a:solidFill>
                  <a:srgbClr val="FF0000"/>
                </a:solidFill>
              </a:rPr>
              <a:t>해체건축물과의 </a:t>
            </a:r>
            <a:r>
              <a:rPr lang="ko-KR" altLang="en-US" sz="2000" dirty="0" err="1">
                <a:solidFill>
                  <a:srgbClr val="FF0000"/>
                </a:solidFill>
              </a:rPr>
              <a:t>이격거리</a:t>
            </a:r>
            <a:r>
              <a:rPr lang="en-US" altLang="ko-KR" sz="2000" dirty="0">
                <a:solidFill>
                  <a:srgbClr val="FF0000"/>
                </a:solidFill>
              </a:rPr>
              <a:t>, </a:t>
            </a:r>
            <a:r>
              <a:rPr lang="ko-KR" altLang="en-US" sz="2000" dirty="0">
                <a:solidFill>
                  <a:srgbClr val="FF0000"/>
                </a:solidFill>
              </a:rPr>
              <a:t>높이</a:t>
            </a:r>
            <a:r>
              <a:rPr lang="en-US" altLang="ko-KR" sz="2000" dirty="0">
                <a:solidFill>
                  <a:srgbClr val="FF0000"/>
                </a:solidFill>
              </a:rPr>
              <a:t>, </a:t>
            </a:r>
            <a:r>
              <a:rPr lang="ko-KR" altLang="en-US" sz="2000" dirty="0">
                <a:solidFill>
                  <a:srgbClr val="FF0000"/>
                </a:solidFill>
              </a:rPr>
              <a:t>깊이 등 표시</a:t>
            </a:r>
            <a:br>
              <a:rPr lang="en-US" altLang="ko-KR" sz="2000" dirty="0">
                <a:solidFill>
                  <a:srgbClr val="FF0000"/>
                </a:solidFill>
              </a:rPr>
            </a:br>
            <a:br>
              <a:rPr lang="en-US" altLang="ko-KR" sz="2000" dirty="0">
                <a:solidFill>
                  <a:srgbClr val="FF0000"/>
                </a:solidFill>
              </a:rPr>
            </a:br>
            <a:r>
              <a:rPr lang="en-US" altLang="ko-KR" sz="3000" b="1" dirty="0"/>
              <a:t>3. </a:t>
            </a:r>
            <a:r>
              <a:rPr lang="ko-KR" altLang="en-US" sz="3000" b="1" dirty="0"/>
              <a:t>해체건축물 내</a:t>
            </a:r>
            <a:r>
              <a:rPr lang="en-US" altLang="ko-KR" sz="3000" b="1" dirty="0"/>
              <a:t>,</a:t>
            </a:r>
            <a:r>
              <a:rPr lang="ko-KR" altLang="en-US" sz="3000" b="1" dirty="0"/>
              <a:t>외부 마감재 현황</a:t>
            </a:r>
            <a:br>
              <a:rPr lang="en-US" altLang="ko-KR" sz="3000" dirty="0"/>
            </a:br>
            <a:r>
              <a:rPr lang="ko-KR" altLang="en-US" sz="2000" dirty="0">
                <a:solidFill>
                  <a:srgbClr val="FF0000"/>
                </a:solidFill>
              </a:rPr>
              <a:t>해체건축물 해체 전 </a:t>
            </a:r>
            <a:r>
              <a:rPr lang="ko-KR" altLang="en-US" sz="2000" dirty="0" err="1">
                <a:solidFill>
                  <a:srgbClr val="FF0000"/>
                </a:solidFill>
              </a:rPr>
              <a:t>현장전경</a:t>
            </a:r>
            <a:r>
              <a:rPr lang="en-US" altLang="ko-KR" sz="2000" dirty="0">
                <a:solidFill>
                  <a:srgbClr val="FF0000"/>
                </a:solidFill>
              </a:rPr>
              <a:t> </a:t>
            </a:r>
            <a:r>
              <a:rPr lang="ko-KR" altLang="en-US" sz="2000" dirty="0">
                <a:solidFill>
                  <a:srgbClr val="FF0000"/>
                </a:solidFill>
              </a:rPr>
              <a:t>사진</a:t>
            </a:r>
            <a:r>
              <a:rPr lang="en-US" altLang="ko-KR" sz="2000" dirty="0">
                <a:solidFill>
                  <a:srgbClr val="FF0000"/>
                </a:solidFill>
              </a:rPr>
              <a:t>(</a:t>
            </a:r>
            <a:r>
              <a:rPr lang="ko-KR" altLang="en-US" sz="2000" dirty="0">
                <a:solidFill>
                  <a:srgbClr val="FF0000"/>
                </a:solidFill>
              </a:rPr>
              <a:t>내</a:t>
            </a:r>
            <a:r>
              <a:rPr lang="en-US" altLang="ko-KR" sz="2000" dirty="0">
                <a:solidFill>
                  <a:srgbClr val="FF0000"/>
                </a:solidFill>
              </a:rPr>
              <a:t>, </a:t>
            </a:r>
            <a:r>
              <a:rPr lang="ko-KR" altLang="en-US" sz="2000" dirty="0">
                <a:solidFill>
                  <a:srgbClr val="FF0000"/>
                </a:solidFill>
              </a:rPr>
              <a:t>외부</a:t>
            </a:r>
            <a:r>
              <a:rPr lang="en-US" altLang="ko-KR" sz="2000" dirty="0">
                <a:solidFill>
                  <a:srgbClr val="FF0000"/>
                </a:solidFill>
              </a:rPr>
              <a:t>)</a:t>
            </a:r>
            <a:br>
              <a:rPr lang="en-US" altLang="ko-KR" sz="2000" dirty="0">
                <a:solidFill>
                  <a:srgbClr val="FF0000"/>
                </a:solidFill>
              </a:rPr>
            </a:br>
            <a:br>
              <a:rPr lang="en-US" altLang="ko-KR" sz="2000" dirty="0">
                <a:solidFill>
                  <a:srgbClr val="FF0000"/>
                </a:solidFill>
              </a:rPr>
            </a:br>
            <a:r>
              <a:rPr lang="en-US" altLang="ko-KR" sz="3000" b="1" dirty="0"/>
              <a:t>4. </a:t>
            </a:r>
            <a:r>
              <a:rPr lang="ko-KR" altLang="en-US" sz="3000" b="1" dirty="0"/>
              <a:t>유해물질 및 환경공해조사</a:t>
            </a:r>
            <a:br>
              <a:rPr lang="en-US" altLang="ko-KR" sz="3000" dirty="0"/>
            </a:br>
            <a:r>
              <a:rPr lang="ko-KR" altLang="en-US" sz="2000" dirty="0" err="1">
                <a:solidFill>
                  <a:srgbClr val="FF0000"/>
                </a:solidFill>
              </a:rPr>
              <a:t>기관석면조사</a:t>
            </a:r>
            <a:r>
              <a:rPr lang="ko-KR" altLang="en-US" sz="2000" dirty="0">
                <a:solidFill>
                  <a:srgbClr val="FF0000"/>
                </a:solidFill>
              </a:rPr>
              <a:t> 결과 유무</a:t>
            </a:r>
            <a:r>
              <a:rPr lang="en-US" altLang="ko-KR" sz="2000" dirty="0">
                <a:solidFill>
                  <a:srgbClr val="FF0000"/>
                </a:solidFill>
              </a:rPr>
              <a:t>, </a:t>
            </a:r>
            <a:r>
              <a:rPr lang="ko-KR" altLang="en-US" sz="2000" dirty="0" err="1">
                <a:solidFill>
                  <a:srgbClr val="FF0000"/>
                </a:solidFill>
              </a:rPr>
              <a:t>오폐수</a:t>
            </a:r>
            <a:r>
              <a:rPr lang="en-US" altLang="ko-KR" sz="2000" dirty="0">
                <a:solidFill>
                  <a:srgbClr val="FF0000"/>
                </a:solidFill>
              </a:rPr>
              <a:t>, </a:t>
            </a:r>
            <a:r>
              <a:rPr lang="ko-KR" altLang="en-US" sz="2000" dirty="0">
                <a:solidFill>
                  <a:srgbClr val="FF0000"/>
                </a:solidFill>
              </a:rPr>
              <a:t>가연성물질 유무 등</a:t>
            </a:r>
            <a:br>
              <a:rPr lang="en-US" altLang="ko-KR" sz="2000" dirty="0">
                <a:solidFill>
                  <a:srgbClr val="FF0000"/>
                </a:solidFill>
              </a:rPr>
            </a:br>
            <a:br>
              <a:rPr lang="en-US" altLang="ko-KR" sz="2000" dirty="0">
                <a:solidFill>
                  <a:srgbClr val="FF0000"/>
                </a:solidFill>
              </a:rPr>
            </a:br>
            <a:r>
              <a:rPr lang="en-US" altLang="ko-KR" sz="3000" b="1" dirty="0"/>
              <a:t>5. </a:t>
            </a:r>
            <a:r>
              <a:rPr lang="ko-KR" altLang="en-US" sz="3000" b="1" dirty="0"/>
              <a:t>해체안내표지판 및 부착위치</a:t>
            </a:r>
            <a:br>
              <a:rPr lang="en-US" altLang="ko-KR" sz="3000" b="1" dirty="0"/>
            </a:br>
            <a:r>
              <a:rPr lang="ko-KR" altLang="en-US" sz="2000" dirty="0">
                <a:solidFill>
                  <a:srgbClr val="FF0000"/>
                </a:solidFill>
              </a:rPr>
              <a:t>출입구 근처</a:t>
            </a:r>
            <a:r>
              <a:rPr lang="en-US" altLang="ko-KR" sz="2000" dirty="0">
                <a:solidFill>
                  <a:srgbClr val="FF0000"/>
                </a:solidFill>
              </a:rPr>
              <a:t>, </a:t>
            </a:r>
            <a:r>
              <a:rPr lang="ko-KR" altLang="en-US" sz="2000" dirty="0">
                <a:solidFill>
                  <a:srgbClr val="FF0000"/>
                </a:solidFill>
              </a:rPr>
              <a:t>도로변 방향 등 최대한 공사정보를 알릴 수 있는 위치에 부착</a:t>
            </a:r>
            <a:br>
              <a:rPr lang="en-US" altLang="ko-KR" sz="2000" dirty="0">
                <a:solidFill>
                  <a:srgbClr val="FF0000"/>
                </a:solidFill>
              </a:rPr>
            </a:br>
            <a:r>
              <a:rPr lang="ko-KR" altLang="en-US" sz="2000" dirty="0">
                <a:solidFill>
                  <a:srgbClr val="FF0000"/>
                </a:solidFill>
              </a:rPr>
              <a:t>사이트가 넓은 경우 표지판 </a:t>
            </a:r>
            <a:r>
              <a:rPr lang="en-US" altLang="ko-KR" sz="2000" dirty="0">
                <a:solidFill>
                  <a:srgbClr val="FF0000"/>
                </a:solidFill>
              </a:rPr>
              <a:t>2</a:t>
            </a:r>
            <a:r>
              <a:rPr lang="ko-KR" altLang="en-US" sz="2000" dirty="0">
                <a:solidFill>
                  <a:srgbClr val="FF0000"/>
                </a:solidFill>
              </a:rPr>
              <a:t>개소 이상 설치</a:t>
            </a:r>
          </a:p>
        </p:txBody>
      </p:sp>
      <p:grpSp>
        <p:nvGrpSpPr>
          <p:cNvPr id="25" name="그룹 24">
            <a:extLst>
              <a:ext uri="{FF2B5EF4-FFF2-40B4-BE49-F238E27FC236}">
                <a16:creationId xmlns:a16="http://schemas.microsoft.com/office/drawing/2014/main" id="{79F15758-1B91-4F57-9799-5167AAF3B08F}"/>
              </a:ext>
            </a:extLst>
          </p:cNvPr>
          <p:cNvGrpSpPr/>
          <p:nvPr/>
        </p:nvGrpSpPr>
        <p:grpSpPr>
          <a:xfrm>
            <a:off x="988707" y="9613174"/>
            <a:ext cx="12997444" cy="720080"/>
            <a:chOff x="988707" y="9613174"/>
            <a:chExt cx="12997444" cy="720080"/>
          </a:xfrm>
        </p:grpSpPr>
        <p:sp>
          <p:nvSpPr>
            <p:cNvPr id="26" name="직사각형 25">
              <a:extLst>
                <a:ext uri="{FF2B5EF4-FFF2-40B4-BE49-F238E27FC236}">
                  <a16:creationId xmlns:a16="http://schemas.microsoft.com/office/drawing/2014/main" id="{8A6D26E0-F7C4-4077-9014-C63EE7E135F2}"/>
                </a:ext>
              </a:extLst>
            </p:cNvPr>
            <p:cNvSpPr/>
            <p:nvPr/>
          </p:nvSpPr>
          <p:spPr>
            <a:xfrm>
              <a:off x="988707" y="9613174"/>
              <a:ext cx="1591524" cy="32403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dirty="0">
                  <a:solidFill>
                    <a:schemeClr val="tx1"/>
                  </a:solidFill>
                </a:rPr>
                <a:t>위치도</a:t>
              </a:r>
              <a:r>
                <a:rPr lang="en-US" altLang="ko-KR" sz="1400" dirty="0">
                  <a:solidFill>
                    <a:schemeClr val="tx1"/>
                  </a:solidFill>
                </a:rPr>
                <a:t>, </a:t>
              </a:r>
              <a:r>
                <a:rPr lang="ko-KR" altLang="en-US" sz="1400" dirty="0">
                  <a:solidFill>
                    <a:schemeClr val="tx1"/>
                  </a:solidFill>
                </a:rPr>
                <a:t>주변지역</a:t>
              </a:r>
              <a:endParaRPr lang="ko-KR" altLang="en-US" sz="1500" dirty="0">
                <a:solidFill>
                  <a:schemeClr val="tx1"/>
                </a:solidFill>
              </a:endParaRPr>
            </a:p>
          </p:txBody>
        </p:sp>
        <p:sp>
          <p:nvSpPr>
            <p:cNvPr id="27" name="직사각형 26">
              <a:extLst>
                <a:ext uri="{FF2B5EF4-FFF2-40B4-BE49-F238E27FC236}">
                  <a16:creationId xmlns:a16="http://schemas.microsoft.com/office/drawing/2014/main" id="{CCE68DF7-E0A2-444C-A3A2-E1260A9351DA}"/>
                </a:ext>
              </a:extLst>
            </p:cNvPr>
            <p:cNvSpPr/>
            <p:nvPr/>
          </p:nvSpPr>
          <p:spPr>
            <a:xfrm>
              <a:off x="12394627" y="9613174"/>
              <a:ext cx="1591524" cy="32403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500" dirty="0">
                  <a:solidFill>
                    <a:schemeClr val="tx1"/>
                  </a:solidFill>
                </a:rPr>
                <a:t>작업순서</a:t>
              </a:r>
            </a:p>
          </p:txBody>
        </p:sp>
        <p:sp>
          <p:nvSpPr>
            <p:cNvPr id="28" name="직사각형 27">
              <a:extLst>
                <a:ext uri="{FF2B5EF4-FFF2-40B4-BE49-F238E27FC236}">
                  <a16:creationId xmlns:a16="http://schemas.microsoft.com/office/drawing/2014/main" id="{F91F2E68-B920-4DD7-A969-93C18F6D2518}"/>
                </a:ext>
              </a:extLst>
            </p:cNvPr>
            <p:cNvSpPr/>
            <p:nvPr/>
          </p:nvSpPr>
          <p:spPr>
            <a:xfrm>
              <a:off x="988707" y="10009218"/>
              <a:ext cx="1591524" cy="32403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500" dirty="0">
                  <a:solidFill>
                    <a:schemeClr val="tx1"/>
                  </a:solidFill>
                </a:rPr>
                <a:t>해체공법</a:t>
              </a:r>
            </a:p>
          </p:txBody>
        </p:sp>
        <p:sp>
          <p:nvSpPr>
            <p:cNvPr id="29" name="직사각형 28">
              <a:extLst>
                <a:ext uri="{FF2B5EF4-FFF2-40B4-BE49-F238E27FC236}">
                  <a16:creationId xmlns:a16="http://schemas.microsoft.com/office/drawing/2014/main" id="{0AD7D472-9C5C-44CB-8F27-215C2153443B}"/>
                </a:ext>
              </a:extLst>
            </p:cNvPr>
            <p:cNvSpPr/>
            <p:nvPr/>
          </p:nvSpPr>
          <p:spPr>
            <a:xfrm>
              <a:off x="2618124" y="10009218"/>
              <a:ext cx="1591524" cy="32403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dirty="0">
                  <a:solidFill>
                    <a:schemeClr val="tx1"/>
                  </a:solidFill>
                </a:rPr>
                <a:t>해체 후 현장관리</a:t>
              </a:r>
              <a:endParaRPr lang="ko-KR" altLang="en-US" sz="1500" dirty="0">
                <a:solidFill>
                  <a:schemeClr val="tx1"/>
                </a:solidFill>
              </a:endParaRPr>
            </a:p>
          </p:txBody>
        </p:sp>
        <p:sp>
          <p:nvSpPr>
            <p:cNvPr id="30" name="직사각형 29">
              <a:extLst>
                <a:ext uri="{FF2B5EF4-FFF2-40B4-BE49-F238E27FC236}">
                  <a16:creationId xmlns:a16="http://schemas.microsoft.com/office/drawing/2014/main" id="{E5C04A1E-EB04-4B91-80B9-A682CA0AE645}"/>
                </a:ext>
              </a:extLst>
            </p:cNvPr>
            <p:cNvSpPr/>
            <p:nvPr/>
          </p:nvSpPr>
          <p:spPr>
            <a:xfrm>
              <a:off x="2618124" y="9613174"/>
              <a:ext cx="1591524" cy="324036"/>
            </a:xfrm>
            <a:prstGeom prst="rect">
              <a:avLst/>
            </a:prstGeom>
            <a:solidFill>
              <a:srgbClr val="1079E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500" dirty="0">
                  <a:solidFill>
                    <a:schemeClr val="bg1"/>
                  </a:solidFill>
                </a:rPr>
                <a:t>해체건축물 개요</a:t>
              </a:r>
            </a:p>
          </p:txBody>
        </p:sp>
        <p:sp>
          <p:nvSpPr>
            <p:cNvPr id="31" name="직사각형 30">
              <a:extLst>
                <a:ext uri="{FF2B5EF4-FFF2-40B4-BE49-F238E27FC236}">
                  <a16:creationId xmlns:a16="http://schemas.microsoft.com/office/drawing/2014/main" id="{0C043373-C008-4DBA-A440-4C34D6089C11}"/>
                </a:ext>
              </a:extLst>
            </p:cNvPr>
            <p:cNvSpPr/>
            <p:nvPr/>
          </p:nvSpPr>
          <p:spPr>
            <a:xfrm>
              <a:off x="4247541" y="9613174"/>
              <a:ext cx="1591524" cy="32403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500" dirty="0">
                  <a:solidFill>
                    <a:schemeClr val="tx1"/>
                  </a:solidFill>
                </a:rPr>
                <a:t>관리조직도</a:t>
              </a:r>
            </a:p>
          </p:txBody>
        </p:sp>
        <p:sp>
          <p:nvSpPr>
            <p:cNvPr id="32" name="직사각형 31">
              <a:extLst>
                <a:ext uri="{FF2B5EF4-FFF2-40B4-BE49-F238E27FC236}">
                  <a16:creationId xmlns:a16="http://schemas.microsoft.com/office/drawing/2014/main" id="{EF72E536-9744-4810-B05A-9B82436FB29C}"/>
                </a:ext>
              </a:extLst>
            </p:cNvPr>
            <p:cNvSpPr/>
            <p:nvPr/>
          </p:nvSpPr>
          <p:spPr>
            <a:xfrm>
              <a:off x="5876959" y="9613174"/>
              <a:ext cx="1591524" cy="32403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500" dirty="0">
                  <a:solidFill>
                    <a:schemeClr val="tx1"/>
                  </a:solidFill>
                </a:rPr>
                <a:t>장비 투입계획</a:t>
              </a:r>
            </a:p>
          </p:txBody>
        </p:sp>
        <p:sp>
          <p:nvSpPr>
            <p:cNvPr id="33" name="직사각형 32">
              <a:extLst>
                <a:ext uri="{FF2B5EF4-FFF2-40B4-BE49-F238E27FC236}">
                  <a16:creationId xmlns:a16="http://schemas.microsoft.com/office/drawing/2014/main" id="{9649F553-1E2D-4CF3-8114-668AE744E9D5}"/>
                </a:ext>
              </a:extLst>
            </p:cNvPr>
            <p:cNvSpPr/>
            <p:nvPr/>
          </p:nvSpPr>
          <p:spPr>
            <a:xfrm>
              <a:off x="7506376" y="9613174"/>
              <a:ext cx="1591524" cy="32403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500" dirty="0">
                  <a:solidFill>
                    <a:schemeClr val="tx1"/>
                  </a:solidFill>
                </a:rPr>
                <a:t>가설공사 계획</a:t>
              </a:r>
            </a:p>
          </p:txBody>
        </p:sp>
        <p:sp>
          <p:nvSpPr>
            <p:cNvPr id="34" name="직사각형 33">
              <a:extLst>
                <a:ext uri="{FF2B5EF4-FFF2-40B4-BE49-F238E27FC236}">
                  <a16:creationId xmlns:a16="http://schemas.microsoft.com/office/drawing/2014/main" id="{3034413C-2DFB-420C-B6F3-AD3230FAECAD}"/>
                </a:ext>
              </a:extLst>
            </p:cNvPr>
            <p:cNvSpPr/>
            <p:nvPr/>
          </p:nvSpPr>
          <p:spPr>
            <a:xfrm>
              <a:off x="9135793" y="9613174"/>
              <a:ext cx="1591524" cy="32403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dirty="0">
                  <a:solidFill>
                    <a:schemeClr val="tx1"/>
                  </a:solidFill>
                </a:rPr>
                <a:t>가설비계 구조검토</a:t>
              </a:r>
              <a:endParaRPr lang="ko-KR" altLang="en-US" sz="1600" dirty="0">
                <a:solidFill>
                  <a:schemeClr val="tx1"/>
                </a:solidFill>
              </a:endParaRPr>
            </a:p>
          </p:txBody>
        </p:sp>
        <p:sp>
          <p:nvSpPr>
            <p:cNvPr id="35" name="직사각형 34">
              <a:extLst>
                <a:ext uri="{FF2B5EF4-FFF2-40B4-BE49-F238E27FC236}">
                  <a16:creationId xmlns:a16="http://schemas.microsoft.com/office/drawing/2014/main" id="{EC927E9B-F792-4FA6-99B5-A6B460E2D9E9}"/>
                </a:ext>
              </a:extLst>
            </p:cNvPr>
            <p:cNvSpPr/>
            <p:nvPr/>
          </p:nvSpPr>
          <p:spPr>
            <a:xfrm>
              <a:off x="10765210" y="9613174"/>
              <a:ext cx="1591524" cy="32403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600" dirty="0">
                  <a:solidFill>
                    <a:schemeClr val="tx1"/>
                  </a:solidFill>
                </a:rPr>
                <a:t>구조안전검토</a:t>
              </a:r>
              <a:endParaRPr lang="ko-KR" altLang="en-US" sz="1200" dirty="0">
                <a:solidFill>
                  <a:schemeClr val="tx1"/>
                </a:solidFill>
              </a:endParaRPr>
            </a:p>
          </p:txBody>
        </p:sp>
        <p:sp>
          <p:nvSpPr>
            <p:cNvPr id="36" name="직사각형 35">
              <a:extLst>
                <a:ext uri="{FF2B5EF4-FFF2-40B4-BE49-F238E27FC236}">
                  <a16:creationId xmlns:a16="http://schemas.microsoft.com/office/drawing/2014/main" id="{8D73BAE2-18B4-4700-94F3-3EDFC3D52714}"/>
                </a:ext>
              </a:extLst>
            </p:cNvPr>
            <p:cNvSpPr/>
            <p:nvPr/>
          </p:nvSpPr>
          <p:spPr>
            <a:xfrm>
              <a:off x="9135793" y="10009218"/>
              <a:ext cx="1591524" cy="32403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500" dirty="0">
                  <a:solidFill>
                    <a:schemeClr val="tx1"/>
                  </a:solidFill>
                </a:rPr>
                <a:t>소음 및 진동</a:t>
              </a:r>
            </a:p>
          </p:txBody>
        </p:sp>
        <p:sp>
          <p:nvSpPr>
            <p:cNvPr id="37" name="직사각형 36">
              <a:extLst>
                <a:ext uri="{FF2B5EF4-FFF2-40B4-BE49-F238E27FC236}">
                  <a16:creationId xmlns:a16="http://schemas.microsoft.com/office/drawing/2014/main" id="{B2281D06-B6C5-4600-BFBA-E95467699256}"/>
                </a:ext>
              </a:extLst>
            </p:cNvPr>
            <p:cNvSpPr/>
            <p:nvPr/>
          </p:nvSpPr>
          <p:spPr>
            <a:xfrm>
              <a:off x="10765210" y="10009218"/>
              <a:ext cx="1591524" cy="32403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500" dirty="0">
                  <a:solidFill>
                    <a:schemeClr val="tx1"/>
                  </a:solidFill>
                </a:rPr>
                <a:t>감리계획</a:t>
              </a:r>
            </a:p>
          </p:txBody>
        </p:sp>
        <p:sp>
          <p:nvSpPr>
            <p:cNvPr id="38" name="직사각형 37">
              <a:extLst>
                <a:ext uri="{FF2B5EF4-FFF2-40B4-BE49-F238E27FC236}">
                  <a16:creationId xmlns:a16="http://schemas.microsoft.com/office/drawing/2014/main" id="{A440E0A8-E0FF-4736-80BB-0708871F3B91}"/>
                </a:ext>
              </a:extLst>
            </p:cNvPr>
            <p:cNvSpPr/>
            <p:nvPr/>
          </p:nvSpPr>
          <p:spPr>
            <a:xfrm>
              <a:off x="12394627" y="10009218"/>
              <a:ext cx="1591524" cy="32403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500" dirty="0">
                  <a:solidFill>
                    <a:schemeClr val="tx1"/>
                  </a:solidFill>
                </a:rPr>
                <a:t>기타</a:t>
              </a:r>
            </a:p>
          </p:txBody>
        </p:sp>
        <p:sp>
          <p:nvSpPr>
            <p:cNvPr id="39" name="직사각형 38">
              <a:extLst>
                <a:ext uri="{FF2B5EF4-FFF2-40B4-BE49-F238E27FC236}">
                  <a16:creationId xmlns:a16="http://schemas.microsoft.com/office/drawing/2014/main" id="{A2C9A1E6-8A22-4B85-882A-F01F25243FA7}"/>
                </a:ext>
              </a:extLst>
            </p:cNvPr>
            <p:cNvSpPr/>
            <p:nvPr/>
          </p:nvSpPr>
          <p:spPr>
            <a:xfrm>
              <a:off x="4247541" y="10009218"/>
              <a:ext cx="1591524" cy="32403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500" dirty="0">
                  <a:solidFill>
                    <a:schemeClr val="tx1"/>
                  </a:solidFill>
                </a:rPr>
                <a:t>해체작업자 안전</a:t>
              </a:r>
            </a:p>
          </p:txBody>
        </p:sp>
        <p:sp>
          <p:nvSpPr>
            <p:cNvPr id="40" name="직사각형 39">
              <a:extLst>
                <a:ext uri="{FF2B5EF4-FFF2-40B4-BE49-F238E27FC236}">
                  <a16:creationId xmlns:a16="http://schemas.microsoft.com/office/drawing/2014/main" id="{FE6586D5-6E5B-49E5-85B2-69E7AC1904B4}"/>
                </a:ext>
              </a:extLst>
            </p:cNvPr>
            <p:cNvSpPr/>
            <p:nvPr/>
          </p:nvSpPr>
          <p:spPr>
            <a:xfrm>
              <a:off x="5876959" y="10009218"/>
              <a:ext cx="1591524" cy="32403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500" dirty="0">
                  <a:solidFill>
                    <a:schemeClr val="tx1"/>
                  </a:solidFill>
                </a:rPr>
                <a:t>인접구조물 안전</a:t>
              </a:r>
            </a:p>
          </p:txBody>
        </p:sp>
        <p:sp>
          <p:nvSpPr>
            <p:cNvPr id="41" name="직사각형 40">
              <a:extLst>
                <a:ext uri="{FF2B5EF4-FFF2-40B4-BE49-F238E27FC236}">
                  <a16:creationId xmlns:a16="http://schemas.microsoft.com/office/drawing/2014/main" id="{EC106F7E-A817-4696-9002-CC4540573564}"/>
                </a:ext>
              </a:extLst>
            </p:cNvPr>
            <p:cNvSpPr/>
            <p:nvPr/>
          </p:nvSpPr>
          <p:spPr>
            <a:xfrm>
              <a:off x="7506376" y="10009218"/>
              <a:ext cx="1591524" cy="32403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500" dirty="0">
                  <a:solidFill>
                    <a:schemeClr val="tx1"/>
                  </a:solidFill>
                </a:rPr>
                <a:t>통행</a:t>
              </a:r>
              <a:r>
                <a:rPr lang="en-US" altLang="ko-KR" sz="1500" dirty="0">
                  <a:solidFill>
                    <a:schemeClr val="tx1"/>
                  </a:solidFill>
                </a:rPr>
                <a:t>, </a:t>
              </a:r>
              <a:r>
                <a:rPr lang="ko-KR" altLang="en-US" sz="1500" dirty="0">
                  <a:solidFill>
                    <a:schemeClr val="tx1"/>
                  </a:solidFill>
                </a:rPr>
                <a:t>보행 안전</a:t>
              </a:r>
            </a:p>
          </p:txBody>
        </p:sp>
      </p:grpSp>
      <p:sp>
        <p:nvSpPr>
          <p:cNvPr id="43" name="직사각형 42">
            <a:extLst>
              <a:ext uri="{FF2B5EF4-FFF2-40B4-BE49-F238E27FC236}">
                <a16:creationId xmlns:a16="http://schemas.microsoft.com/office/drawing/2014/main" id="{8AD01933-DB39-4ADB-B14C-CEE1AC325208}"/>
              </a:ext>
            </a:extLst>
          </p:cNvPr>
          <p:cNvSpPr/>
          <p:nvPr/>
        </p:nvSpPr>
        <p:spPr>
          <a:xfrm>
            <a:off x="14149994" y="9631176"/>
            <a:ext cx="648072" cy="7200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500" i="1" dirty="0">
                <a:solidFill>
                  <a:schemeClr val="tx1"/>
                </a:solidFill>
                <a:latin typeface="Impact" panose="020B0806030902050204" pitchFamily="34" charset="0"/>
              </a:rPr>
              <a:t>2</a:t>
            </a:r>
            <a:endParaRPr lang="ko-KR" altLang="en-US" sz="2500" i="1" dirty="0">
              <a:solidFill>
                <a:schemeClr val="tx1"/>
              </a:solidFill>
              <a:latin typeface="Impact" panose="020B0806030902050204" pitchFamily="34" charset="0"/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F2443105-00B0-4E0D-886F-93DDBD365076}"/>
              </a:ext>
            </a:extLst>
          </p:cNvPr>
          <p:cNvSpPr txBox="1"/>
          <p:nvPr/>
        </p:nvSpPr>
        <p:spPr>
          <a:xfrm>
            <a:off x="11111778" y="522164"/>
            <a:ext cx="3866308" cy="361409"/>
          </a:xfrm>
          <a:prstGeom prst="rect">
            <a:avLst/>
          </a:prstGeom>
          <a:noFill/>
        </p:spPr>
        <p:txBody>
          <a:bodyPr wrap="none" lIns="129314" tIns="64657" rIns="129314" bIns="64657" rtlCol="0">
            <a:spAutoFit/>
          </a:bodyPr>
          <a:lstStyle/>
          <a:p>
            <a:pPr marL="0" marR="0" indent="0" algn="r" defTabSz="147509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500" b="1" dirty="0" err="1">
                <a:latin typeface="+mj-ea"/>
                <a:ea typeface="+mj-ea"/>
              </a:rPr>
              <a:t>서해구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동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번지 해체공사  </a:t>
            </a:r>
            <a:r>
              <a:rPr lang="en-US" altLang="ko-KR" sz="1500" b="1" dirty="0">
                <a:latin typeface="+mj-ea"/>
                <a:ea typeface="+mj-ea"/>
              </a:rPr>
              <a:t>|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ko-KR" altLang="en-US" sz="1500" b="1" dirty="0" err="1">
                <a:latin typeface="+mj-ea"/>
                <a:ea typeface="+mj-ea"/>
              </a:rPr>
              <a:t>심의도서</a:t>
            </a:r>
            <a:endParaRPr lang="ko-KR" altLang="en-US" sz="15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pic>
        <p:nvPicPr>
          <p:cNvPr id="45" name="그림 44">
            <a:extLst>
              <a:ext uri="{FF2B5EF4-FFF2-40B4-BE49-F238E27FC236}">
                <a16:creationId xmlns:a16="http://schemas.microsoft.com/office/drawing/2014/main" id="{51E22789-23D6-40F8-9C9F-4090BE8B868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21802" y="136346"/>
            <a:ext cx="2434735" cy="416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55805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F06FAD3-4301-4D12-9603-99285DC21CFD}"/>
              </a:ext>
            </a:extLst>
          </p:cNvPr>
          <p:cNvSpPr txBox="1"/>
          <p:nvPr/>
        </p:nvSpPr>
        <p:spPr>
          <a:xfrm>
            <a:off x="422" y="378148"/>
            <a:ext cx="2803516" cy="638408"/>
          </a:xfrm>
          <a:prstGeom prst="rect">
            <a:avLst/>
          </a:prstGeom>
          <a:noFill/>
        </p:spPr>
        <p:txBody>
          <a:bodyPr wrap="none" lIns="129314" tIns="64657" rIns="129314" bIns="64657" rtlCol="0">
            <a:spAutoFit/>
          </a:bodyPr>
          <a:lstStyle/>
          <a:p>
            <a:r>
              <a:rPr lang="en-US" altLang="ko-KR" sz="3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3. </a:t>
            </a:r>
            <a:r>
              <a:rPr lang="ko-KR" altLang="en-US" sz="3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관리조직도</a:t>
            </a:r>
          </a:p>
        </p:txBody>
      </p:sp>
      <p:sp>
        <p:nvSpPr>
          <p:cNvPr id="3" name="제목 1">
            <a:extLst>
              <a:ext uri="{FF2B5EF4-FFF2-40B4-BE49-F238E27FC236}">
                <a16:creationId xmlns:a16="http://schemas.microsoft.com/office/drawing/2014/main" id="{C70D1791-B42B-4201-A7F8-D7C50380B092}"/>
              </a:ext>
            </a:extLst>
          </p:cNvPr>
          <p:cNvSpPr txBox="1">
            <a:spLocks/>
          </p:cNvSpPr>
          <p:nvPr/>
        </p:nvSpPr>
        <p:spPr>
          <a:xfrm>
            <a:off x="3156385" y="2178348"/>
            <a:ext cx="8797365" cy="6408711"/>
          </a:xfrm>
          <a:prstGeom prst="rect">
            <a:avLst/>
          </a:prstGeom>
          <a:ln>
            <a:noFill/>
          </a:ln>
        </p:spPr>
        <p:txBody>
          <a:bodyPr anchor="ctr">
            <a:normAutofit/>
          </a:bodyPr>
          <a:lstStyle>
            <a:lvl1pPr algn="l" defTabSz="1134222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5458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50000"/>
              </a:lnSpc>
            </a:pPr>
            <a:r>
              <a:rPr lang="en-US" altLang="ko-KR" sz="3000" b="1" dirty="0"/>
              <a:t>1. </a:t>
            </a:r>
            <a:r>
              <a:rPr lang="ko-KR" altLang="en-US" sz="3000" b="1" dirty="0"/>
              <a:t>관리조직도</a:t>
            </a:r>
            <a:br>
              <a:rPr lang="en-US" altLang="ko-KR" sz="3000" dirty="0"/>
            </a:br>
            <a:br>
              <a:rPr lang="en-US" altLang="ko-KR" sz="3000" dirty="0"/>
            </a:br>
            <a:r>
              <a:rPr lang="en-US" altLang="ko-KR" sz="2000" dirty="0">
                <a:solidFill>
                  <a:srgbClr val="FF0000"/>
                </a:solidFill>
              </a:rPr>
              <a:t>1) </a:t>
            </a:r>
            <a:r>
              <a:rPr lang="ko-KR" altLang="en-US" sz="2000" dirty="0">
                <a:solidFill>
                  <a:srgbClr val="FF0000"/>
                </a:solidFill>
              </a:rPr>
              <a:t>코로나</a:t>
            </a:r>
            <a:r>
              <a:rPr lang="en-US" altLang="ko-KR" sz="2000" dirty="0">
                <a:solidFill>
                  <a:srgbClr val="FF0000"/>
                </a:solidFill>
              </a:rPr>
              <a:t>19 </a:t>
            </a:r>
            <a:r>
              <a:rPr lang="ko-KR" altLang="en-US" sz="2000" dirty="0">
                <a:solidFill>
                  <a:srgbClr val="FF0000"/>
                </a:solidFill>
              </a:rPr>
              <a:t>관리 전담 안전관리자 업무분장</a:t>
            </a:r>
            <a:r>
              <a:rPr lang="en-US" altLang="ko-KR" sz="2000" dirty="0">
                <a:solidFill>
                  <a:srgbClr val="FF0000"/>
                </a:solidFill>
              </a:rPr>
              <a:t> </a:t>
            </a:r>
            <a:r>
              <a:rPr lang="ko-KR" altLang="en-US" sz="2000" dirty="0">
                <a:solidFill>
                  <a:srgbClr val="FF0000"/>
                </a:solidFill>
              </a:rPr>
              <a:t>기입 必</a:t>
            </a:r>
            <a:br>
              <a:rPr lang="en-US" altLang="ko-KR" sz="2000" dirty="0">
                <a:solidFill>
                  <a:srgbClr val="FF0000"/>
                </a:solidFill>
              </a:rPr>
            </a:br>
            <a:r>
              <a:rPr lang="en-US" altLang="ko-KR" sz="2000" dirty="0">
                <a:solidFill>
                  <a:srgbClr val="FF0000"/>
                </a:solidFill>
              </a:rPr>
              <a:t>2) </a:t>
            </a:r>
            <a:r>
              <a:rPr lang="ko-KR" altLang="en-US" sz="2000" dirty="0">
                <a:solidFill>
                  <a:srgbClr val="FF0000"/>
                </a:solidFill>
              </a:rPr>
              <a:t>신호수 업무분장 기입 必 </a:t>
            </a:r>
            <a:br>
              <a:rPr lang="en-US" altLang="ko-KR" sz="2000" dirty="0">
                <a:solidFill>
                  <a:srgbClr val="FF0000"/>
                </a:solidFill>
              </a:rPr>
            </a:br>
            <a:r>
              <a:rPr lang="en-US" altLang="ko-KR" sz="2000" dirty="0">
                <a:solidFill>
                  <a:srgbClr val="FF0000"/>
                </a:solidFill>
              </a:rPr>
              <a:t>(</a:t>
            </a:r>
            <a:r>
              <a:rPr lang="ko-KR" altLang="en-US" sz="2000" dirty="0">
                <a:solidFill>
                  <a:srgbClr val="FF0000"/>
                </a:solidFill>
              </a:rPr>
              <a:t>신호수가 장비운영업무에 </a:t>
            </a:r>
            <a:r>
              <a:rPr lang="ko-KR" altLang="en-US" sz="2000" dirty="0" err="1">
                <a:solidFill>
                  <a:srgbClr val="FF0000"/>
                </a:solidFill>
              </a:rPr>
              <a:t>분장되는</a:t>
            </a:r>
            <a:r>
              <a:rPr lang="ko-KR" altLang="en-US" sz="2000" dirty="0">
                <a:solidFill>
                  <a:srgbClr val="FF0000"/>
                </a:solidFill>
              </a:rPr>
              <a:t> 등 모순되는 업무분장 금지</a:t>
            </a:r>
            <a:r>
              <a:rPr lang="en-US" altLang="ko-KR" sz="2000" dirty="0">
                <a:solidFill>
                  <a:srgbClr val="FF0000"/>
                </a:solidFill>
              </a:rPr>
              <a:t>)</a:t>
            </a:r>
            <a:br>
              <a:rPr lang="en-US" altLang="ko-KR" sz="2000" dirty="0">
                <a:solidFill>
                  <a:srgbClr val="FF0000"/>
                </a:solidFill>
              </a:rPr>
            </a:br>
            <a:br>
              <a:rPr lang="en-US" altLang="ko-KR" sz="3000" dirty="0"/>
            </a:br>
            <a:r>
              <a:rPr lang="en-US" altLang="ko-KR" sz="3000" b="1" dirty="0"/>
              <a:t>2. </a:t>
            </a:r>
            <a:r>
              <a:rPr lang="ko-KR" altLang="en-US" sz="3000" b="1" dirty="0"/>
              <a:t>사고대응 절차도</a:t>
            </a:r>
            <a:br>
              <a:rPr lang="en-US" altLang="ko-KR" sz="3000" dirty="0"/>
            </a:br>
            <a:br>
              <a:rPr lang="en-US" altLang="ko-KR" sz="3000" dirty="0"/>
            </a:br>
            <a:r>
              <a:rPr lang="en-US" altLang="ko-KR" sz="2000" dirty="0">
                <a:solidFill>
                  <a:srgbClr val="FF0000"/>
                </a:solidFill>
              </a:rPr>
              <a:t>1) </a:t>
            </a:r>
            <a:r>
              <a:rPr lang="ko-KR" altLang="en-US" sz="2000" dirty="0">
                <a:solidFill>
                  <a:srgbClr val="FF0000"/>
                </a:solidFill>
              </a:rPr>
              <a:t>각 업무담당자 핸드폰 연락처 작성</a:t>
            </a:r>
            <a:br>
              <a:rPr lang="en-US" altLang="ko-KR" sz="2000" dirty="0">
                <a:solidFill>
                  <a:srgbClr val="FF0000"/>
                </a:solidFill>
              </a:rPr>
            </a:br>
            <a:r>
              <a:rPr lang="en-US" altLang="ko-KR" sz="2000" dirty="0">
                <a:solidFill>
                  <a:srgbClr val="FF0000"/>
                </a:solidFill>
              </a:rPr>
              <a:t>2) </a:t>
            </a:r>
            <a:r>
              <a:rPr lang="ko-KR" altLang="en-US" sz="2000" dirty="0">
                <a:solidFill>
                  <a:srgbClr val="FF0000"/>
                </a:solidFill>
              </a:rPr>
              <a:t>사고발생시 연락체계</a:t>
            </a:r>
            <a:r>
              <a:rPr lang="en-US" altLang="ko-KR" sz="2000" dirty="0">
                <a:solidFill>
                  <a:srgbClr val="FF0000"/>
                </a:solidFill>
              </a:rPr>
              <a:t>, </a:t>
            </a:r>
            <a:r>
              <a:rPr lang="ko-KR" altLang="en-US" sz="2000" dirty="0">
                <a:solidFill>
                  <a:srgbClr val="FF0000"/>
                </a:solidFill>
              </a:rPr>
              <a:t>응급처치</a:t>
            </a:r>
            <a:r>
              <a:rPr lang="en-US" altLang="ko-KR" sz="2000" dirty="0">
                <a:solidFill>
                  <a:srgbClr val="FF0000"/>
                </a:solidFill>
              </a:rPr>
              <a:t>, </a:t>
            </a:r>
            <a:r>
              <a:rPr lang="ko-KR" altLang="en-US" sz="2000" dirty="0">
                <a:solidFill>
                  <a:srgbClr val="FF0000"/>
                </a:solidFill>
              </a:rPr>
              <a:t>안전조치</a:t>
            </a:r>
            <a:r>
              <a:rPr lang="en-US" altLang="ko-KR" sz="2000" dirty="0">
                <a:solidFill>
                  <a:srgbClr val="FF0000"/>
                </a:solidFill>
              </a:rPr>
              <a:t> </a:t>
            </a:r>
            <a:r>
              <a:rPr lang="ko-KR" altLang="en-US" sz="2000" dirty="0">
                <a:solidFill>
                  <a:srgbClr val="FF0000"/>
                </a:solidFill>
              </a:rPr>
              <a:t>등 대응계획 수립</a:t>
            </a:r>
            <a:r>
              <a:rPr lang="en-US" altLang="ko-KR" sz="2000" dirty="0">
                <a:solidFill>
                  <a:srgbClr val="FF0000"/>
                </a:solidFill>
              </a:rPr>
              <a:t> </a:t>
            </a:r>
            <a:r>
              <a:rPr lang="ko-KR" altLang="en-US" sz="2000" dirty="0">
                <a:solidFill>
                  <a:srgbClr val="FF0000"/>
                </a:solidFill>
              </a:rPr>
              <a:t> </a:t>
            </a:r>
            <a:br>
              <a:rPr lang="en-US" altLang="ko-KR" sz="2000" dirty="0">
                <a:solidFill>
                  <a:srgbClr val="FF0000"/>
                </a:solidFill>
              </a:rPr>
            </a:br>
            <a:endParaRPr lang="ko-KR" altLang="en-US" sz="2000" dirty="0">
              <a:solidFill>
                <a:srgbClr val="FF0000"/>
              </a:solidFill>
            </a:endParaRPr>
          </a:p>
        </p:txBody>
      </p:sp>
      <p:grpSp>
        <p:nvGrpSpPr>
          <p:cNvPr id="4" name="그룹 3">
            <a:extLst>
              <a:ext uri="{FF2B5EF4-FFF2-40B4-BE49-F238E27FC236}">
                <a16:creationId xmlns:a16="http://schemas.microsoft.com/office/drawing/2014/main" id="{0EE92B0B-813E-4CD1-9544-D97960746169}"/>
              </a:ext>
            </a:extLst>
          </p:cNvPr>
          <p:cNvGrpSpPr/>
          <p:nvPr/>
        </p:nvGrpSpPr>
        <p:grpSpPr>
          <a:xfrm>
            <a:off x="988707" y="9613174"/>
            <a:ext cx="12997444" cy="720080"/>
            <a:chOff x="988707" y="9613174"/>
            <a:chExt cx="12997444" cy="720080"/>
          </a:xfrm>
        </p:grpSpPr>
        <p:sp>
          <p:nvSpPr>
            <p:cNvPr id="5" name="직사각형 4">
              <a:extLst>
                <a:ext uri="{FF2B5EF4-FFF2-40B4-BE49-F238E27FC236}">
                  <a16:creationId xmlns:a16="http://schemas.microsoft.com/office/drawing/2014/main" id="{2E30DD2B-1CB7-4F1C-93E0-C6A4BD7E1392}"/>
                </a:ext>
              </a:extLst>
            </p:cNvPr>
            <p:cNvSpPr/>
            <p:nvPr/>
          </p:nvSpPr>
          <p:spPr>
            <a:xfrm>
              <a:off x="988707" y="9613174"/>
              <a:ext cx="1591524" cy="32403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dirty="0">
                  <a:solidFill>
                    <a:schemeClr val="tx1"/>
                  </a:solidFill>
                </a:rPr>
                <a:t>위치도</a:t>
              </a:r>
              <a:r>
                <a:rPr lang="en-US" altLang="ko-KR" sz="1400" dirty="0">
                  <a:solidFill>
                    <a:schemeClr val="tx1"/>
                  </a:solidFill>
                </a:rPr>
                <a:t>, </a:t>
              </a:r>
              <a:r>
                <a:rPr lang="ko-KR" altLang="en-US" sz="1400" dirty="0">
                  <a:solidFill>
                    <a:schemeClr val="tx1"/>
                  </a:solidFill>
                </a:rPr>
                <a:t>주변지역</a:t>
              </a:r>
              <a:endParaRPr lang="ko-KR" altLang="en-US" sz="1500" dirty="0">
                <a:solidFill>
                  <a:schemeClr val="tx1"/>
                </a:solidFill>
              </a:endParaRPr>
            </a:p>
          </p:txBody>
        </p:sp>
        <p:sp>
          <p:nvSpPr>
            <p:cNvPr id="6" name="직사각형 5">
              <a:extLst>
                <a:ext uri="{FF2B5EF4-FFF2-40B4-BE49-F238E27FC236}">
                  <a16:creationId xmlns:a16="http://schemas.microsoft.com/office/drawing/2014/main" id="{19EFE62B-4850-4B78-A2FD-CEF0D1DC60A9}"/>
                </a:ext>
              </a:extLst>
            </p:cNvPr>
            <p:cNvSpPr/>
            <p:nvPr/>
          </p:nvSpPr>
          <p:spPr>
            <a:xfrm>
              <a:off x="12394627" y="9613174"/>
              <a:ext cx="1591524" cy="32403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500" dirty="0">
                  <a:solidFill>
                    <a:schemeClr val="tx1"/>
                  </a:solidFill>
                </a:rPr>
                <a:t>작업순서</a:t>
              </a:r>
            </a:p>
          </p:txBody>
        </p:sp>
        <p:sp>
          <p:nvSpPr>
            <p:cNvPr id="7" name="직사각형 6">
              <a:extLst>
                <a:ext uri="{FF2B5EF4-FFF2-40B4-BE49-F238E27FC236}">
                  <a16:creationId xmlns:a16="http://schemas.microsoft.com/office/drawing/2014/main" id="{CDA2180F-C156-4EAE-B50C-D9F5AF7E916E}"/>
                </a:ext>
              </a:extLst>
            </p:cNvPr>
            <p:cNvSpPr/>
            <p:nvPr/>
          </p:nvSpPr>
          <p:spPr>
            <a:xfrm>
              <a:off x="988707" y="10009218"/>
              <a:ext cx="1591524" cy="32403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500" dirty="0">
                  <a:solidFill>
                    <a:schemeClr val="tx1"/>
                  </a:solidFill>
                </a:rPr>
                <a:t>해체공법</a:t>
              </a:r>
            </a:p>
          </p:txBody>
        </p:sp>
        <p:sp>
          <p:nvSpPr>
            <p:cNvPr id="8" name="직사각형 7">
              <a:extLst>
                <a:ext uri="{FF2B5EF4-FFF2-40B4-BE49-F238E27FC236}">
                  <a16:creationId xmlns:a16="http://schemas.microsoft.com/office/drawing/2014/main" id="{FF664F5A-A3DC-486F-A08E-23DE8F92B227}"/>
                </a:ext>
              </a:extLst>
            </p:cNvPr>
            <p:cNvSpPr/>
            <p:nvPr/>
          </p:nvSpPr>
          <p:spPr>
            <a:xfrm>
              <a:off x="2618124" y="10009218"/>
              <a:ext cx="1591524" cy="32403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dirty="0">
                  <a:solidFill>
                    <a:schemeClr val="tx1"/>
                  </a:solidFill>
                </a:rPr>
                <a:t>해체 후 현장관리</a:t>
              </a:r>
              <a:endParaRPr lang="ko-KR" altLang="en-US" sz="1500" dirty="0">
                <a:solidFill>
                  <a:schemeClr val="tx1"/>
                </a:solidFill>
              </a:endParaRPr>
            </a:p>
          </p:txBody>
        </p:sp>
        <p:sp>
          <p:nvSpPr>
            <p:cNvPr id="9" name="직사각형 8">
              <a:extLst>
                <a:ext uri="{FF2B5EF4-FFF2-40B4-BE49-F238E27FC236}">
                  <a16:creationId xmlns:a16="http://schemas.microsoft.com/office/drawing/2014/main" id="{AB9858D7-2088-4690-B83E-ADE59101EC40}"/>
                </a:ext>
              </a:extLst>
            </p:cNvPr>
            <p:cNvSpPr/>
            <p:nvPr/>
          </p:nvSpPr>
          <p:spPr>
            <a:xfrm>
              <a:off x="2618124" y="9613174"/>
              <a:ext cx="1591524" cy="32403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500" dirty="0">
                  <a:solidFill>
                    <a:schemeClr val="tx1"/>
                  </a:solidFill>
                </a:rPr>
                <a:t>해체건축물 개요</a:t>
              </a:r>
            </a:p>
          </p:txBody>
        </p:sp>
        <p:sp>
          <p:nvSpPr>
            <p:cNvPr id="10" name="직사각형 9">
              <a:extLst>
                <a:ext uri="{FF2B5EF4-FFF2-40B4-BE49-F238E27FC236}">
                  <a16:creationId xmlns:a16="http://schemas.microsoft.com/office/drawing/2014/main" id="{AC35172D-EEAD-46B4-A9A4-B44F267D047C}"/>
                </a:ext>
              </a:extLst>
            </p:cNvPr>
            <p:cNvSpPr/>
            <p:nvPr/>
          </p:nvSpPr>
          <p:spPr>
            <a:xfrm>
              <a:off x="4247541" y="9613174"/>
              <a:ext cx="1591524" cy="324036"/>
            </a:xfrm>
            <a:prstGeom prst="rect">
              <a:avLst/>
            </a:prstGeom>
            <a:solidFill>
              <a:srgbClr val="117BE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500" dirty="0">
                  <a:solidFill>
                    <a:schemeClr val="bg1"/>
                  </a:solidFill>
                </a:rPr>
                <a:t>관리조직도</a:t>
              </a:r>
            </a:p>
          </p:txBody>
        </p:sp>
        <p:sp>
          <p:nvSpPr>
            <p:cNvPr id="11" name="직사각형 10">
              <a:extLst>
                <a:ext uri="{FF2B5EF4-FFF2-40B4-BE49-F238E27FC236}">
                  <a16:creationId xmlns:a16="http://schemas.microsoft.com/office/drawing/2014/main" id="{EAFA0406-1E95-41F9-8C83-80573BBD06C0}"/>
                </a:ext>
              </a:extLst>
            </p:cNvPr>
            <p:cNvSpPr/>
            <p:nvPr/>
          </p:nvSpPr>
          <p:spPr>
            <a:xfrm>
              <a:off x="5876959" y="9613174"/>
              <a:ext cx="1591524" cy="32403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500" dirty="0">
                  <a:solidFill>
                    <a:schemeClr val="tx1"/>
                  </a:solidFill>
                </a:rPr>
                <a:t>장비 투입계획</a:t>
              </a:r>
            </a:p>
          </p:txBody>
        </p:sp>
        <p:sp>
          <p:nvSpPr>
            <p:cNvPr id="12" name="직사각형 11">
              <a:extLst>
                <a:ext uri="{FF2B5EF4-FFF2-40B4-BE49-F238E27FC236}">
                  <a16:creationId xmlns:a16="http://schemas.microsoft.com/office/drawing/2014/main" id="{E00DB8FF-220F-42DB-BBF0-E243B009DCC4}"/>
                </a:ext>
              </a:extLst>
            </p:cNvPr>
            <p:cNvSpPr/>
            <p:nvPr/>
          </p:nvSpPr>
          <p:spPr>
            <a:xfrm>
              <a:off x="7506376" y="9613174"/>
              <a:ext cx="1591524" cy="32403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500" dirty="0">
                  <a:solidFill>
                    <a:schemeClr val="tx1"/>
                  </a:solidFill>
                </a:rPr>
                <a:t>가설공사 계획</a:t>
              </a:r>
            </a:p>
          </p:txBody>
        </p:sp>
        <p:sp>
          <p:nvSpPr>
            <p:cNvPr id="13" name="직사각형 12">
              <a:extLst>
                <a:ext uri="{FF2B5EF4-FFF2-40B4-BE49-F238E27FC236}">
                  <a16:creationId xmlns:a16="http://schemas.microsoft.com/office/drawing/2014/main" id="{2D84DDC6-4889-4845-BDC8-0A6F5E7F3E56}"/>
                </a:ext>
              </a:extLst>
            </p:cNvPr>
            <p:cNvSpPr/>
            <p:nvPr/>
          </p:nvSpPr>
          <p:spPr>
            <a:xfrm>
              <a:off x="9135793" y="9613174"/>
              <a:ext cx="1591524" cy="32403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dirty="0">
                  <a:solidFill>
                    <a:schemeClr val="tx1"/>
                  </a:solidFill>
                </a:rPr>
                <a:t>가설비계 구조검토</a:t>
              </a:r>
              <a:endParaRPr lang="ko-KR" altLang="en-US" sz="1600" dirty="0">
                <a:solidFill>
                  <a:schemeClr val="tx1"/>
                </a:solidFill>
              </a:endParaRPr>
            </a:p>
          </p:txBody>
        </p:sp>
        <p:sp>
          <p:nvSpPr>
            <p:cNvPr id="14" name="직사각형 13">
              <a:extLst>
                <a:ext uri="{FF2B5EF4-FFF2-40B4-BE49-F238E27FC236}">
                  <a16:creationId xmlns:a16="http://schemas.microsoft.com/office/drawing/2014/main" id="{FE69738D-E643-4DD5-B9A1-59B953213F35}"/>
                </a:ext>
              </a:extLst>
            </p:cNvPr>
            <p:cNvSpPr/>
            <p:nvPr/>
          </p:nvSpPr>
          <p:spPr>
            <a:xfrm>
              <a:off x="10765210" y="9613174"/>
              <a:ext cx="1591524" cy="32403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600" dirty="0">
                  <a:solidFill>
                    <a:schemeClr val="tx1"/>
                  </a:solidFill>
                </a:rPr>
                <a:t>구조안전검토</a:t>
              </a:r>
              <a:endParaRPr lang="ko-KR" altLang="en-US" sz="1200" dirty="0">
                <a:solidFill>
                  <a:schemeClr val="tx1"/>
                </a:solidFill>
              </a:endParaRPr>
            </a:p>
          </p:txBody>
        </p:sp>
        <p:sp>
          <p:nvSpPr>
            <p:cNvPr id="15" name="직사각형 14">
              <a:extLst>
                <a:ext uri="{FF2B5EF4-FFF2-40B4-BE49-F238E27FC236}">
                  <a16:creationId xmlns:a16="http://schemas.microsoft.com/office/drawing/2014/main" id="{B3730DF2-780E-43AE-B67B-B6483E133FEA}"/>
                </a:ext>
              </a:extLst>
            </p:cNvPr>
            <p:cNvSpPr/>
            <p:nvPr/>
          </p:nvSpPr>
          <p:spPr>
            <a:xfrm>
              <a:off x="9135793" y="10009218"/>
              <a:ext cx="1591524" cy="32403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500" dirty="0">
                  <a:solidFill>
                    <a:schemeClr val="tx1"/>
                  </a:solidFill>
                </a:rPr>
                <a:t>소음 및 진동</a:t>
              </a:r>
            </a:p>
          </p:txBody>
        </p:sp>
        <p:sp>
          <p:nvSpPr>
            <p:cNvPr id="16" name="직사각형 15">
              <a:extLst>
                <a:ext uri="{FF2B5EF4-FFF2-40B4-BE49-F238E27FC236}">
                  <a16:creationId xmlns:a16="http://schemas.microsoft.com/office/drawing/2014/main" id="{7E1147F7-76E2-44FB-BCDF-09DE57B32D8D}"/>
                </a:ext>
              </a:extLst>
            </p:cNvPr>
            <p:cNvSpPr/>
            <p:nvPr/>
          </p:nvSpPr>
          <p:spPr>
            <a:xfrm>
              <a:off x="10765210" y="10009218"/>
              <a:ext cx="1591524" cy="32403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500" dirty="0">
                  <a:solidFill>
                    <a:schemeClr val="tx1"/>
                  </a:solidFill>
                </a:rPr>
                <a:t>감리계획</a:t>
              </a:r>
            </a:p>
          </p:txBody>
        </p:sp>
        <p:sp>
          <p:nvSpPr>
            <p:cNvPr id="17" name="직사각형 16">
              <a:extLst>
                <a:ext uri="{FF2B5EF4-FFF2-40B4-BE49-F238E27FC236}">
                  <a16:creationId xmlns:a16="http://schemas.microsoft.com/office/drawing/2014/main" id="{2377E2AB-0F8D-451B-B87E-69798EB4DE3D}"/>
                </a:ext>
              </a:extLst>
            </p:cNvPr>
            <p:cNvSpPr/>
            <p:nvPr/>
          </p:nvSpPr>
          <p:spPr>
            <a:xfrm>
              <a:off x="12394627" y="10009218"/>
              <a:ext cx="1591524" cy="32403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500" dirty="0">
                  <a:solidFill>
                    <a:schemeClr val="tx1"/>
                  </a:solidFill>
                </a:rPr>
                <a:t>기타</a:t>
              </a:r>
            </a:p>
          </p:txBody>
        </p:sp>
        <p:sp>
          <p:nvSpPr>
            <p:cNvPr id="18" name="직사각형 17">
              <a:extLst>
                <a:ext uri="{FF2B5EF4-FFF2-40B4-BE49-F238E27FC236}">
                  <a16:creationId xmlns:a16="http://schemas.microsoft.com/office/drawing/2014/main" id="{7D9722DE-0D8D-4494-8D5D-52AE3B0B12EF}"/>
                </a:ext>
              </a:extLst>
            </p:cNvPr>
            <p:cNvSpPr/>
            <p:nvPr/>
          </p:nvSpPr>
          <p:spPr>
            <a:xfrm>
              <a:off x="4247541" y="10009218"/>
              <a:ext cx="1591524" cy="32403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500" dirty="0">
                  <a:solidFill>
                    <a:schemeClr val="tx1"/>
                  </a:solidFill>
                </a:rPr>
                <a:t>해체작업자 안전</a:t>
              </a:r>
            </a:p>
          </p:txBody>
        </p:sp>
        <p:sp>
          <p:nvSpPr>
            <p:cNvPr id="19" name="직사각형 18">
              <a:extLst>
                <a:ext uri="{FF2B5EF4-FFF2-40B4-BE49-F238E27FC236}">
                  <a16:creationId xmlns:a16="http://schemas.microsoft.com/office/drawing/2014/main" id="{813B60A4-AC24-4CA3-BFE7-41DBDB8FC8A3}"/>
                </a:ext>
              </a:extLst>
            </p:cNvPr>
            <p:cNvSpPr/>
            <p:nvPr/>
          </p:nvSpPr>
          <p:spPr>
            <a:xfrm>
              <a:off x="5876959" y="10009218"/>
              <a:ext cx="1591524" cy="32403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500" dirty="0">
                  <a:solidFill>
                    <a:schemeClr val="tx1"/>
                  </a:solidFill>
                </a:rPr>
                <a:t>인접구조물 안전</a:t>
              </a:r>
            </a:p>
          </p:txBody>
        </p:sp>
        <p:sp>
          <p:nvSpPr>
            <p:cNvPr id="20" name="직사각형 19">
              <a:extLst>
                <a:ext uri="{FF2B5EF4-FFF2-40B4-BE49-F238E27FC236}">
                  <a16:creationId xmlns:a16="http://schemas.microsoft.com/office/drawing/2014/main" id="{61217D78-A701-4039-9D0F-142E5763FC78}"/>
                </a:ext>
              </a:extLst>
            </p:cNvPr>
            <p:cNvSpPr/>
            <p:nvPr/>
          </p:nvSpPr>
          <p:spPr>
            <a:xfrm>
              <a:off x="7506376" y="10009218"/>
              <a:ext cx="1591524" cy="32403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500" dirty="0">
                  <a:solidFill>
                    <a:schemeClr val="tx1"/>
                  </a:solidFill>
                </a:rPr>
                <a:t>통행</a:t>
              </a:r>
              <a:r>
                <a:rPr lang="en-US" altLang="ko-KR" sz="1500" dirty="0">
                  <a:solidFill>
                    <a:schemeClr val="tx1"/>
                  </a:solidFill>
                </a:rPr>
                <a:t>, </a:t>
              </a:r>
              <a:r>
                <a:rPr lang="ko-KR" altLang="en-US" sz="1500" dirty="0">
                  <a:solidFill>
                    <a:schemeClr val="tx1"/>
                  </a:solidFill>
                </a:rPr>
                <a:t>보행 안전</a:t>
              </a:r>
            </a:p>
          </p:txBody>
        </p:sp>
      </p:grp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E7D669DD-BC84-4EFF-9645-B6AF768EBB2A}"/>
              </a:ext>
            </a:extLst>
          </p:cNvPr>
          <p:cNvSpPr/>
          <p:nvPr/>
        </p:nvSpPr>
        <p:spPr>
          <a:xfrm>
            <a:off x="14149994" y="9631176"/>
            <a:ext cx="648072" cy="7200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500" i="1" dirty="0">
                <a:solidFill>
                  <a:schemeClr val="tx1"/>
                </a:solidFill>
                <a:latin typeface="Impact" panose="020B0806030902050204" pitchFamily="34" charset="0"/>
              </a:rPr>
              <a:t>3</a:t>
            </a:r>
            <a:endParaRPr lang="ko-KR" altLang="en-US" sz="2500" i="1" dirty="0">
              <a:solidFill>
                <a:schemeClr val="tx1"/>
              </a:solidFill>
              <a:latin typeface="Impact" panose="020B0806030902050204" pitchFamily="34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29CCBD20-B113-4ABF-99BD-CB9336CD9BDD}"/>
              </a:ext>
            </a:extLst>
          </p:cNvPr>
          <p:cNvSpPr txBox="1"/>
          <p:nvPr/>
        </p:nvSpPr>
        <p:spPr>
          <a:xfrm>
            <a:off x="11111778" y="522164"/>
            <a:ext cx="3866308" cy="361409"/>
          </a:xfrm>
          <a:prstGeom prst="rect">
            <a:avLst/>
          </a:prstGeom>
          <a:noFill/>
        </p:spPr>
        <p:txBody>
          <a:bodyPr wrap="none" lIns="129314" tIns="64657" rIns="129314" bIns="64657" rtlCol="0">
            <a:spAutoFit/>
          </a:bodyPr>
          <a:lstStyle/>
          <a:p>
            <a:pPr marL="0" marR="0" indent="0" algn="r" defTabSz="147509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500" b="1" dirty="0" err="1">
                <a:latin typeface="+mj-ea"/>
                <a:ea typeface="+mj-ea"/>
              </a:rPr>
              <a:t>서해구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동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번지 해체공사  </a:t>
            </a:r>
            <a:r>
              <a:rPr lang="en-US" altLang="ko-KR" sz="1500" b="1" dirty="0">
                <a:latin typeface="+mj-ea"/>
                <a:ea typeface="+mj-ea"/>
              </a:rPr>
              <a:t>|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ko-KR" altLang="en-US" sz="1500" b="1" dirty="0" err="1">
                <a:latin typeface="+mj-ea"/>
                <a:ea typeface="+mj-ea"/>
              </a:rPr>
              <a:t>심의도서</a:t>
            </a:r>
            <a:endParaRPr lang="ko-KR" altLang="en-US" sz="15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pic>
        <p:nvPicPr>
          <p:cNvPr id="24" name="그림 23">
            <a:extLst>
              <a:ext uri="{FF2B5EF4-FFF2-40B4-BE49-F238E27FC236}">
                <a16:creationId xmlns:a16="http://schemas.microsoft.com/office/drawing/2014/main" id="{2480AF3E-0FDB-4439-8B7D-BECF8C21E86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21802" y="136346"/>
            <a:ext cx="2434735" cy="416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98966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3000"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7EEDB3B4-C6E5-4556-9EE8-DDE838A5EAA7}"/>
              </a:ext>
            </a:extLst>
          </p:cNvPr>
          <p:cNvSpPr>
            <a:spLocks noChangeArrowheads="1"/>
          </p:cNvSpPr>
          <p:nvPr/>
        </p:nvSpPr>
        <p:spPr bwMode="black">
          <a:xfrm>
            <a:off x="5977086" y="3654512"/>
            <a:ext cx="9145438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ko-KR" altLang="en-US" sz="2800" dirty="0" err="1">
                <a:latin typeface="HY견고딕" pitchFamily="18" charset="-127"/>
                <a:ea typeface="HY견고딕" pitchFamily="18" charset="-127"/>
              </a:rPr>
              <a:t>서해구</a:t>
            </a:r>
            <a:r>
              <a:rPr lang="ko-KR" altLang="en-US" sz="2800" dirty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2800" dirty="0">
                <a:latin typeface="HY견고딕" pitchFamily="18" charset="-127"/>
                <a:ea typeface="HY견고딕" pitchFamily="18" charset="-127"/>
              </a:rPr>
              <a:t>00</a:t>
            </a:r>
            <a:r>
              <a:rPr lang="ko-KR" altLang="en-US" sz="2800" dirty="0">
                <a:latin typeface="HY견고딕" pitchFamily="18" charset="-127"/>
                <a:ea typeface="HY견고딕" pitchFamily="18" charset="-127"/>
              </a:rPr>
              <a:t>동 </a:t>
            </a:r>
            <a:r>
              <a:rPr lang="en-US" altLang="ko-KR" sz="2800" dirty="0">
                <a:latin typeface="HY견고딕" pitchFamily="18" charset="-127"/>
                <a:ea typeface="HY견고딕" pitchFamily="18" charset="-127"/>
              </a:rPr>
              <a:t>000</a:t>
            </a:r>
            <a:r>
              <a:rPr lang="ko-KR" altLang="en-US" sz="2800" dirty="0">
                <a:latin typeface="HY견고딕" pitchFamily="18" charset="-127"/>
                <a:ea typeface="HY견고딕" pitchFamily="18" charset="-127"/>
              </a:rPr>
              <a:t>번지 해체공사 </a:t>
            </a:r>
            <a:r>
              <a:rPr lang="ko-KR" altLang="en-US" sz="2800" dirty="0" err="1">
                <a:latin typeface="HY견고딕" pitchFamily="18" charset="-127"/>
                <a:ea typeface="HY견고딕" pitchFamily="18" charset="-127"/>
              </a:rPr>
              <a:t>심의도서</a:t>
            </a:r>
            <a:endParaRPr lang="ko-KR" altLang="en-US" sz="2800" dirty="0"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6CF888AD-9AD4-4525-9B3D-A0A92122D08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482" y="409243"/>
            <a:ext cx="3441270" cy="2628571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935EB7D1-B288-4AEB-A92E-09F9C5D3BA25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69774" y="9722466"/>
            <a:ext cx="2567534" cy="439646"/>
          </a:xfrm>
          <a:prstGeom prst="rect">
            <a:avLst/>
          </a:prstGeom>
        </p:spPr>
      </p:pic>
      <p:sp>
        <p:nvSpPr>
          <p:cNvPr id="7" name="제목 1">
            <a:extLst>
              <a:ext uri="{FF2B5EF4-FFF2-40B4-BE49-F238E27FC236}">
                <a16:creationId xmlns:a16="http://schemas.microsoft.com/office/drawing/2014/main" id="{E6D5B1D9-FC17-45AE-AEA7-083F57D4A882}"/>
              </a:ext>
            </a:extLst>
          </p:cNvPr>
          <p:cNvSpPr txBox="1">
            <a:spLocks/>
          </p:cNvSpPr>
          <p:nvPr/>
        </p:nvSpPr>
        <p:spPr>
          <a:xfrm>
            <a:off x="-107590" y="3426577"/>
            <a:ext cx="6516724" cy="1308055"/>
          </a:xfrm>
          <a:prstGeom prst="rect">
            <a:avLst/>
          </a:prstGeom>
        </p:spPr>
        <p:txBody>
          <a:bodyPr vert="horz" lIns="147510" tIns="73755" rIns="147510" bIns="73755" rtlCol="0" anchor="ctr">
            <a:noAutofit/>
          </a:bodyPr>
          <a:lstStyle>
            <a:lvl1pPr algn="ctr" defTabSz="1475090" rtl="0" eaLnBrk="1" latinLnBrk="1" hangingPunct="1">
              <a:spcBef>
                <a:spcPct val="0"/>
              </a:spcBef>
              <a:buNone/>
              <a:defRPr sz="71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54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Ⅱ</a:t>
            </a:r>
            <a:r>
              <a:rPr lang="en-US" altLang="ko-KR" sz="53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53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해체공사계획</a:t>
            </a: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EE66385C-C862-4AEB-A1B9-8A740AF64916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42053" y="378148"/>
            <a:ext cx="4987990" cy="602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95117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C41B8F8-1780-431E-88EE-5ABC6305D92A}"/>
              </a:ext>
            </a:extLst>
          </p:cNvPr>
          <p:cNvSpPr txBox="1"/>
          <p:nvPr/>
        </p:nvSpPr>
        <p:spPr>
          <a:xfrm>
            <a:off x="422" y="378148"/>
            <a:ext cx="3356553" cy="638408"/>
          </a:xfrm>
          <a:prstGeom prst="rect">
            <a:avLst/>
          </a:prstGeom>
          <a:noFill/>
        </p:spPr>
        <p:txBody>
          <a:bodyPr wrap="none" lIns="129314" tIns="64657" rIns="129314" bIns="64657" rtlCol="0">
            <a:spAutoFit/>
          </a:bodyPr>
          <a:lstStyle/>
          <a:p>
            <a:r>
              <a:rPr lang="en-US" altLang="ko-KR" sz="3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1. </a:t>
            </a:r>
            <a:r>
              <a:rPr lang="ko-KR" altLang="en-US" sz="3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장비 투입계획</a:t>
            </a:r>
          </a:p>
        </p:txBody>
      </p:sp>
      <p:sp>
        <p:nvSpPr>
          <p:cNvPr id="3" name="제목 1">
            <a:extLst>
              <a:ext uri="{FF2B5EF4-FFF2-40B4-BE49-F238E27FC236}">
                <a16:creationId xmlns:a16="http://schemas.microsoft.com/office/drawing/2014/main" id="{45549D1D-1D3A-47B4-9435-B6185EBF10E1}"/>
              </a:ext>
            </a:extLst>
          </p:cNvPr>
          <p:cNvSpPr txBox="1">
            <a:spLocks/>
          </p:cNvSpPr>
          <p:nvPr/>
        </p:nvSpPr>
        <p:spPr>
          <a:xfrm>
            <a:off x="1134190" y="2106340"/>
            <a:ext cx="8731328" cy="7236803"/>
          </a:xfrm>
          <a:prstGeom prst="rect">
            <a:avLst/>
          </a:prstGeom>
          <a:ln>
            <a:noFill/>
          </a:ln>
        </p:spPr>
        <p:txBody>
          <a:bodyPr>
            <a:normAutofit fontScale="97500" lnSpcReduction="10000"/>
          </a:bodyPr>
          <a:lstStyle>
            <a:lvl1pPr algn="l" defTabSz="1134222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5458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en-US" altLang="ko-KR" sz="3000" b="1" dirty="0"/>
              <a:t>1. </a:t>
            </a:r>
            <a:r>
              <a:rPr lang="ko-KR" altLang="en-US" sz="3000" b="1" dirty="0"/>
              <a:t>주요장비 투입 개요</a:t>
            </a:r>
            <a:br>
              <a:rPr lang="en-US" altLang="ko-KR" sz="3000" b="1" dirty="0"/>
            </a:br>
            <a:br>
              <a:rPr lang="en-US" altLang="ko-KR" sz="3000" b="1" dirty="0"/>
            </a:br>
            <a:r>
              <a:rPr lang="en-US" altLang="ko-KR" sz="3000" b="1" dirty="0"/>
              <a:t>2. </a:t>
            </a:r>
            <a:r>
              <a:rPr lang="ko-KR" altLang="en-US" sz="3000" b="1" dirty="0"/>
              <a:t>주요장비 제원</a:t>
            </a:r>
            <a:br>
              <a:rPr lang="en-US" altLang="ko-KR" sz="3000" dirty="0"/>
            </a:br>
            <a:r>
              <a:rPr lang="ko-KR" altLang="en-US" sz="2000" b="1" dirty="0">
                <a:solidFill>
                  <a:srgbClr val="FF0000"/>
                </a:solidFill>
              </a:rPr>
              <a:t>장비 붐 작업 높이 명시</a:t>
            </a:r>
            <a:br>
              <a:rPr lang="en-US" altLang="ko-KR" sz="2000" b="1" dirty="0">
                <a:solidFill>
                  <a:srgbClr val="FF0000"/>
                </a:solidFill>
              </a:rPr>
            </a:br>
            <a:br>
              <a:rPr lang="en-US" altLang="ko-KR" sz="2000" dirty="0">
                <a:solidFill>
                  <a:srgbClr val="FF0000"/>
                </a:solidFill>
              </a:rPr>
            </a:br>
            <a:r>
              <a:rPr lang="en-US" altLang="ko-KR" sz="3000" b="1" dirty="0"/>
              <a:t>3. </a:t>
            </a:r>
            <a:r>
              <a:rPr lang="ko-KR" altLang="en-US" sz="3000" b="1" dirty="0"/>
              <a:t>장비 작업 동선 및 순서 계획</a:t>
            </a:r>
            <a:br>
              <a:rPr lang="en-US" altLang="ko-KR" sz="2000" b="1" dirty="0"/>
            </a:br>
            <a:r>
              <a:rPr lang="ko-KR" altLang="en-US" sz="2000" b="1" dirty="0">
                <a:solidFill>
                  <a:srgbClr val="FF0000"/>
                </a:solidFill>
              </a:rPr>
              <a:t>도면에 의거 장비 위치 및 동선 표기</a:t>
            </a:r>
            <a:br>
              <a:rPr lang="en-US" altLang="ko-KR" sz="2000" b="1" dirty="0">
                <a:solidFill>
                  <a:srgbClr val="FF0000"/>
                </a:solidFill>
              </a:rPr>
            </a:br>
            <a:r>
              <a:rPr lang="en-US" altLang="ko-KR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※ </a:t>
            </a:r>
            <a:r>
              <a:rPr lang="ko-KR" altLang="en-US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도로변 전도 방지를 위하여 도로변 건축물 </a:t>
            </a:r>
            <a:r>
              <a:rPr lang="ko-KR" altLang="en-US" sz="2000" dirty="0" err="1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단부가</a:t>
            </a:r>
            <a:br>
              <a:rPr lang="en-US" altLang="ko-KR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</a:br>
            <a:r>
              <a:rPr lang="ko-KR" altLang="en-US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가장 마지막에 해체되지 않도록</a:t>
            </a:r>
            <a:br>
              <a:rPr lang="ko-KR" altLang="en-US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</a:br>
            <a:r>
              <a:rPr lang="ko-KR" altLang="en-US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해체작업 순서 계획 수립 요망</a:t>
            </a:r>
            <a:r>
              <a:rPr lang="en-US" altLang="ko-KR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(</a:t>
            </a:r>
            <a:r>
              <a:rPr lang="ko-KR" altLang="en-US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국토교통부 지시사항</a:t>
            </a:r>
            <a:r>
              <a:rPr lang="en-US" altLang="ko-KR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)</a:t>
            </a:r>
            <a:br>
              <a:rPr lang="en-US" altLang="ko-KR" sz="2000" dirty="0">
                <a:solidFill>
                  <a:srgbClr val="FF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</a:br>
            <a:br>
              <a:rPr lang="en-US" altLang="ko-KR" sz="3000" dirty="0">
                <a:latin typeface="휴먼모음T" panose="02030504000101010101" pitchFamily="18" charset="-127"/>
                <a:ea typeface="휴먼모음T" panose="02030504000101010101" pitchFamily="18" charset="-127"/>
              </a:rPr>
            </a:br>
            <a:r>
              <a:rPr lang="en-US" altLang="ko-KR" sz="3000" b="1" dirty="0"/>
              <a:t>4. </a:t>
            </a:r>
            <a:r>
              <a:rPr lang="ko-KR" altLang="en-US" sz="3000" b="1" dirty="0"/>
              <a:t>해체장비 양중 계획</a:t>
            </a:r>
            <a:br>
              <a:rPr lang="en-US" altLang="ko-KR" sz="3000" b="1" dirty="0">
                <a:solidFill>
                  <a:srgbClr val="0101FE"/>
                </a:solidFill>
              </a:rPr>
            </a:br>
            <a:r>
              <a:rPr lang="en-US" altLang="ko-KR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※ </a:t>
            </a:r>
            <a:r>
              <a:rPr lang="ko-KR" altLang="en-US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건축물에 </a:t>
            </a:r>
            <a:r>
              <a:rPr lang="en-US" altLang="ko-KR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10</a:t>
            </a:r>
            <a:r>
              <a:rPr lang="ko-KR" altLang="en-US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톤 이상의 장비가 올려지는 경우</a:t>
            </a:r>
            <a:br>
              <a:rPr lang="en-US" altLang="ko-KR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</a:br>
            <a:r>
              <a:rPr lang="en-US" altLang="ko-KR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(</a:t>
            </a:r>
            <a:r>
              <a:rPr lang="ko-KR" altLang="en-US" sz="2000" spc="-1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지상에서 해체하는 장비를 제외하고 건축물에 올려 해체하는 장비 무게의 합을 의미</a:t>
            </a:r>
            <a:r>
              <a:rPr lang="en-US" altLang="ko-KR" sz="2000" spc="-1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.</a:t>
            </a:r>
            <a:br>
              <a:rPr lang="en-US" altLang="ko-KR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</a:br>
            <a:r>
              <a:rPr lang="en-US" altLang="ko-KR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</a:t>
            </a:r>
            <a:r>
              <a:rPr lang="ko-KR" altLang="en-US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단</a:t>
            </a:r>
            <a:r>
              <a:rPr lang="en-US" altLang="ko-KR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, </a:t>
            </a:r>
            <a:r>
              <a:rPr lang="ko-KR" altLang="en-US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지하층이 있는 </a:t>
            </a:r>
            <a:r>
              <a:rPr lang="en-US" altLang="ko-KR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1</a:t>
            </a:r>
            <a:r>
              <a:rPr lang="ko-KR" altLang="en-US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층 </a:t>
            </a:r>
            <a:r>
              <a:rPr lang="ko-KR" altLang="en-US" sz="2000" dirty="0" err="1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슬래브</a:t>
            </a:r>
            <a:r>
              <a:rPr lang="ko-KR" altLang="en-US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상부에 해체장비가 올라갈 경우 건축물에</a:t>
            </a:r>
            <a:br>
              <a:rPr lang="en-US" altLang="ko-KR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</a:br>
            <a:r>
              <a:rPr lang="ko-KR" altLang="en-US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해체장비를 직접 올려서 해체하는 것에 해당</a:t>
            </a:r>
            <a:r>
              <a:rPr lang="en-US" altLang="ko-KR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)</a:t>
            </a:r>
            <a:br>
              <a:rPr lang="en-US" altLang="ko-KR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</a:br>
            <a:r>
              <a:rPr lang="ko-KR" altLang="en-US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국토안전관리원 검토 의뢰 대상</a:t>
            </a:r>
            <a:r>
              <a:rPr lang="en-US" altLang="ko-KR" sz="2000" dirty="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!!!</a:t>
            </a:r>
            <a:endParaRPr lang="ko-KR" altLang="en-US" sz="2000" b="1" dirty="0">
              <a:solidFill>
                <a:srgbClr val="0101FE"/>
              </a:solidFill>
            </a:endParaRPr>
          </a:p>
        </p:txBody>
      </p:sp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FE41583C-A5FE-4E19-ABF3-5A7759F4C8E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94014705"/>
              </p:ext>
            </p:extLst>
          </p:nvPr>
        </p:nvGraphicFramePr>
        <p:xfrm>
          <a:off x="8533370" y="2106340"/>
          <a:ext cx="5724636" cy="4788534"/>
        </p:xfrm>
        <a:graphic>
          <a:graphicData uri="http://schemas.openxmlformats.org/drawingml/2006/table">
            <a:tbl>
              <a:tblPr/>
              <a:tblGrid>
                <a:gridCol w="9771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089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160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2256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0489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구 분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E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규 격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E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수 량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E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용 도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E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4891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압쇄기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50" kern="0" spc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EC220E / 0.92</a:t>
                      </a:r>
                      <a:r>
                        <a:rPr lang="en-US" sz="950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㎥</a:t>
                      </a:r>
                      <a:endParaRPr lang="en-US" sz="95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50" kern="0" spc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5</a:t>
                      </a:r>
                      <a:r>
                        <a:rPr lang="ko-KR" altLang="en-US" sz="950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대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50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고층부 철거</a:t>
                      </a:r>
                      <a:r>
                        <a:rPr lang="en-US" altLang="ko-KR" sz="950" kern="0" spc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(1~14</a:t>
                      </a:r>
                      <a:r>
                        <a:rPr lang="ko-KR" altLang="en-US" sz="950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층</a:t>
                      </a:r>
                      <a:r>
                        <a:rPr lang="en-US" altLang="ko-KR" sz="950" kern="0" spc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)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4891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압쇄기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50" kern="0" spc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EC300E / 1.27</a:t>
                      </a:r>
                      <a:r>
                        <a:rPr lang="en-US" sz="950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㎥</a:t>
                      </a:r>
                      <a:endParaRPr lang="en-US" sz="95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50" kern="0" spc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2</a:t>
                      </a:r>
                      <a:r>
                        <a:rPr lang="ko-KR" altLang="en-US" sz="950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대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50" kern="0" spc="0" dirty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폐기물 파쇄</a:t>
                      </a:r>
                      <a:r>
                        <a:rPr lang="en-US" altLang="ko-KR" sz="950" kern="0" spc="0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, </a:t>
                      </a:r>
                      <a:r>
                        <a:rPr lang="ko-KR" altLang="en-US" sz="950" kern="0" spc="0" dirty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선별</a:t>
                      </a:r>
                      <a:r>
                        <a:rPr lang="en-US" altLang="ko-KR" sz="950" kern="0" spc="0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, </a:t>
                      </a:r>
                      <a:r>
                        <a:rPr lang="ko-KR" altLang="en-US" sz="950" kern="0" spc="0" dirty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상차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4891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굴삭기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50" kern="0" spc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EC300E / 1.27</a:t>
                      </a:r>
                      <a:r>
                        <a:rPr lang="en-US" sz="950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㎥</a:t>
                      </a:r>
                      <a:endParaRPr lang="en-US" sz="95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50" kern="0" spc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3</a:t>
                      </a:r>
                      <a:r>
                        <a:rPr lang="ko-KR" altLang="en-US" sz="950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대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50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폐기물 파쇄</a:t>
                      </a:r>
                      <a:r>
                        <a:rPr lang="en-US" altLang="ko-KR" sz="950" kern="0" spc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, </a:t>
                      </a:r>
                      <a:r>
                        <a:rPr lang="ko-KR" altLang="en-US" sz="950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선별</a:t>
                      </a:r>
                      <a:r>
                        <a:rPr lang="en-US" altLang="ko-KR" sz="950" kern="0" spc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, </a:t>
                      </a:r>
                      <a:r>
                        <a:rPr lang="ko-KR" altLang="en-US" sz="950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상차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04891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굴삭기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50" kern="0" spc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R30ZA / 0.09</a:t>
                      </a:r>
                      <a:r>
                        <a:rPr lang="en-US" sz="950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㎥</a:t>
                      </a:r>
                      <a:endParaRPr lang="en-US" sz="95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50" kern="0" spc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2</a:t>
                      </a:r>
                      <a:r>
                        <a:rPr lang="ko-KR" altLang="en-US" sz="950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대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50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내부 철거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04891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굴삭기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50" kern="0" spc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DX55 / 0.175</a:t>
                      </a:r>
                      <a:r>
                        <a:rPr lang="en-US" sz="950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㎥</a:t>
                      </a:r>
                      <a:endParaRPr lang="en-US" sz="95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50" kern="0" spc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2</a:t>
                      </a:r>
                      <a:r>
                        <a:rPr lang="ko-KR" altLang="en-US" sz="950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대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50" kern="0" spc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1</a:t>
                      </a:r>
                      <a:r>
                        <a:rPr lang="ko-KR" altLang="en-US" sz="950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층 낙하폐기물 수집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04891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스키드로더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50" kern="0" spc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0.314</a:t>
                      </a:r>
                      <a:r>
                        <a:rPr lang="en-US" sz="950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㎥</a:t>
                      </a:r>
                      <a:endParaRPr lang="en-US" sz="95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50" kern="0" spc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2</a:t>
                      </a:r>
                      <a:r>
                        <a:rPr lang="ko-KR" altLang="en-US" sz="950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대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50" kern="0" spc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1</a:t>
                      </a:r>
                      <a:r>
                        <a:rPr lang="ko-KR" altLang="en-US" sz="950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층 낙하폐기물 운반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04891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이동식크레인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50" kern="0" spc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300 Ton</a:t>
                      </a:r>
                      <a:endParaRPr lang="en-US" sz="95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50" kern="0" spc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1</a:t>
                      </a:r>
                      <a:r>
                        <a:rPr lang="ko-KR" altLang="en-US" sz="950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대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50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압쇄기 양중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04891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사다리차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50" kern="0" spc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45m</a:t>
                      </a:r>
                      <a:endParaRPr lang="en-US" sz="95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50" kern="0" spc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2</a:t>
                      </a:r>
                      <a:r>
                        <a:rPr lang="ko-KR" altLang="en-US" sz="950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대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50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시스템비계 양중</a:t>
                      </a:r>
                      <a:r>
                        <a:rPr lang="en-US" altLang="ko-KR" sz="950" kern="0" spc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, </a:t>
                      </a:r>
                      <a:r>
                        <a:rPr lang="ko-KR" altLang="en-US" sz="950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잭서포트 양중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9798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50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덤프트럭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50" kern="0" spc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25.5Ton</a:t>
                      </a:r>
                      <a:endParaRPr lang="en-US" sz="95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50" kern="0" spc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1</a:t>
                      </a:r>
                      <a:r>
                        <a:rPr lang="ko-KR" altLang="en-US" sz="950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일 최대 </a:t>
                      </a:r>
                      <a:r>
                        <a:rPr lang="en-US" altLang="ko-KR" sz="950" kern="0" spc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40</a:t>
                      </a:r>
                      <a:r>
                        <a:rPr lang="ko-KR" altLang="en-US" sz="950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대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50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폐기물 반출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64919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50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이동식 살수기</a:t>
                      </a:r>
                      <a:endParaRPr lang="ko-KR" altLang="en-US" sz="95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50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엔진식</a:t>
                      </a:r>
                      <a:r>
                        <a:rPr lang="en-US" altLang="ko-KR" sz="950" kern="0" spc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, 750</a:t>
                      </a:r>
                      <a:r>
                        <a:rPr lang="en-US" sz="950" kern="0" spc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RPM/cm2</a:t>
                      </a:r>
                      <a:r>
                        <a:rPr lang="ko-KR" altLang="en-US" sz="950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이상</a:t>
                      </a:r>
                      <a:endParaRPr lang="ko-KR" altLang="en-US" sz="95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50" kern="0" spc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6</a:t>
                      </a:r>
                      <a:r>
                        <a:rPr lang="ko-KR" altLang="en-US" sz="950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대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50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비산먼지 살수 및 진출입 장비세륜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9798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50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이동식 발전기</a:t>
                      </a:r>
                      <a:endParaRPr lang="ko-KR" altLang="en-US" sz="95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50" kern="0" spc="0" dirty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30Kw</a:t>
                      </a:r>
                      <a:endParaRPr lang="en-US" sz="95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50" kern="0" spc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필요시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50" kern="0" spc="0" dirty="0">
                          <a:solidFill>
                            <a:srgbClr val="000000"/>
                          </a:solidFill>
                          <a:effectLst/>
                          <a:ea typeface="맑은 고딕"/>
                        </a:rPr>
                        <a:t>가설전력 발전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5" name="직사각형 4">
            <a:extLst>
              <a:ext uri="{FF2B5EF4-FFF2-40B4-BE49-F238E27FC236}">
                <a16:creationId xmlns:a16="http://schemas.microsoft.com/office/drawing/2014/main" id="{E2E343D5-51D5-4438-BD5B-5C766E16AD56}"/>
              </a:ext>
            </a:extLst>
          </p:cNvPr>
          <p:cNvSpPr/>
          <p:nvPr/>
        </p:nvSpPr>
        <p:spPr>
          <a:xfrm>
            <a:off x="988707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>
                <a:solidFill>
                  <a:schemeClr val="tx1"/>
                </a:solidFill>
              </a:rPr>
              <a:t>위치도</a:t>
            </a:r>
            <a:r>
              <a:rPr lang="en-US" altLang="ko-KR" sz="1400" dirty="0">
                <a:solidFill>
                  <a:schemeClr val="tx1"/>
                </a:solidFill>
              </a:rPr>
              <a:t>, </a:t>
            </a:r>
            <a:r>
              <a:rPr lang="ko-KR" altLang="en-US" sz="1400" dirty="0">
                <a:solidFill>
                  <a:schemeClr val="tx1"/>
                </a:solidFill>
              </a:rPr>
              <a:t>주변지역</a:t>
            </a:r>
            <a:endParaRPr lang="ko-KR" altLang="en-US" sz="1500" dirty="0">
              <a:solidFill>
                <a:schemeClr val="tx1"/>
              </a:solidFill>
            </a:endParaRP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BB4B5EDF-7D96-4542-98A3-CC1901AF5463}"/>
              </a:ext>
            </a:extLst>
          </p:cNvPr>
          <p:cNvSpPr/>
          <p:nvPr/>
        </p:nvSpPr>
        <p:spPr>
          <a:xfrm>
            <a:off x="12394627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작업순서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A62EA33B-E52E-4DEA-BC52-F7AB6F178FE9}"/>
              </a:ext>
            </a:extLst>
          </p:cNvPr>
          <p:cNvSpPr/>
          <p:nvPr/>
        </p:nvSpPr>
        <p:spPr>
          <a:xfrm>
            <a:off x="988707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해체공법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1F1BA755-AC77-45E3-81DB-D9158612243A}"/>
              </a:ext>
            </a:extLst>
          </p:cNvPr>
          <p:cNvSpPr/>
          <p:nvPr/>
        </p:nvSpPr>
        <p:spPr>
          <a:xfrm>
            <a:off x="2618124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>
                <a:solidFill>
                  <a:schemeClr val="tx1"/>
                </a:solidFill>
              </a:rPr>
              <a:t>해체 후 현장관리</a:t>
            </a:r>
            <a:endParaRPr lang="ko-KR" altLang="en-US" sz="1500" dirty="0">
              <a:solidFill>
                <a:schemeClr val="tx1"/>
              </a:solidFill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FA48D14F-AE29-4FF5-9253-7D8BBB86A34E}"/>
              </a:ext>
            </a:extLst>
          </p:cNvPr>
          <p:cNvSpPr/>
          <p:nvPr/>
        </p:nvSpPr>
        <p:spPr>
          <a:xfrm>
            <a:off x="2618124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해체건축물 개요</a:t>
            </a: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CAD3E1E7-FD5D-4C30-A037-D65C23FE252C}"/>
              </a:ext>
            </a:extLst>
          </p:cNvPr>
          <p:cNvSpPr/>
          <p:nvPr/>
        </p:nvSpPr>
        <p:spPr>
          <a:xfrm>
            <a:off x="4247541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관리조직도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C18292C4-E26E-4CF9-B77B-76A2BDD1B832}"/>
              </a:ext>
            </a:extLst>
          </p:cNvPr>
          <p:cNvSpPr/>
          <p:nvPr/>
        </p:nvSpPr>
        <p:spPr>
          <a:xfrm>
            <a:off x="5876959" y="9613174"/>
            <a:ext cx="1591524" cy="324036"/>
          </a:xfrm>
          <a:prstGeom prst="rect">
            <a:avLst/>
          </a:prstGeom>
          <a:solidFill>
            <a:srgbClr val="137A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bg1"/>
                </a:solidFill>
              </a:rPr>
              <a:t>장비 투입계획</a:t>
            </a: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35EECEB5-671B-4E79-A24F-AF2FA2CE23E8}"/>
              </a:ext>
            </a:extLst>
          </p:cNvPr>
          <p:cNvSpPr/>
          <p:nvPr/>
        </p:nvSpPr>
        <p:spPr>
          <a:xfrm>
            <a:off x="7506376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가설공사 계획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EF01435F-8506-477B-AD64-F7FCAFA8D640}"/>
              </a:ext>
            </a:extLst>
          </p:cNvPr>
          <p:cNvSpPr/>
          <p:nvPr/>
        </p:nvSpPr>
        <p:spPr>
          <a:xfrm>
            <a:off x="9135793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solidFill>
                  <a:schemeClr val="tx1"/>
                </a:solidFill>
              </a:rPr>
              <a:t>가설비계 구조검토</a:t>
            </a:r>
            <a:endParaRPr lang="ko-KR" altLang="en-US" sz="1600" dirty="0">
              <a:solidFill>
                <a:schemeClr val="tx1"/>
              </a:solidFill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C52D3AD7-27B8-4B67-848C-7A69A104B023}"/>
              </a:ext>
            </a:extLst>
          </p:cNvPr>
          <p:cNvSpPr/>
          <p:nvPr/>
        </p:nvSpPr>
        <p:spPr>
          <a:xfrm>
            <a:off x="10765210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solidFill>
                  <a:schemeClr val="tx1"/>
                </a:solidFill>
              </a:rPr>
              <a:t>구조안전검토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DC9014DC-501A-415A-89C2-CC33B8D4A4EF}"/>
              </a:ext>
            </a:extLst>
          </p:cNvPr>
          <p:cNvSpPr/>
          <p:nvPr/>
        </p:nvSpPr>
        <p:spPr>
          <a:xfrm>
            <a:off x="9135793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소음 및 진동</a:t>
            </a: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69252018-C4BC-4744-B14E-BFF815D3EE30}"/>
              </a:ext>
            </a:extLst>
          </p:cNvPr>
          <p:cNvSpPr/>
          <p:nvPr/>
        </p:nvSpPr>
        <p:spPr>
          <a:xfrm>
            <a:off x="10765210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감리계획</a:t>
            </a: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E1CAA4F3-9374-4ED8-A47F-3C950E9F914A}"/>
              </a:ext>
            </a:extLst>
          </p:cNvPr>
          <p:cNvSpPr/>
          <p:nvPr/>
        </p:nvSpPr>
        <p:spPr>
          <a:xfrm>
            <a:off x="12394627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기타</a:t>
            </a: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E798B901-F4BB-4D64-ADA5-A57AA3071E44}"/>
              </a:ext>
            </a:extLst>
          </p:cNvPr>
          <p:cNvSpPr/>
          <p:nvPr/>
        </p:nvSpPr>
        <p:spPr>
          <a:xfrm>
            <a:off x="4247541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해체작업자 안전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D941F8F5-1D84-4F6F-81DF-3F22C2A75D25}"/>
              </a:ext>
            </a:extLst>
          </p:cNvPr>
          <p:cNvSpPr/>
          <p:nvPr/>
        </p:nvSpPr>
        <p:spPr>
          <a:xfrm>
            <a:off x="5876959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인접구조물 안전</a:t>
            </a: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98D76523-C3AF-4DB0-BBAC-C95EDE4809E3}"/>
              </a:ext>
            </a:extLst>
          </p:cNvPr>
          <p:cNvSpPr/>
          <p:nvPr/>
        </p:nvSpPr>
        <p:spPr>
          <a:xfrm>
            <a:off x="7506376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통행</a:t>
            </a:r>
            <a:r>
              <a:rPr lang="en-US" altLang="ko-KR" sz="1500" dirty="0">
                <a:solidFill>
                  <a:schemeClr val="tx1"/>
                </a:solidFill>
              </a:rPr>
              <a:t>, </a:t>
            </a:r>
            <a:r>
              <a:rPr lang="ko-KR" altLang="en-US" sz="1500" dirty="0">
                <a:solidFill>
                  <a:schemeClr val="tx1"/>
                </a:solidFill>
              </a:rPr>
              <a:t>보행 안전</a:t>
            </a: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336936EC-9EEF-4982-8F78-2E1CBE7B8B38}"/>
              </a:ext>
            </a:extLst>
          </p:cNvPr>
          <p:cNvSpPr/>
          <p:nvPr/>
        </p:nvSpPr>
        <p:spPr>
          <a:xfrm>
            <a:off x="14149994" y="9631176"/>
            <a:ext cx="648072" cy="7200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500" i="1" dirty="0">
                <a:solidFill>
                  <a:schemeClr val="tx1"/>
                </a:solidFill>
                <a:latin typeface="Impact" panose="020B0806030902050204" pitchFamily="34" charset="0"/>
              </a:rPr>
              <a:t>4</a:t>
            </a:r>
            <a:endParaRPr lang="ko-KR" altLang="en-US" sz="2500" i="1" dirty="0">
              <a:solidFill>
                <a:schemeClr val="tx1"/>
              </a:solidFill>
              <a:latin typeface="Impact" panose="020B0806030902050204" pitchFamily="34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55D797F5-D1FB-47BD-AEC6-ACAAC16236C9}"/>
              </a:ext>
            </a:extLst>
          </p:cNvPr>
          <p:cNvSpPr txBox="1"/>
          <p:nvPr/>
        </p:nvSpPr>
        <p:spPr>
          <a:xfrm>
            <a:off x="11111778" y="522164"/>
            <a:ext cx="3866308" cy="361409"/>
          </a:xfrm>
          <a:prstGeom prst="rect">
            <a:avLst/>
          </a:prstGeom>
          <a:noFill/>
        </p:spPr>
        <p:txBody>
          <a:bodyPr wrap="none" lIns="129314" tIns="64657" rIns="129314" bIns="64657" rtlCol="0">
            <a:spAutoFit/>
          </a:bodyPr>
          <a:lstStyle/>
          <a:p>
            <a:pPr marL="0" marR="0" indent="0" algn="r" defTabSz="147509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500" b="1" dirty="0" err="1">
                <a:latin typeface="+mj-ea"/>
                <a:ea typeface="+mj-ea"/>
              </a:rPr>
              <a:t>서해구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동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번지 해체공사  </a:t>
            </a:r>
            <a:r>
              <a:rPr lang="en-US" altLang="ko-KR" sz="1500" b="1" dirty="0">
                <a:latin typeface="+mj-ea"/>
                <a:ea typeface="+mj-ea"/>
              </a:rPr>
              <a:t>|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ko-KR" altLang="en-US" sz="1500" b="1" dirty="0" err="1">
                <a:latin typeface="+mj-ea"/>
                <a:ea typeface="+mj-ea"/>
              </a:rPr>
              <a:t>심의도서</a:t>
            </a:r>
            <a:endParaRPr lang="ko-KR" altLang="en-US" sz="15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pic>
        <p:nvPicPr>
          <p:cNvPr id="23" name="그림 22">
            <a:extLst>
              <a:ext uri="{FF2B5EF4-FFF2-40B4-BE49-F238E27FC236}">
                <a16:creationId xmlns:a16="http://schemas.microsoft.com/office/drawing/2014/main" id="{5D39F031-5371-4130-A047-1582452A916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21802" y="136346"/>
            <a:ext cx="2434735" cy="416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9024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5511E83-8D8D-43CC-A55C-9FAB9FC69663}"/>
              </a:ext>
            </a:extLst>
          </p:cNvPr>
          <p:cNvSpPr txBox="1"/>
          <p:nvPr/>
        </p:nvSpPr>
        <p:spPr>
          <a:xfrm>
            <a:off x="11111778" y="522164"/>
            <a:ext cx="3866308" cy="361409"/>
          </a:xfrm>
          <a:prstGeom prst="rect">
            <a:avLst/>
          </a:prstGeom>
          <a:noFill/>
        </p:spPr>
        <p:txBody>
          <a:bodyPr wrap="none" lIns="129314" tIns="64657" rIns="129314" bIns="64657" rtlCol="0">
            <a:spAutoFit/>
          </a:bodyPr>
          <a:lstStyle/>
          <a:p>
            <a:pPr marL="0" marR="0" indent="0" algn="r" defTabSz="147509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500" b="1" dirty="0" err="1">
                <a:latin typeface="+mj-ea"/>
                <a:ea typeface="+mj-ea"/>
              </a:rPr>
              <a:t>서해구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동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번지 해체공사  </a:t>
            </a:r>
            <a:r>
              <a:rPr lang="en-US" altLang="ko-KR" sz="1500" b="1" dirty="0">
                <a:latin typeface="+mj-ea"/>
                <a:ea typeface="+mj-ea"/>
              </a:rPr>
              <a:t>|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ko-KR" altLang="en-US" sz="1500" b="1" dirty="0" err="1">
                <a:latin typeface="+mj-ea"/>
                <a:ea typeface="+mj-ea"/>
              </a:rPr>
              <a:t>심의도서</a:t>
            </a:r>
            <a:endParaRPr lang="ko-KR" altLang="en-US" sz="15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2F665F65-94CB-4B72-BC47-38AAF1E8D34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21802" y="136346"/>
            <a:ext cx="2434735" cy="41690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FB09451-4819-4367-848D-527228537E44}"/>
              </a:ext>
            </a:extLst>
          </p:cNvPr>
          <p:cNvSpPr txBox="1"/>
          <p:nvPr/>
        </p:nvSpPr>
        <p:spPr>
          <a:xfrm>
            <a:off x="422" y="378148"/>
            <a:ext cx="3356553" cy="638408"/>
          </a:xfrm>
          <a:prstGeom prst="rect">
            <a:avLst/>
          </a:prstGeom>
          <a:noFill/>
        </p:spPr>
        <p:txBody>
          <a:bodyPr wrap="none" lIns="129314" tIns="64657" rIns="129314" bIns="64657" rtlCol="0">
            <a:spAutoFit/>
          </a:bodyPr>
          <a:lstStyle/>
          <a:p>
            <a:r>
              <a:rPr lang="en-US" altLang="ko-KR" sz="3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2. </a:t>
            </a:r>
            <a:r>
              <a:rPr lang="ko-KR" altLang="en-US" sz="3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가설공사 계획</a:t>
            </a:r>
          </a:p>
        </p:txBody>
      </p:sp>
      <p:sp>
        <p:nvSpPr>
          <p:cNvPr id="5" name="제목 1">
            <a:extLst>
              <a:ext uri="{FF2B5EF4-FFF2-40B4-BE49-F238E27FC236}">
                <a16:creationId xmlns:a16="http://schemas.microsoft.com/office/drawing/2014/main" id="{37482551-D8B0-4F26-AE0E-E33AF578FE18}"/>
              </a:ext>
            </a:extLst>
          </p:cNvPr>
          <p:cNvSpPr txBox="1">
            <a:spLocks/>
          </p:cNvSpPr>
          <p:nvPr/>
        </p:nvSpPr>
        <p:spPr>
          <a:xfrm>
            <a:off x="1134190" y="2178348"/>
            <a:ext cx="12547752" cy="6408711"/>
          </a:xfrm>
          <a:prstGeom prst="rect">
            <a:avLst/>
          </a:prstGeom>
          <a:ln>
            <a:noFill/>
          </a:ln>
        </p:spPr>
        <p:txBody>
          <a:bodyPr>
            <a:normAutofit/>
          </a:bodyPr>
          <a:lstStyle>
            <a:lvl1pPr algn="l" defTabSz="1134222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5458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3000" b="1"/>
              <a:t>1. </a:t>
            </a:r>
            <a:r>
              <a:rPr lang="ko-KR" altLang="en-US" sz="3000" b="1"/>
              <a:t>가시설물 설치 계획 배치도</a:t>
            </a:r>
            <a:r>
              <a:rPr lang="en-US" altLang="ko-KR" sz="3000" b="1"/>
              <a:t>(1)</a:t>
            </a:r>
            <a:br>
              <a:rPr lang="en-US" altLang="ko-KR" sz="3000" b="1"/>
            </a:br>
            <a:br>
              <a:rPr lang="en-US" altLang="ko-KR" sz="3000"/>
            </a:br>
            <a:r>
              <a:rPr lang="en-US" altLang="ko-KR" sz="2000">
                <a:solidFill>
                  <a:srgbClr val="FF0000"/>
                </a:solidFill>
              </a:rPr>
              <a:t>1) </a:t>
            </a:r>
            <a:r>
              <a:rPr lang="ko-KR" altLang="en-US" sz="2000">
                <a:solidFill>
                  <a:srgbClr val="FF0000"/>
                </a:solidFill>
              </a:rPr>
              <a:t>가설울타리  </a:t>
            </a:r>
            <a:r>
              <a:rPr lang="en-US" altLang="ko-KR" sz="2000">
                <a:solidFill>
                  <a:srgbClr val="FF0000"/>
                </a:solidFill>
              </a:rPr>
              <a:t>2)</a:t>
            </a:r>
            <a:r>
              <a:rPr lang="ko-KR" altLang="en-US" sz="2000">
                <a:solidFill>
                  <a:srgbClr val="FF0000"/>
                </a:solidFill>
              </a:rPr>
              <a:t>가설비계  </a:t>
            </a:r>
            <a:r>
              <a:rPr lang="en-US" altLang="ko-KR" sz="2000">
                <a:solidFill>
                  <a:srgbClr val="FF0000"/>
                </a:solidFill>
              </a:rPr>
              <a:t>3)</a:t>
            </a:r>
            <a:r>
              <a:rPr lang="ko-KR" altLang="en-US" sz="2000">
                <a:solidFill>
                  <a:srgbClr val="FF0000"/>
                </a:solidFill>
              </a:rPr>
              <a:t>가림막  </a:t>
            </a:r>
            <a:r>
              <a:rPr lang="en-US" altLang="ko-KR" sz="2000">
                <a:solidFill>
                  <a:srgbClr val="FF0000"/>
                </a:solidFill>
              </a:rPr>
              <a:t>4)</a:t>
            </a:r>
            <a:r>
              <a:rPr lang="ko-KR" altLang="en-US" sz="2000">
                <a:solidFill>
                  <a:srgbClr val="FF0000"/>
                </a:solidFill>
              </a:rPr>
              <a:t>진출입도어 </a:t>
            </a:r>
            <a:br>
              <a:rPr lang="en-US" altLang="ko-KR" sz="2000">
                <a:solidFill>
                  <a:srgbClr val="FF0000"/>
                </a:solidFill>
              </a:rPr>
            </a:br>
            <a:r>
              <a:rPr lang="ko-KR" altLang="en-US" sz="2000">
                <a:solidFill>
                  <a:srgbClr val="FF0000"/>
                </a:solidFill>
              </a:rPr>
              <a:t> </a:t>
            </a:r>
            <a:r>
              <a:rPr lang="en-US" altLang="ko-KR" sz="2000">
                <a:solidFill>
                  <a:srgbClr val="FF0000"/>
                </a:solidFill>
              </a:rPr>
              <a:t>5)CCTV  6)</a:t>
            </a:r>
            <a:r>
              <a:rPr lang="ko-KR" altLang="en-US" sz="2000">
                <a:solidFill>
                  <a:srgbClr val="FF0000"/>
                </a:solidFill>
              </a:rPr>
              <a:t>인접건축물  </a:t>
            </a:r>
            <a:r>
              <a:rPr lang="en-US" altLang="ko-KR" sz="2000">
                <a:solidFill>
                  <a:srgbClr val="FF0000"/>
                </a:solidFill>
              </a:rPr>
              <a:t>7)</a:t>
            </a:r>
            <a:r>
              <a:rPr lang="ko-KR" altLang="en-US" sz="2000">
                <a:solidFill>
                  <a:srgbClr val="FF0000"/>
                </a:solidFill>
              </a:rPr>
              <a:t>대지경계선 표현  </a:t>
            </a:r>
            <a:r>
              <a:rPr lang="en-US" altLang="ko-KR" sz="2000">
                <a:solidFill>
                  <a:srgbClr val="FF0000"/>
                </a:solidFill>
              </a:rPr>
              <a:t>8)</a:t>
            </a:r>
            <a:r>
              <a:rPr lang="ko-KR" altLang="en-US" sz="2000">
                <a:solidFill>
                  <a:srgbClr val="FF0000"/>
                </a:solidFill>
              </a:rPr>
              <a:t>낙하물방지망</a:t>
            </a:r>
            <a:br>
              <a:rPr lang="en-US" altLang="ko-KR" sz="2000">
                <a:solidFill>
                  <a:srgbClr val="FF0000"/>
                </a:solidFill>
              </a:rPr>
            </a:br>
            <a:br>
              <a:rPr lang="en-US" altLang="ko-KR" sz="2000">
                <a:solidFill>
                  <a:srgbClr val="FF0000"/>
                </a:solidFill>
              </a:rPr>
            </a:br>
            <a:r>
              <a:rPr lang="en-US" altLang="ko-KR" sz="2000" b="1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※ </a:t>
            </a:r>
            <a:r>
              <a:rPr lang="ko-KR" altLang="en-US" sz="2000" b="1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분진망 설치는 </a:t>
            </a:r>
            <a:r>
              <a:rPr lang="en-US" altLang="ko-KR" sz="2000" b="1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“</a:t>
            </a:r>
            <a:r>
              <a:rPr lang="ko-KR" altLang="en-US" sz="2000" b="1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항공마대</a:t>
            </a:r>
            <a:r>
              <a:rPr lang="en-US" altLang="ko-KR" sz="2000" b="1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1</a:t>
            </a:r>
            <a:r>
              <a:rPr lang="ko-KR" altLang="en-US" sz="2000" b="1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겹</a:t>
            </a:r>
            <a:r>
              <a:rPr lang="en-US" altLang="ko-KR" sz="2000" b="1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(</a:t>
            </a:r>
            <a:r>
              <a:rPr lang="ko-KR" altLang="en-US" sz="2000" b="1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건물 내측</a:t>
            </a:r>
            <a:r>
              <a:rPr lang="en-US" altLang="ko-KR" sz="2000" b="1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) + </a:t>
            </a:r>
            <a:r>
              <a:rPr lang="ko-KR" altLang="en-US" sz="2000" b="1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그물망 </a:t>
            </a:r>
            <a:r>
              <a:rPr lang="en-US" altLang="ko-KR" sz="2000" b="1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1</a:t>
            </a:r>
            <a:r>
              <a:rPr lang="ko-KR" altLang="en-US" sz="2000" b="1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겹</a:t>
            </a:r>
            <a:r>
              <a:rPr lang="en-US" altLang="ko-KR" sz="2000" b="1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(</a:t>
            </a:r>
            <a:r>
              <a:rPr lang="ko-KR" altLang="en-US" sz="2000" b="1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러셀망 또는 </a:t>
            </a:r>
            <a:r>
              <a:rPr lang="en-US" altLang="ko-KR" sz="2000" b="1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PVC1500 </a:t>
            </a:r>
            <a:r>
              <a:rPr lang="ko-KR" altLang="en-US" sz="2000" b="1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낙하물방지망</a:t>
            </a:r>
            <a:r>
              <a:rPr lang="en-US" altLang="ko-KR" sz="2000" b="1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)</a:t>
            </a:r>
            <a:r>
              <a:rPr lang="ko-KR" altLang="en-US" sz="2000" b="1">
                <a:solidFill>
                  <a:srgbClr val="0101FE"/>
                </a:solidFill>
              </a:rPr>
              <a:t>으로 설치</a:t>
            </a:r>
            <a:r>
              <a:rPr lang="en-US" altLang="ko-KR" sz="2000" b="1">
                <a:solidFill>
                  <a:srgbClr val="0101FE"/>
                </a:solidFill>
              </a:rPr>
              <a:t>!!</a:t>
            </a:r>
            <a:br>
              <a:rPr lang="en-US" altLang="ko-KR" sz="2000" b="1">
                <a:solidFill>
                  <a:srgbClr val="0101FE"/>
                </a:solidFill>
              </a:rPr>
            </a:br>
            <a:br>
              <a:rPr lang="en-US" altLang="ko-KR" sz="3000"/>
            </a:br>
            <a:r>
              <a:rPr lang="en-US" altLang="ko-KR" sz="3000" b="1"/>
              <a:t>2. </a:t>
            </a:r>
            <a:r>
              <a:rPr lang="ko-KR" altLang="en-US" sz="3000" b="1"/>
              <a:t>가시설물 설치 계획 배치도</a:t>
            </a:r>
            <a:r>
              <a:rPr lang="en-US" altLang="ko-KR" sz="3000" b="1"/>
              <a:t>(</a:t>
            </a:r>
            <a:r>
              <a:rPr lang="ko-KR" altLang="en-US" sz="3000" b="1"/>
              <a:t>도면</a:t>
            </a:r>
            <a:r>
              <a:rPr lang="en-US" altLang="ko-KR" sz="3000" b="1"/>
              <a:t>)</a:t>
            </a:r>
            <a:br>
              <a:rPr lang="en-US" altLang="ko-KR" sz="3000" b="1"/>
            </a:br>
            <a:br>
              <a:rPr lang="en-US" altLang="ko-KR" sz="3000"/>
            </a:br>
            <a:r>
              <a:rPr lang="en-US" altLang="ko-KR" sz="2000">
                <a:solidFill>
                  <a:srgbClr val="FF0000"/>
                </a:solidFill>
              </a:rPr>
              <a:t>1)</a:t>
            </a:r>
            <a:r>
              <a:rPr lang="ko-KR" altLang="en-US" sz="2000">
                <a:solidFill>
                  <a:srgbClr val="FF0000"/>
                </a:solidFill>
              </a:rPr>
              <a:t>종단면도  </a:t>
            </a:r>
            <a:r>
              <a:rPr lang="en-US" altLang="ko-KR" sz="2000">
                <a:solidFill>
                  <a:srgbClr val="FF0000"/>
                </a:solidFill>
              </a:rPr>
              <a:t>2)</a:t>
            </a:r>
            <a:r>
              <a:rPr lang="ko-KR" altLang="en-US" sz="2000">
                <a:solidFill>
                  <a:srgbClr val="FF0000"/>
                </a:solidFill>
              </a:rPr>
              <a:t>횡단면도</a:t>
            </a:r>
            <a:br>
              <a:rPr lang="en-US" altLang="ko-KR" sz="2000">
                <a:solidFill>
                  <a:srgbClr val="FF0000"/>
                </a:solidFill>
              </a:rPr>
            </a:br>
            <a:br>
              <a:rPr lang="en-US" altLang="ko-KR" sz="2000">
                <a:solidFill>
                  <a:srgbClr val="FF0000"/>
                </a:solidFill>
              </a:rPr>
            </a:br>
            <a:r>
              <a:rPr lang="en-US" altLang="ko-KR" sz="3000" b="1"/>
              <a:t>3. </a:t>
            </a:r>
            <a:r>
              <a:rPr lang="ko-KR" altLang="en-US" sz="3000" b="1"/>
              <a:t>가설비계 설치 계획도</a:t>
            </a:r>
            <a:r>
              <a:rPr lang="en-US" altLang="ko-KR" sz="3000" b="1"/>
              <a:t>(</a:t>
            </a:r>
            <a:r>
              <a:rPr lang="ko-KR" altLang="en-US" sz="3000" b="1"/>
              <a:t>가설비계</a:t>
            </a:r>
            <a:r>
              <a:rPr lang="en-US" altLang="ko-KR" sz="3000" b="1"/>
              <a:t>, </a:t>
            </a:r>
            <a:r>
              <a:rPr lang="ko-KR" altLang="en-US" sz="3000" b="1"/>
              <a:t>가설울타리</a:t>
            </a:r>
            <a:r>
              <a:rPr lang="en-US" altLang="ko-KR" sz="3000" b="1"/>
              <a:t> </a:t>
            </a:r>
            <a:r>
              <a:rPr lang="ko-KR" altLang="en-US" sz="3000" b="1"/>
              <a:t>등</a:t>
            </a:r>
            <a:r>
              <a:rPr lang="en-US" altLang="ko-KR" sz="3000" b="1"/>
              <a:t>)</a:t>
            </a:r>
            <a:br>
              <a:rPr lang="en-US" altLang="ko-KR" sz="3000" b="1"/>
            </a:br>
            <a:br>
              <a:rPr lang="en-US" altLang="ko-KR" sz="3000"/>
            </a:br>
            <a:r>
              <a:rPr lang="en-US" altLang="ko-KR" sz="2000">
                <a:solidFill>
                  <a:srgbClr val="FF0000"/>
                </a:solidFill>
              </a:rPr>
              <a:t>1)</a:t>
            </a:r>
            <a:r>
              <a:rPr lang="ko-KR" altLang="en-US" sz="2000">
                <a:solidFill>
                  <a:srgbClr val="FF0000"/>
                </a:solidFill>
              </a:rPr>
              <a:t>평면도  </a:t>
            </a:r>
            <a:r>
              <a:rPr lang="en-US" altLang="ko-KR" sz="2000">
                <a:solidFill>
                  <a:srgbClr val="FF0000"/>
                </a:solidFill>
              </a:rPr>
              <a:t>2)</a:t>
            </a:r>
            <a:r>
              <a:rPr lang="ko-KR" altLang="en-US" sz="2000">
                <a:solidFill>
                  <a:srgbClr val="FF0000"/>
                </a:solidFill>
              </a:rPr>
              <a:t>입면도  </a:t>
            </a:r>
            <a:r>
              <a:rPr lang="en-US" altLang="ko-KR" sz="2000">
                <a:solidFill>
                  <a:srgbClr val="FF0000"/>
                </a:solidFill>
              </a:rPr>
              <a:t>3)</a:t>
            </a:r>
            <a:r>
              <a:rPr lang="ko-KR" altLang="en-US" sz="2000">
                <a:solidFill>
                  <a:srgbClr val="FF0000"/>
                </a:solidFill>
              </a:rPr>
              <a:t>부분상세도</a:t>
            </a:r>
            <a:br>
              <a:rPr lang="en-US" altLang="ko-KR" sz="2000">
                <a:solidFill>
                  <a:srgbClr val="FF0000"/>
                </a:solidFill>
              </a:rPr>
            </a:br>
            <a:endParaRPr lang="ko-KR" altLang="en-US" sz="2000" dirty="0">
              <a:solidFill>
                <a:srgbClr val="FF0000"/>
              </a:solidFill>
            </a:endParaRP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0FBEB5B7-7EA3-4FB0-8CE3-89C6F9D2D02A}"/>
              </a:ext>
            </a:extLst>
          </p:cNvPr>
          <p:cNvSpPr/>
          <p:nvPr/>
        </p:nvSpPr>
        <p:spPr>
          <a:xfrm>
            <a:off x="988707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>
                <a:solidFill>
                  <a:schemeClr val="tx1"/>
                </a:solidFill>
              </a:rPr>
              <a:t>위치도</a:t>
            </a:r>
            <a:r>
              <a:rPr lang="en-US" altLang="ko-KR" sz="1400" dirty="0">
                <a:solidFill>
                  <a:schemeClr val="tx1"/>
                </a:solidFill>
              </a:rPr>
              <a:t>, </a:t>
            </a:r>
            <a:r>
              <a:rPr lang="ko-KR" altLang="en-US" sz="1400" dirty="0">
                <a:solidFill>
                  <a:schemeClr val="tx1"/>
                </a:solidFill>
              </a:rPr>
              <a:t>주변지역</a:t>
            </a:r>
            <a:endParaRPr lang="ko-KR" altLang="en-US" sz="1500" dirty="0">
              <a:solidFill>
                <a:schemeClr val="tx1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CCF0A54C-2C9F-496D-BCFE-B4EC93BED8E4}"/>
              </a:ext>
            </a:extLst>
          </p:cNvPr>
          <p:cNvSpPr/>
          <p:nvPr/>
        </p:nvSpPr>
        <p:spPr>
          <a:xfrm>
            <a:off x="12394627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작업순서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E7F9A8B2-0EDA-4A74-A2DC-825B3F8CEE5B}"/>
              </a:ext>
            </a:extLst>
          </p:cNvPr>
          <p:cNvSpPr/>
          <p:nvPr/>
        </p:nvSpPr>
        <p:spPr>
          <a:xfrm>
            <a:off x="988707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해체공법</a:t>
            </a: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D3366E38-5558-4AD5-809D-EA95A7951688}"/>
              </a:ext>
            </a:extLst>
          </p:cNvPr>
          <p:cNvSpPr/>
          <p:nvPr/>
        </p:nvSpPr>
        <p:spPr>
          <a:xfrm>
            <a:off x="2618124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>
                <a:solidFill>
                  <a:schemeClr val="tx1"/>
                </a:solidFill>
              </a:rPr>
              <a:t>해체 후 현장관리</a:t>
            </a:r>
            <a:endParaRPr lang="ko-KR" altLang="en-US" sz="1500" dirty="0">
              <a:solidFill>
                <a:schemeClr val="tx1"/>
              </a:solidFill>
            </a:endParaRP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3169A531-FD80-40C3-BCB5-BAF06E684F53}"/>
              </a:ext>
            </a:extLst>
          </p:cNvPr>
          <p:cNvSpPr/>
          <p:nvPr/>
        </p:nvSpPr>
        <p:spPr>
          <a:xfrm>
            <a:off x="2618124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해체건축물 개요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ABB0ECA2-A7E3-4223-981B-3738240CE161}"/>
              </a:ext>
            </a:extLst>
          </p:cNvPr>
          <p:cNvSpPr/>
          <p:nvPr/>
        </p:nvSpPr>
        <p:spPr>
          <a:xfrm>
            <a:off x="4247541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관리조직도</a:t>
            </a: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7213300D-F6E1-47D1-B8A7-D97EB6EB3F23}"/>
              </a:ext>
            </a:extLst>
          </p:cNvPr>
          <p:cNvSpPr/>
          <p:nvPr/>
        </p:nvSpPr>
        <p:spPr>
          <a:xfrm>
            <a:off x="5876959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장비 투입계획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22A80D92-6C88-40B0-9494-BFCF88BC5754}"/>
              </a:ext>
            </a:extLst>
          </p:cNvPr>
          <p:cNvSpPr/>
          <p:nvPr/>
        </p:nvSpPr>
        <p:spPr>
          <a:xfrm>
            <a:off x="7506376" y="9613174"/>
            <a:ext cx="1591524" cy="324036"/>
          </a:xfrm>
          <a:prstGeom prst="rect">
            <a:avLst/>
          </a:prstGeom>
          <a:solidFill>
            <a:srgbClr val="1478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bg1"/>
                </a:solidFill>
              </a:rPr>
              <a:t>가설공사 계획</a:t>
            </a: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087B3AC3-A30B-4694-92C9-4C569840D20D}"/>
              </a:ext>
            </a:extLst>
          </p:cNvPr>
          <p:cNvSpPr/>
          <p:nvPr/>
        </p:nvSpPr>
        <p:spPr>
          <a:xfrm>
            <a:off x="9135793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solidFill>
                  <a:schemeClr val="tx1"/>
                </a:solidFill>
              </a:rPr>
              <a:t>가설비계 구조검토</a:t>
            </a:r>
            <a:endParaRPr lang="ko-KR" altLang="en-US" sz="1600" dirty="0">
              <a:solidFill>
                <a:schemeClr val="tx1"/>
              </a:solidFill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26715759-0DAF-44DF-A9D8-A216A73CDCC3}"/>
              </a:ext>
            </a:extLst>
          </p:cNvPr>
          <p:cNvSpPr/>
          <p:nvPr/>
        </p:nvSpPr>
        <p:spPr>
          <a:xfrm>
            <a:off x="10765210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solidFill>
                  <a:schemeClr val="tx1"/>
                </a:solidFill>
              </a:rPr>
              <a:t>구조안전검토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9BB56CCB-B85E-4AFD-A491-3E1D83A7B6DD}"/>
              </a:ext>
            </a:extLst>
          </p:cNvPr>
          <p:cNvSpPr/>
          <p:nvPr/>
        </p:nvSpPr>
        <p:spPr>
          <a:xfrm>
            <a:off x="9135793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소음 및 진동</a:t>
            </a: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516B1E47-15D8-4B94-ACCD-DB9DA2B77D7D}"/>
              </a:ext>
            </a:extLst>
          </p:cNvPr>
          <p:cNvSpPr/>
          <p:nvPr/>
        </p:nvSpPr>
        <p:spPr>
          <a:xfrm>
            <a:off x="10765210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감리계획</a:t>
            </a: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642012C6-C922-4C62-A364-A7EC72AE2140}"/>
              </a:ext>
            </a:extLst>
          </p:cNvPr>
          <p:cNvSpPr/>
          <p:nvPr/>
        </p:nvSpPr>
        <p:spPr>
          <a:xfrm>
            <a:off x="12394627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기타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642BD5F5-FAE1-4B8E-BA9D-DE943D6090B6}"/>
              </a:ext>
            </a:extLst>
          </p:cNvPr>
          <p:cNvSpPr/>
          <p:nvPr/>
        </p:nvSpPr>
        <p:spPr>
          <a:xfrm>
            <a:off x="4247541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해체작업자 안전</a:t>
            </a: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81F2AEBC-EF1F-4E3F-9DDD-11ACFC2D3928}"/>
              </a:ext>
            </a:extLst>
          </p:cNvPr>
          <p:cNvSpPr/>
          <p:nvPr/>
        </p:nvSpPr>
        <p:spPr>
          <a:xfrm>
            <a:off x="5876959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인접구조물 안전</a:t>
            </a: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745C1C53-DEBC-4F90-B690-8B0036AFF381}"/>
              </a:ext>
            </a:extLst>
          </p:cNvPr>
          <p:cNvSpPr/>
          <p:nvPr/>
        </p:nvSpPr>
        <p:spPr>
          <a:xfrm>
            <a:off x="7506376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통행</a:t>
            </a:r>
            <a:r>
              <a:rPr lang="en-US" altLang="ko-KR" sz="1500" dirty="0">
                <a:solidFill>
                  <a:schemeClr val="tx1"/>
                </a:solidFill>
              </a:rPr>
              <a:t>, </a:t>
            </a:r>
            <a:r>
              <a:rPr lang="ko-KR" altLang="en-US" sz="1500" dirty="0">
                <a:solidFill>
                  <a:schemeClr val="tx1"/>
                </a:solidFill>
              </a:rPr>
              <a:t>보행 안전</a:t>
            </a: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365A156C-38D0-42CE-ACEB-E574DC4B9666}"/>
              </a:ext>
            </a:extLst>
          </p:cNvPr>
          <p:cNvSpPr/>
          <p:nvPr/>
        </p:nvSpPr>
        <p:spPr>
          <a:xfrm>
            <a:off x="14149994" y="9631176"/>
            <a:ext cx="648072" cy="7200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500" i="1" dirty="0">
                <a:solidFill>
                  <a:schemeClr val="tx1"/>
                </a:solidFill>
                <a:latin typeface="Impact" panose="020B0806030902050204" pitchFamily="34" charset="0"/>
              </a:rPr>
              <a:t>5</a:t>
            </a:r>
            <a:endParaRPr lang="ko-KR" altLang="en-US" sz="2500" i="1" dirty="0">
              <a:solidFill>
                <a:schemeClr val="tx1"/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055991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B691AA1-A1C4-4E4C-8EF2-59962037DC15}"/>
              </a:ext>
            </a:extLst>
          </p:cNvPr>
          <p:cNvSpPr txBox="1"/>
          <p:nvPr/>
        </p:nvSpPr>
        <p:spPr>
          <a:xfrm>
            <a:off x="11111778" y="522164"/>
            <a:ext cx="3866308" cy="361409"/>
          </a:xfrm>
          <a:prstGeom prst="rect">
            <a:avLst/>
          </a:prstGeom>
          <a:noFill/>
        </p:spPr>
        <p:txBody>
          <a:bodyPr wrap="none" lIns="129314" tIns="64657" rIns="129314" bIns="64657" rtlCol="0">
            <a:spAutoFit/>
          </a:bodyPr>
          <a:lstStyle/>
          <a:p>
            <a:pPr marL="0" marR="0" indent="0" algn="r" defTabSz="147509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500" b="1" dirty="0" err="1">
                <a:latin typeface="+mj-ea"/>
                <a:ea typeface="+mj-ea"/>
              </a:rPr>
              <a:t>서해구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동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번지 해체공사  </a:t>
            </a:r>
            <a:r>
              <a:rPr lang="en-US" altLang="ko-KR" sz="1500" b="1" dirty="0">
                <a:latin typeface="+mj-ea"/>
                <a:ea typeface="+mj-ea"/>
              </a:rPr>
              <a:t>|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ko-KR" altLang="en-US" sz="1500" b="1" dirty="0" err="1">
                <a:latin typeface="+mj-ea"/>
                <a:ea typeface="+mj-ea"/>
              </a:rPr>
              <a:t>심의도서</a:t>
            </a:r>
            <a:endParaRPr lang="ko-KR" altLang="en-US" sz="15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0B6B26C7-789F-40C4-ACF3-AD1AB9F56D7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21802" y="136346"/>
            <a:ext cx="2434735" cy="41690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CCD8AF1-98B3-43DB-A320-DE175CB787CF}"/>
              </a:ext>
            </a:extLst>
          </p:cNvPr>
          <p:cNvSpPr txBox="1"/>
          <p:nvPr/>
        </p:nvSpPr>
        <p:spPr>
          <a:xfrm>
            <a:off x="422" y="378148"/>
            <a:ext cx="4186908" cy="638408"/>
          </a:xfrm>
          <a:prstGeom prst="rect">
            <a:avLst/>
          </a:prstGeom>
          <a:noFill/>
        </p:spPr>
        <p:txBody>
          <a:bodyPr wrap="none" lIns="129314" tIns="64657" rIns="129314" bIns="64657" rtlCol="0">
            <a:spAutoFit/>
          </a:bodyPr>
          <a:lstStyle/>
          <a:p>
            <a:r>
              <a:rPr lang="en-US" altLang="ko-KR" sz="3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3. </a:t>
            </a:r>
            <a:r>
              <a:rPr lang="ko-KR" altLang="en-US" sz="3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가설비계 구조계산</a:t>
            </a:r>
          </a:p>
        </p:txBody>
      </p:sp>
      <p:sp>
        <p:nvSpPr>
          <p:cNvPr id="5" name="제목 1">
            <a:extLst>
              <a:ext uri="{FF2B5EF4-FFF2-40B4-BE49-F238E27FC236}">
                <a16:creationId xmlns:a16="http://schemas.microsoft.com/office/drawing/2014/main" id="{8D31EDC1-A02C-4963-9131-CA5835FDD5C3}"/>
              </a:ext>
            </a:extLst>
          </p:cNvPr>
          <p:cNvSpPr txBox="1">
            <a:spLocks/>
          </p:cNvSpPr>
          <p:nvPr/>
        </p:nvSpPr>
        <p:spPr>
          <a:xfrm>
            <a:off x="1134190" y="2178348"/>
            <a:ext cx="12547752" cy="6408711"/>
          </a:xfrm>
          <a:prstGeom prst="rect">
            <a:avLst/>
          </a:prstGeom>
          <a:ln>
            <a:noFill/>
          </a:ln>
        </p:spPr>
        <p:txBody>
          <a:bodyPr anchor="ctr">
            <a:normAutofit/>
          </a:bodyPr>
          <a:lstStyle>
            <a:lvl1pPr algn="l" defTabSz="1134222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5458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ko-KR" sz="3000" b="1" dirty="0"/>
              <a:t>1. </a:t>
            </a:r>
            <a:r>
              <a:rPr lang="ko-KR" altLang="en-US" sz="3000" b="1" dirty="0"/>
              <a:t>가설비계 구조계산서</a:t>
            </a:r>
            <a:r>
              <a:rPr lang="en-US" altLang="ko-KR" sz="3000" b="1" dirty="0"/>
              <a:t>(</a:t>
            </a:r>
            <a:r>
              <a:rPr lang="ko-KR" altLang="en-US" sz="3000" b="1" dirty="0"/>
              <a:t>구조기술사 등 날인 必</a:t>
            </a:r>
            <a:r>
              <a:rPr lang="en-US" altLang="ko-KR" sz="3000" b="1" dirty="0"/>
              <a:t>)</a:t>
            </a:r>
            <a:br>
              <a:rPr lang="en-US" altLang="ko-KR" sz="3000" b="1" dirty="0"/>
            </a:br>
            <a:br>
              <a:rPr lang="en-US" altLang="ko-KR" sz="3000" dirty="0"/>
            </a:br>
            <a:r>
              <a:rPr lang="ko-KR" altLang="en-US" sz="2000" dirty="0">
                <a:solidFill>
                  <a:srgbClr val="FF0000"/>
                </a:solidFill>
              </a:rPr>
              <a:t>주요 </a:t>
            </a:r>
            <a:r>
              <a:rPr lang="ko-KR" altLang="en-US" sz="2000" dirty="0" err="1">
                <a:solidFill>
                  <a:srgbClr val="FF0000"/>
                </a:solidFill>
              </a:rPr>
              <a:t>가시설</a:t>
            </a:r>
            <a:r>
              <a:rPr lang="ko-KR" altLang="en-US" sz="2000" dirty="0">
                <a:solidFill>
                  <a:srgbClr val="FF0000"/>
                </a:solidFill>
              </a:rPr>
              <a:t> 부재 안전성 검토 결과 </a:t>
            </a:r>
            <a:r>
              <a:rPr lang="en-US" altLang="ko-KR" sz="2000" dirty="0">
                <a:solidFill>
                  <a:srgbClr val="FF0000"/>
                </a:solidFill>
              </a:rPr>
              <a:t>O.K </a:t>
            </a:r>
            <a:r>
              <a:rPr lang="ko-KR" altLang="en-US" sz="2000" dirty="0">
                <a:solidFill>
                  <a:srgbClr val="FF0000"/>
                </a:solidFill>
              </a:rPr>
              <a:t>확인 자료 첨부</a:t>
            </a:r>
            <a:br>
              <a:rPr lang="en-US" altLang="ko-KR" sz="3000" dirty="0"/>
            </a:br>
            <a:br>
              <a:rPr lang="en-US" altLang="ko-KR" sz="3000" dirty="0"/>
            </a:br>
            <a:br>
              <a:rPr lang="en-US" altLang="ko-KR" sz="2000" dirty="0">
                <a:solidFill>
                  <a:srgbClr val="FF0000"/>
                </a:solidFill>
              </a:rPr>
            </a:br>
            <a:endParaRPr lang="ko-KR" altLang="en-US" sz="2000" dirty="0">
              <a:solidFill>
                <a:srgbClr val="FF0000"/>
              </a:solidFill>
            </a:endParaRP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37BFEA45-7619-4C29-822C-D77D7E025923}"/>
              </a:ext>
            </a:extLst>
          </p:cNvPr>
          <p:cNvSpPr/>
          <p:nvPr/>
        </p:nvSpPr>
        <p:spPr>
          <a:xfrm>
            <a:off x="988707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>
                <a:solidFill>
                  <a:schemeClr val="tx1"/>
                </a:solidFill>
              </a:rPr>
              <a:t>위치도</a:t>
            </a:r>
            <a:r>
              <a:rPr lang="en-US" altLang="ko-KR" sz="1400" dirty="0">
                <a:solidFill>
                  <a:schemeClr val="tx1"/>
                </a:solidFill>
              </a:rPr>
              <a:t>, </a:t>
            </a:r>
            <a:r>
              <a:rPr lang="ko-KR" altLang="en-US" sz="1400" dirty="0">
                <a:solidFill>
                  <a:schemeClr val="tx1"/>
                </a:solidFill>
              </a:rPr>
              <a:t>주변지역</a:t>
            </a:r>
            <a:endParaRPr lang="ko-KR" altLang="en-US" sz="1500" dirty="0">
              <a:solidFill>
                <a:schemeClr val="tx1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69DB4725-1823-4262-8CEB-ECD7FD76DAFA}"/>
              </a:ext>
            </a:extLst>
          </p:cNvPr>
          <p:cNvSpPr/>
          <p:nvPr/>
        </p:nvSpPr>
        <p:spPr>
          <a:xfrm>
            <a:off x="12394627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작업순서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9F4A46BF-DAC0-40C9-B6CF-E43907A75763}"/>
              </a:ext>
            </a:extLst>
          </p:cNvPr>
          <p:cNvSpPr/>
          <p:nvPr/>
        </p:nvSpPr>
        <p:spPr>
          <a:xfrm>
            <a:off x="988707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해체공법</a:t>
            </a: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9352745A-AC4F-484F-BC58-E2B586DE78A3}"/>
              </a:ext>
            </a:extLst>
          </p:cNvPr>
          <p:cNvSpPr/>
          <p:nvPr/>
        </p:nvSpPr>
        <p:spPr>
          <a:xfrm>
            <a:off x="2618124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>
                <a:solidFill>
                  <a:schemeClr val="tx1"/>
                </a:solidFill>
              </a:rPr>
              <a:t>해체 후 현장관리</a:t>
            </a:r>
            <a:endParaRPr lang="ko-KR" altLang="en-US" sz="1500" dirty="0">
              <a:solidFill>
                <a:schemeClr val="tx1"/>
              </a:solidFill>
            </a:endParaRP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1D79495E-E81C-4CF6-B43E-D38036648935}"/>
              </a:ext>
            </a:extLst>
          </p:cNvPr>
          <p:cNvSpPr/>
          <p:nvPr/>
        </p:nvSpPr>
        <p:spPr>
          <a:xfrm>
            <a:off x="2618124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해체건축물 개요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675367FC-B3F8-47C5-9B54-10FF6A5918C3}"/>
              </a:ext>
            </a:extLst>
          </p:cNvPr>
          <p:cNvSpPr/>
          <p:nvPr/>
        </p:nvSpPr>
        <p:spPr>
          <a:xfrm>
            <a:off x="4247541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관리조직도</a:t>
            </a: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5CAE04E7-0E32-4361-8722-4D20F2F321CE}"/>
              </a:ext>
            </a:extLst>
          </p:cNvPr>
          <p:cNvSpPr/>
          <p:nvPr/>
        </p:nvSpPr>
        <p:spPr>
          <a:xfrm>
            <a:off x="5876959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장비 투입계획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6718D7A3-A827-44EF-B005-CF40955E84CB}"/>
              </a:ext>
            </a:extLst>
          </p:cNvPr>
          <p:cNvSpPr/>
          <p:nvPr/>
        </p:nvSpPr>
        <p:spPr>
          <a:xfrm>
            <a:off x="7506376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가설공사 계획</a:t>
            </a: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BAB39013-DD1E-4B78-A93D-A1D0F0599287}"/>
              </a:ext>
            </a:extLst>
          </p:cNvPr>
          <p:cNvSpPr/>
          <p:nvPr/>
        </p:nvSpPr>
        <p:spPr>
          <a:xfrm>
            <a:off x="9135793" y="9613174"/>
            <a:ext cx="1591524" cy="324036"/>
          </a:xfrm>
          <a:prstGeom prst="rect">
            <a:avLst/>
          </a:prstGeom>
          <a:solidFill>
            <a:srgbClr val="127B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solidFill>
                  <a:schemeClr val="bg1"/>
                </a:solidFill>
              </a:rPr>
              <a:t>가설비계 구조검토</a:t>
            </a:r>
            <a:endParaRPr lang="ko-KR" altLang="en-US" sz="1600" dirty="0">
              <a:solidFill>
                <a:schemeClr val="bg1"/>
              </a:solidFill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9C2FB2CB-CF08-4EB7-BEF3-3213E56D7DB7}"/>
              </a:ext>
            </a:extLst>
          </p:cNvPr>
          <p:cNvSpPr/>
          <p:nvPr/>
        </p:nvSpPr>
        <p:spPr>
          <a:xfrm>
            <a:off x="10765210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solidFill>
                  <a:schemeClr val="tx1"/>
                </a:solidFill>
              </a:rPr>
              <a:t>구조안전검토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E4DF611E-3934-492E-A3A0-6512E9C4490E}"/>
              </a:ext>
            </a:extLst>
          </p:cNvPr>
          <p:cNvSpPr/>
          <p:nvPr/>
        </p:nvSpPr>
        <p:spPr>
          <a:xfrm>
            <a:off x="9135793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소음 및 진동</a:t>
            </a: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643EB234-8236-41D4-A51E-D0FA82DD6770}"/>
              </a:ext>
            </a:extLst>
          </p:cNvPr>
          <p:cNvSpPr/>
          <p:nvPr/>
        </p:nvSpPr>
        <p:spPr>
          <a:xfrm>
            <a:off x="10765210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감리계획</a:t>
            </a: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AAF0172A-2F45-4683-9F63-96D9D3DFFBCE}"/>
              </a:ext>
            </a:extLst>
          </p:cNvPr>
          <p:cNvSpPr/>
          <p:nvPr/>
        </p:nvSpPr>
        <p:spPr>
          <a:xfrm>
            <a:off x="12394627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기타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2F6EF2D8-6A56-4C0A-A55B-FECA11AA7064}"/>
              </a:ext>
            </a:extLst>
          </p:cNvPr>
          <p:cNvSpPr/>
          <p:nvPr/>
        </p:nvSpPr>
        <p:spPr>
          <a:xfrm>
            <a:off x="4247541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해체작업자 안전</a:t>
            </a: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82E49141-D8AE-431F-AD1F-D1AC67481266}"/>
              </a:ext>
            </a:extLst>
          </p:cNvPr>
          <p:cNvSpPr/>
          <p:nvPr/>
        </p:nvSpPr>
        <p:spPr>
          <a:xfrm>
            <a:off x="5876959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인접구조물 안전</a:t>
            </a: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549803D6-108F-4595-8EA5-6E3529BABB08}"/>
              </a:ext>
            </a:extLst>
          </p:cNvPr>
          <p:cNvSpPr/>
          <p:nvPr/>
        </p:nvSpPr>
        <p:spPr>
          <a:xfrm>
            <a:off x="7506376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통행</a:t>
            </a:r>
            <a:r>
              <a:rPr lang="en-US" altLang="ko-KR" sz="1500" dirty="0">
                <a:solidFill>
                  <a:schemeClr val="tx1"/>
                </a:solidFill>
              </a:rPr>
              <a:t>, </a:t>
            </a:r>
            <a:r>
              <a:rPr lang="ko-KR" altLang="en-US" sz="1500" dirty="0">
                <a:solidFill>
                  <a:schemeClr val="tx1"/>
                </a:solidFill>
              </a:rPr>
              <a:t>보행 안전</a:t>
            </a: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B93F1325-80F7-41EA-AF06-9E0735A9B907}"/>
              </a:ext>
            </a:extLst>
          </p:cNvPr>
          <p:cNvSpPr/>
          <p:nvPr/>
        </p:nvSpPr>
        <p:spPr>
          <a:xfrm>
            <a:off x="14149994" y="9631176"/>
            <a:ext cx="648072" cy="7200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500" i="1" dirty="0">
                <a:solidFill>
                  <a:schemeClr val="tx1"/>
                </a:solidFill>
                <a:latin typeface="Impact" panose="020B0806030902050204" pitchFamily="34" charset="0"/>
              </a:rPr>
              <a:t>6</a:t>
            </a:r>
            <a:endParaRPr lang="ko-KR" altLang="en-US" sz="2500" i="1" dirty="0">
              <a:solidFill>
                <a:schemeClr val="tx1"/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848330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170E774-DFBB-42FD-B3DC-F32B63C917B6}"/>
              </a:ext>
            </a:extLst>
          </p:cNvPr>
          <p:cNvSpPr txBox="1"/>
          <p:nvPr/>
        </p:nvSpPr>
        <p:spPr>
          <a:xfrm>
            <a:off x="11111778" y="522164"/>
            <a:ext cx="3866308" cy="361409"/>
          </a:xfrm>
          <a:prstGeom prst="rect">
            <a:avLst/>
          </a:prstGeom>
          <a:noFill/>
        </p:spPr>
        <p:txBody>
          <a:bodyPr wrap="none" lIns="129314" tIns="64657" rIns="129314" bIns="64657" rtlCol="0">
            <a:spAutoFit/>
          </a:bodyPr>
          <a:lstStyle/>
          <a:p>
            <a:pPr marL="0" marR="0" indent="0" algn="r" defTabSz="147509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500" b="1" dirty="0" err="1">
                <a:latin typeface="+mj-ea"/>
                <a:ea typeface="+mj-ea"/>
              </a:rPr>
              <a:t>서해구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동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번지 해체공사  </a:t>
            </a:r>
            <a:r>
              <a:rPr lang="en-US" altLang="ko-KR" sz="1500" b="1" dirty="0">
                <a:latin typeface="+mj-ea"/>
                <a:ea typeface="+mj-ea"/>
              </a:rPr>
              <a:t>|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ko-KR" altLang="en-US" sz="1500" b="1" dirty="0" err="1">
                <a:latin typeface="+mj-ea"/>
                <a:ea typeface="+mj-ea"/>
              </a:rPr>
              <a:t>심의도서</a:t>
            </a:r>
            <a:endParaRPr lang="ko-KR" altLang="en-US" sz="15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E74F4A8E-F6ED-4E17-AC45-A8EB4236EF6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21802" y="136346"/>
            <a:ext cx="2434735" cy="41690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C77E31D-8075-4EDB-ABB0-3F4E1A09A7E2}"/>
              </a:ext>
            </a:extLst>
          </p:cNvPr>
          <p:cNvSpPr txBox="1"/>
          <p:nvPr/>
        </p:nvSpPr>
        <p:spPr>
          <a:xfrm>
            <a:off x="422" y="378148"/>
            <a:ext cx="5570299" cy="638408"/>
          </a:xfrm>
          <a:prstGeom prst="rect">
            <a:avLst/>
          </a:prstGeom>
          <a:noFill/>
        </p:spPr>
        <p:txBody>
          <a:bodyPr wrap="none" lIns="129314" tIns="64657" rIns="129314" bIns="64657" rtlCol="0">
            <a:spAutoFit/>
          </a:bodyPr>
          <a:lstStyle/>
          <a:p>
            <a:r>
              <a:rPr lang="en-US" altLang="ko-KR" sz="3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4. </a:t>
            </a:r>
            <a:r>
              <a:rPr lang="ko-KR" altLang="en-US" sz="3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구조안전검토 및 보강계획</a:t>
            </a:r>
          </a:p>
        </p:txBody>
      </p:sp>
      <p:sp>
        <p:nvSpPr>
          <p:cNvPr id="5" name="제목 1">
            <a:extLst>
              <a:ext uri="{FF2B5EF4-FFF2-40B4-BE49-F238E27FC236}">
                <a16:creationId xmlns:a16="http://schemas.microsoft.com/office/drawing/2014/main" id="{DB3AF1CB-EB5D-4E2C-BF7A-9632E6153C24}"/>
              </a:ext>
            </a:extLst>
          </p:cNvPr>
          <p:cNvSpPr txBox="1">
            <a:spLocks/>
          </p:cNvSpPr>
          <p:nvPr/>
        </p:nvSpPr>
        <p:spPr>
          <a:xfrm>
            <a:off x="1134190" y="2178348"/>
            <a:ext cx="12547752" cy="6408711"/>
          </a:xfrm>
          <a:prstGeom prst="rect">
            <a:avLst/>
          </a:prstGeom>
          <a:ln>
            <a:noFill/>
          </a:ln>
        </p:spPr>
        <p:txBody>
          <a:bodyPr anchor="ctr">
            <a:normAutofit lnSpcReduction="10000"/>
          </a:bodyPr>
          <a:lstStyle>
            <a:lvl1pPr algn="l" defTabSz="1134222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5458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en-US" altLang="ko-KR" sz="3000" b="1" dirty="0"/>
              <a:t>1. </a:t>
            </a:r>
            <a:r>
              <a:rPr lang="ko-KR" altLang="en-US" sz="3000" b="1" dirty="0" err="1"/>
              <a:t>구조안전성검토</a:t>
            </a:r>
            <a:r>
              <a:rPr lang="ko-KR" altLang="en-US" sz="3000" b="1" dirty="0"/>
              <a:t> 보고서</a:t>
            </a:r>
            <a:r>
              <a:rPr lang="en-US" altLang="ko-KR" sz="3000" b="1" dirty="0"/>
              <a:t>(</a:t>
            </a:r>
            <a:r>
              <a:rPr lang="ko-KR" altLang="en-US" sz="3000" b="1" dirty="0"/>
              <a:t>구조기술사 등 날인 必</a:t>
            </a:r>
            <a:r>
              <a:rPr lang="en-US" altLang="ko-KR" sz="3000" b="1" dirty="0"/>
              <a:t>)</a:t>
            </a:r>
            <a:br>
              <a:rPr lang="en-US" altLang="ko-KR" sz="3000" b="1" dirty="0"/>
            </a:br>
            <a:br>
              <a:rPr lang="en-US" altLang="ko-KR" sz="3000" b="1" dirty="0"/>
            </a:br>
            <a:r>
              <a:rPr lang="en-US" altLang="ko-KR" sz="2000" dirty="0">
                <a:solidFill>
                  <a:srgbClr val="FF0000"/>
                </a:solidFill>
              </a:rPr>
              <a:t>1) </a:t>
            </a:r>
            <a:r>
              <a:rPr lang="ko-KR" altLang="en-US" sz="2000" dirty="0">
                <a:solidFill>
                  <a:srgbClr val="FF0000"/>
                </a:solidFill>
              </a:rPr>
              <a:t>안전진단전문기관등록증 첨부</a:t>
            </a:r>
            <a:br>
              <a:rPr lang="en-US" altLang="ko-KR" sz="2000" dirty="0">
                <a:solidFill>
                  <a:srgbClr val="FF0000"/>
                </a:solidFill>
              </a:rPr>
            </a:br>
            <a:r>
              <a:rPr lang="en-US" altLang="ko-KR" sz="2000" dirty="0">
                <a:solidFill>
                  <a:srgbClr val="FF0000"/>
                </a:solidFill>
              </a:rPr>
              <a:t>2) </a:t>
            </a:r>
            <a:r>
              <a:rPr lang="ko-KR" altLang="en-US" sz="2000" dirty="0">
                <a:solidFill>
                  <a:srgbClr val="FF0000"/>
                </a:solidFill>
              </a:rPr>
              <a:t>주요구조부 </a:t>
            </a:r>
            <a:r>
              <a:rPr lang="ko-KR" altLang="en-US" sz="2000" dirty="0" err="1">
                <a:solidFill>
                  <a:srgbClr val="FF0000"/>
                </a:solidFill>
              </a:rPr>
              <a:t>구조안전성검토</a:t>
            </a:r>
            <a:r>
              <a:rPr lang="ko-KR" altLang="en-US" sz="2000" dirty="0">
                <a:solidFill>
                  <a:srgbClr val="FF0000"/>
                </a:solidFill>
              </a:rPr>
              <a:t> 결과 첨부</a:t>
            </a:r>
            <a:br>
              <a:rPr lang="en-US" altLang="ko-KR" sz="2000" dirty="0">
                <a:solidFill>
                  <a:srgbClr val="FF0000"/>
                </a:solidFill>
              </a:rPr>
            </a:br>
            <a:r>
              <a:rPr lang="en-US" altLang="ko-KR" sz="2000" dirty="0">
                <a:solidFill>
                  <a:srgbClr val="FF0000"/>
                </a:solidFill>
              </a:rPr>
              <a:t>3) </a:t>
            </a:r>
            <a:r>
              <a:rPr lang="ko-KR" altLang="en-US" sz="2000" dirty="0" err="1">
                <a:solidFill>
                  <a:srgbClr val="FF0000"/>
                </a:solidFill>
              </a:rPr>
              <a:t>잭서포트</a:t>
            </a:r>
            <a:r>
              <a:rPr lang="ko-KR" altLang="en-US" sz="2000" dirty="0">
                <a:solidFill>
                  <a:srgbClr val="FF0000"/>
                </a:solidFill>
              </a:rPr>
              <a:t> 등 </a:t>
            </a:r>
            <a:r>
              <a:rPr lang="ko-KR" altLang="en-US" sz="2000" dirty="0" err="1">
                <a:solidFill>
                  <a:srgbClr val="FF0000"/>
                </a:solidFill>
              </a:rPr>
              <a:t>보강재</a:t>
            </a:r>
            <a:r>
              <a:rPr lang="ko-KR" altLang="en-US" sz="2000" dirty="0">
                <a:solidFill>
                  <a:srgbClr val="FF0000"/>
                </a:solidFill>
              </a:rPr>
              <a:t> 구조검토 결과 첨부</a:t>
            </a:r>
            <a:br>
              <a:rPr lang="en-US" altLang="ko-KR" sz="2000" dirty="0">
                <a:solidFill>
                  <a:srgbClr val="FF0000"/>
                </a:solidFill>
              </a:rPr>
            </a:br>
            <a:br>
              <a:rPr lang="en-US" altLang="ko-KR" sz="2000" dirty="0">
                <a:solidFill>
                  <a:srgbClr val="FF0000"/>
                </a:solidFill>
              </a:rPr>
            </a:br>
            <a:r>
              <a:rPr lang="en-US" altLang="ko-KR" sz="3000" b="1" dirty="0"/>
              <a:t>2. </a:t>
            </a:r>
            <a:r>
              <a:rPr lang="ko-KR" altLang="en-US" sz="3000" b="1" dirty="0"/>
              <a:t>구조보강계획</a:t>
            </a:r>
            <a:br>
              <a:rPr lang="en-US" altLang="ko-KR" sz="3000" b="1" dirty="0"/>
            </a:br>
            <a:br>
              <a:rPr lang="en-US" altLang="ko-KR" sz="3000" dirty="0"/>
            </a:br>
            <a:r>
              <a:rPr lang="en-US" altLang="ko-KR" sz="2000" dirty="0">
                <a:solidFill>
                  <a:srgbClr val="FF0000"/>
                </a:solidFill>
              </a:rPr>
              <a:t>1) </a:t>
            </a:r>
            <a:r>
              <a:rPr lang="ko-KR" altLang="en-US" sz="2000" dirty="0" err="1">
                <a:solidFill>
                  <a:srgbClr val="FF0000"/>
                </a:solidFill>
              </a:rPr>
              <a:t>잭서포트</a:t>
            </a:r>
            <a:r>
              <a:rPr lang="ko-KR" altLang="en-US" sz="2000" dirty="0">
                <a:solidFill>
                  <a:srgbClr val="FF0000"/>
                </a:solidFill>
              </a:rPr>
              <a:t> 설치</a:t>
            </a:r>
            <a:r>
              <a:rPr lang="en-US" altLang="ko-KR" sz="2000" dirty="0">
                <a:solidFill>
                  <a:srgbClr val="FF0000"/>
                </a:solidFill>
              </a:rPr>
              <a:t>(</a:t>
            </a:r>
            <a:r>
              <a:rPr lang="ko-KR" altLang="en-US" sz="2000" dirty="0">
                <a:solidFill>
                  <a:srgbClr val="FF0000"/>
                </a:solidFill>
              </a:rPr>
              <a:t>보강</a:t>
            </a:r>
            <a:r>
              <a:rPr lang="en-US" altLang="ko-KR" sz="2000" dirty="0">
                <a:solidFill>
                  <a:srgbClr val="FF0000"/>
                </a:solidFill>
              </a:rPr>
              <a:t>)</a:t>
            </a:r>
            <a:r>
              <a:rPr lang="ko-KR" altLang="en-US" sz="2000" dirty="0">
                <a:solidFill>
                  <a:srgbClr val="FF0000"/>
                </a:solidFill>
              </a:rPr>
              <a:t>계획</a:t>
            </a:r>
            <a:br>
              <a:rPr lang="en-US" altLang="ko-KR" sz="2000" dirty="0">
                <a:solidFill>
                  <a:srgbClr val="FF0000"/>
                </a:solidFill>
              </a:rPr>
            </a:br>
            <a:r>
              <a:rPr lang="en-US" altLang="ko-KR" sz="2000" dirty="0">
                <a:solidFill>
                  <a:srgbClr val="FF0000"/>
                </a:solidFill>
              </a:rPr>
              <a:t>2) </a:t>
            </a:r>
            <a:r>
              <a:rPr lang="ko-KR" altLang="en-US" sz="2000" dirty="0">
                <a:solidFill>
                  <a:srgbClr val="FF0000"/>
                </a:solidFill>
              </a:rPr>
              <a:t>폐기물 </a:t>
            </a:r>
            <a:r>
              <a:rPr lang="ko-KR" altLang="en-US" sz="2000" dirty="0" err="1">
                <a:solidFill>
                  <a:srgbClr val="FF0000"/>
                </a:solidFill>
              </a:rPr>
              <a:t>투하구</a:t>
            </a:r>
            <a:r>
              <a:rPr lang="ko-KR" altLang="en-US" sz="2000" dirty="0">
                <a:solidFill>
                  <a:srgbClr val="FF0000"/>
                </a:solidFill>
              </a:rPr>
              <a:t> 위치 검토 및 위치도 작성</a:t>
            </a:r>
            <a:br>
              <a:rPr lang="en-US" altLang="ko-KR" sz="2000" dirty="0">
                <a:solidFill>
                  <a:srgbClr val="FF0000"/>
                </a:solidFill>
              </a:rPr>
            </a:br>
            <a:r>
              <a:rPr lang="en-US" altLang="ko-KR" sz="2000" dirty="0">
                <a:solidFill>
                  <a:srgbClr val="FF0000"/>
                </a:solidFill>
              </a:rPr>
              <a:t>3) </a:t>
            </a:r>
            <a:r>
              <a:rPr lang="ko-KR" altLang="en-US" sz="2000" dirty="0" err="1">
                <a:solidFill>
                  <a:srgbClr val="FF0000"/>
                </a:solidFill>
              </a:rPr>
              <a:t>장비수직이동구간</a:t>
            </a:r>
            <a:r>
              <a:rPr lang="ko-KR" altLang="en-US" sz="2000" dirty="0">
                <a:solidFill>
                  <a:srgbClr val="FF0000"/>
                </a:solidFill>
              </a:rPr>
              <a:t> 하부보강</a:t>
            </a:r>
            <a:br>
              <a:rPr lang="en-US" altLang="ko-KR" sz="2000" dirty="0">
                <a:solidFill>
                  <a:srgbClr val="FF0000"/>
                </a:solidFill>
              </a:rPr>
            </a:br>
            <a:r>
              <a:rPr lang="en-US" altLang="ko-KR" sz="2000" dirty="0">
                <a:solidFill>
                  <a:srgbClr val="FF0000"/>
                </a:solidFill>
              </a:rPr>
              <a:t>4) </a:t>
            </a:r>
            <a:r>
              <a:rPr lang="ko-KR" altLang="en-US" sz="2000" dirty="0" err="1">
                <a:solidFill>
                  <a:srgbClr val="FF0000"/>
                </a:solidFill>
              </a:rPr>
              <a:t>지하토압</a:t>
            </a:r>
            <a:r>
              <a:rPr lang="ko-KR" altLang="en-US" sz="2000" dirty="0">
                <a:solidFill>
                  <a:srgbClr val="FF0000"/>
                </a:solidFill>
              </a:rPr>
              <a:t> 관련 보강 등</a:t>
            </a:r>
            <a:br>
              <a:rPr lang="en-US" altLang="ko-KR" sz="3000" dirty="0"/>
            </a:br>
            <a:br>
              <a:rPr lang="en-US" altLang="ko-KR" sz="3000" dirty="0"/>
            </a:br>
            <a:br>
              <a:rPr lang="en-US" altLang="ko-KR" sz="2000" dirty="0">
                <a:solidFill>
                  <a:srgbClr val="FF0000"/>
                </a:solidFill>
              </a:rPr>
            </a:br>
            <a:endParaRPr lang="ko-KR" altLang="en-US" sz="2000" dirty="0">
              <a:solidFill>
                <a:srgbClr val="FF0000"/>
              </a:solidFill>
            </a:endParaRP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B924C9FF-12E9-4766-84D5-E6AA95E2CB91}"/>
              </a:ext>
            </a:extLst>
          </p:cNvPr>
          <p:cNvSpPr/>
          <p:nvPr/>
        </p:nvSpPr>
        <p:spPr>
          <a:xfrm>
            <a:off x="988707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>
                <a:solidFill>
                  <a:schemeClr val="tx1"/>
                </a:solidFill>
              </a:rPr>
              <a:t>위치도</a:t>
            </a:r>
            <a:r>
              <a:rPr lang="en-US" altLang="ko-KR" sz="1400" dirty="0">
                <a:solidFill>
                  <a:schemeClr val="tx1"/>
                </a:solidFill>
              </a:rPr>
              <a:t>, </a:t>
            </a:r>
            <a:r>
              <a:rPr lang="ko-KR" altLang="en-US" sz="1400" dirty="0">
                <a:solidFill>
                  <a:schemeClr val="tx1"/>
                </a:solidFill>
              </a:rPr>
              <a:t>주변지역</a:t>
            </a:r>
            <a:endParaRPr lang="ko-KR" altLang="en-US" sz="1500" dirty="0">
              <a:solidFill>
                <a:schemeClr val="tx1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2022D46A-89F6-49E6-AAD9-D9EBD1BF5451}"/>
              </a:ext>
            </a:extLst>
          </p:cNvPr>
          <p:cNvSpPr/>
          <p:nvPr/>
        </p:nvSpPr>
        <p:spPr>
          <a:xfrm>
            <a:off x="12394627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작업순서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2A8307EE-6B69-411F-9834-45318FB679B2}"/>
              </a:ext>
            </a:extLst>
          </p:cNvPr>
          <p:cNvSpPr/>
          <p:nvPr/>
        </p:nvSpPr>
        <p:spPr>
          <a:xfrm>
            <a:off x="988707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해체공법</a:t>
            </a: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F751C118-8D16-46DF-9922-E014A4119850}"/>
              </a:ext>
            </a:extLst>
          </p:cNvPr>
          <p:cNvSpPr/>
          <p:nvPr/>
        </p:nvSpPr>
        <p:spPr>
          <a:xfrm>
            <a:off x="2618124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>
                <a:solidFill>
                  <a:schemeClr val="tx1"/>
                </a:solidFill>
              </a:rPr>
              <a:t>해체 후 현장관리</a:t>
            </a:r>
            <a:endParaRPr lang="ko-KR" altLang="en-US" sz="1500" dirty="0">
              <a:solidFill>
                <a:schemeClr val="tx1"/>
              </a:solidFill>
            </a:endParaRP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DADD40BE-649F-48BE-A1D2-D7BB808F7305}"/>
              </a:ext>
            </a:extLst>
          </p:cNvPr>
          <p:cNvSpPr/>
          <p:nvPr/>
        </p:nvSpPr>
        <p:spPr>
          <a:xfrm>
            <a:off x="2618124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해체건축물 개요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22C89ADA-7F68-4A3D-A5C3-5DC30F0645EF}"/>
              </a:ext>
            </a:extLst>
          </p:cNvPr>
          <p:cNvSpPr/>
          <p:nvPr/>
        </p:nvSpPr>
        <p:spPr>
          <a:xfrm>
            <a:off x="4247541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관리조직도</a:t>
            </a: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1DFAAFFA-0F61-40D7-BA79-1A940A2037D8}"/>
              </a:ext>
            </a:extLst>
          </p:cNvPr>
          <p:cNvSpPr/>
          <p:nvPr/>
        </p:nvSpPr>
        <p:spPr>
          <a:xfrm>
            <a:off x="5876959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장비 투입계획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A0C6CD9E-9329-4AF3-A5C6-0EC1E2C3D093}"/>
              </a:ext>
            </a:extLst>
          </p:cNvPr>
          <p:cNvSpPr/>
          <p:nvPr/>
        </p:nvSpPr>
        <p:spPr>
          <a:xfrm>
            <a:off x="7506376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가설공사 계획</a:t>
            </a: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2A202FBD-D43B-4E04-B4D3-45F5D440B08A}"/>
              </a:ext>
            </a:extLst>
          </p:cNvPr>
          <p:cNvSpPr/>
          <p:nvPr/>
        </p:nvSpPr>
        <p:spPr>
          <a:xfrm>
            <a:off x="9135793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solidFill>
                  <a:schemeClr val="tx1"/>
                </a:solidFill>
              </a:rPr>
              <a:t>가설비계 구조검토</a:t>
            </a:r>
            <a:endParaRPr lang="ko-KR" altLang="en-US" sz="1600" dirty="0">
              <a:solidFill>
                <a:schemeClr val="tx1"/>
              </a:solidFill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851626CC-DB5E-4D28-A00A-6305B1064CC6}"/>
              </a:ext>
            </a:extLst>
          </p:cNvPr>
          <p:cNvSpPr/>
          <p:nvPr/>
        </p:nvSpPr>
        <p:spPr>
          <a:xfrm>
            <a:off x="10765210" y="9613174"/>
            <a:ext cx="1591524" cy="324036"/>
          </a:xfrm>
          <a:prstGeom prst="rect">
            <a:avLst/>
          </a:prstGeom>
          <a:solidFill>
            <a:srgbClr val="127B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solidFill>
                  <a:schemeClr val="bg1"/>
                </a:solidFill>
              </a:rPr>
              <a:t>구조안전검토</a:t>
            </a:r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AAFEE50A-88C4-4F69-9D12-FF8459EB52C9}"/>
              </a:ext>
            </a:extLst>
          </p:cNvPr>
          <p:cNvSpPr/>
          <p:nvPr/>
        </p:nvSpPr>
        <p:spPr>
          <a:xfrm>
            <a:off x="9135793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소음 및 진동</a:t>
            </a: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14E20D82-A0FC-4ABE-B55D-B6B14E3DB6AD}"/>
              </a:ext>
            </a:extLst>
          </p:cNvPr>
          <p:cNvSpPr/>
          <p:nvPr/>
        </p:nvSpPr>
        <p:spPr>
          <a:xfrm>
            <a:off x="10765210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감리계획</a:t>
            </a: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A429A93B-52EF-4AFA-81C6-325EF7F25680}"/>
              </a:ext>
            </a:extLst>
          </p:cNvPr>
          <p:cNvSpPr/>
          <p:nvPr/>
        </p:nvSpPr>
        <p:spPr>
          <a:xfrm>
            <a:off x="12394627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기타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54FC7F95-1E68-4C18-9037-A33043C2C4DF}"/>
              </a:ext>
            </a:extLst>
          </p:cNvPr>
          <p:cNvSpPr/>
          <p:nvPr/>
        </p:nvSpPr>
        <p:spPr>
          <a:xfrm>
            <a:off x="4247541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해체작업자 안전</a:t>
            </a: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0720696A-F3B8-4745-A1E7-3944FAED4B3D}"/>
              </a:ext>
            </a:extLst>
          </p:cNvPr>
          <p:cNvSpPr/>
          <p:nvPr/>
        </p:nvSpPr>
        <p:spPr>
          <a:xfrm>
            <a:off x="5876959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인접구조물 안전</a:t>
            </a: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DBF842F4-7143-4475-AD8E-C49BB237BE14}"/>
              </a:ext>
            </a:extLst>
          </p:cNvPr>
          <p:cNvSpPr/>
          <p:nvPr/>
        </p:nvSpPr>
        <p:spPr>
          <a:xfrm>
            <a:off x="7506376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통행</a:t>
            </a:r>
            <a:r>
              <a:rPr lang="en-US" altLang="ko-KR" sz="1500" dirty="0">
                <a:solidFill>
                  <a:schemeClr val="tx1"/>
                </a:solidFill>
              </a:rPr>
              <a:t>, </a:t>
            </a:r>
            <a:r>
              <a:rPr lang="ko-KR" altLang="en-US" sz="1500" dirty="0">
                <a:solidFill>
                  <a:schemeClr val="tx1"/>
                </a:solidFill>
              </a:rPr>
              <a:t>보행 안전</a:t>
            </a: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7F3F7F5A-CA0D-4DC2-8D21-7169DE3F9153}"/>
              </a:ext>
            </a:extLst>
          </p:cNvPr>
          <p:cNvSpPr/>
          <p:nvPr/>
        </p:nvSpPr>
        <p:spPr>
          <a:xfrm>
            <a:off x="14149994" y="9631176"/>
            <a:ext cx="648072" cy="7200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500" i="1" dirty="0">
                <a:solidFill>
                  <a:schemeClr val="tx1"/>
                </a:solidFill>
                <a:latin typeface="Impact" panose="020B0806030902050204" pitchFamily="34" charset="0"/>
              </a:rPr>
              <a:t>7</a:t>
            </a:r>
            <a:endParaRPr lang="ko-KR" altLang="en-US" sz="2500" i="1" dirty="0">
              <a:solidFill>
                <a:schemeClr val="tx1"/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887443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55BA910-3373-40BF-A02D-09290FA1C533}"/>
              </a:ext>
            </a:extLst>
          </p:cNvPr>
          <p:cNvSpPr txBox="1"/>
          <p:nvPr/>
        </p:nvSpPr>
        <p:spPr>
          <a:xfrm>
            <a:off x="11111778" y="522164"/>
            <a:ext cx="3866308" cy="361409"/>
          </a:xfrm>
          <a:prstGeom prst="rect">
            <a:avLst/>
          </a:prstGeom>
          <a:noFill/>
        </p:spPr>
        <p:txBody>
          <a:bodyPr wrap="none" lIns="129314" tIns="64657" rIns="129314" bIns="64657" rtlCol="0">
            <a:spAutoFit/>
          </a:bodyPr>
          <a:lstStyle/>
          <a:p>
            <a:pPr marL="0" marR="0" indent="0" algn="r" defTabSz="147509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500" b="1" dirty="0" err="1">
                <a:latin typeface="+mj-ea"/>
                <a:ea typeface="+mj-ea"/>
              </a:rPr>
              <a:t>서해구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동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번지 해체공사  </a:t>
            </a:r>
            <a:r>
              <a:rPr lang="en-US" altLang="ko-KR" sz="1500" b="1" dirty="0">
                <a:latin typeface="+mj-ea"/>
                <a:ea typeface="+mj-ea"/>
              </a:rPr>
              <a:t>|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ko-KR" altLang="en-US" sz="1500" b="1" dirty="0" err="1">
                <a:latin typeface="+mj-ea"/>
                <a:ea typeface="+mj-ea"/>
              </a:rPr>
              <a:t>심의도서</a:t>
            </a:r>
            <a:endParaRPr lang="ko-KR" altLang="en-US" sz="15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1A211AF7-8914-4950-B61A-44BF694639E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21802" y="136346"/>
            <a:ext cx="2434735" cy="41690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35CCEA5-3E49-4A1E-B8AC-5AB78301CFEA}"/>
              </a:ext>
            </a:extLst>
          </p:cNvPr>
          <p:cNvSpPr txBox="1"/>
          <p:nvPr/>
        </p:nvSpPr>
        <p:spPr>
          <a:xfrm>
            <a:off x="422" y="378148"/>
            <a:ext cx="3356553" cy="638408"/>
          </a:xfrm>
          <a:prstGeom prst="rect">
            <a:avLst/>
          </a:prstGeom>
          <a:noFill/>
        </p:spPr>
        <p:txBody>
          <a:bodyPr wrap="none" lIns="129314" tIns="64657" rIns="129314" bIns="64657" rtlCol="0">
            <a:spAutoFit/>
          </a:bodyPr>
          <a:lstStyle/>
          <a:p>
            <a:r>
              <a:rPr lang="en-US" altLang="ko-KR" sz="3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5. </a:t>
            </a:r>
            <a:r>
              <a:rPr lang="ko-KR" altLang="en-US" sz="3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해체작업 순서</a:t>
            </a:r>
          </a:p>
        </p:txBody>
      </p:sp>
      <p:sp>
        <p:nvSpPr>
          <p:cNvPr id="5" name="제목 1">
            <a:extLst>
              <a:ext uri="{FF2B5EF4-FFF2-40B4-BE49-F238E27FC236}">
                <a16:creationId xmlns:a16="http://schemas.microsoft.com/office/drawing/2014/main" id="{886A205D-6C7C-4474-B397-8FCFCF063772}"/>
              </a:ext>
            </a:extLst>
          </p:cNvPr>
          <p:cNvSpPr txBox="1">
            <a:spLocks/>
          </p:cNvSpPr>
          <p:nvPr/>
        </p:nvSpPr>
        <p:spPr>
          <a:xfrm>
            <a:off x="1188554" y="2178348"/>
            <a:ext cx="12493388" cy="6408711"/>
          </a:xfrm>
          <a:prstGeom prst="rect">
            <a:avLst/>
          </a:prstGeom>
          <a:ln>
            <a:noFill/>
          </a:ln>
        </p:spPr>
        <p:txBody>
          <a:bodyPr anchor="ctr">
            <a:normAutofit/>
          </a:bodyPr>
          <a:lstStyle>
            <a:lvl1pPr algn="l" defTabSz="1134222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5458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ko-KR" sz="3000" b="1" dirty="0"/>
              <a:t>1. </a:t>
            </a:r>
            <a:r>
              <a:rPr lang="ko-KR" altLang="en-US" sz="3000" b="1" dirty="0"/>
              <a:t>작업순서도</a:t>
            </a:r>
            <a:br>
              <a:rPr lang="en-US" altLang="ko-KR" sz="3000" b="1" dirty="0"/>
            </a:br>
            <a:br>
              <a:rPr lang="en-US" altLang="ko-KR" sz="3000" b="1" dirty="0"/>
            </a:br>
            <a:r>
              <a:rPr lang="en-US" altLang="ko-KR" sz="3000" b="1" dirty="0"/>
              <a:t>2. </a:t>
            </a:r>
            <a:r>
              <a:rPr lang="ko-KR" altLang="en-US" sz="3000" b="1" dirty="0"/>
              <a:t>해체작업 세부내용</a:t>
            </a:r>
            <a:br>
              <a:rPr lang="en-US" altLang="ko-KR" sz="3000" b="1" dirty="0"/>
            </a:br>
            <a:br>
              <a:rPr lang="en-US" altLang="ko-KR" sz="3000" b="1" dirty="0"/>
            </a:br>
            <a:r>
              <a:rPr lang="en-US" altLang="ko-KR" sz="3000" b="1" dirty="0"/>
              <a:t>3. </a:t>
            </a:r>
            <a:r>
              <a:rPr lang="ko-KR" altLang="en-US" sz="3000" b="1" dirty="0"/>
              <a:t>예정공정표</a:t>
            </a:r>
            <a:br>
              <a:rPr lang="en-US" altLang="ko-KR" sz="2000" b="1" dirty="0">
                <a:solidFill>
                  <a:srgbClr val="FF0000"/>
                </a:solidFill>
              </a:rPr>
            </a:br>
            <a:endParaRPr lang="ko-KR" altLang="en-US" sz="2000" b="1" dirty="0">
              <a:solidFill>
                <a:srgbClr val="FF0000"/>
              </a:solidFill>
            </a:endParaRP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89B6A8C2-9EA0-4123-B597-8EFF445FB29E}"/>
              </a:ext>
            </a:extLst>
          </p:cNvPr>
          <p:cNvSpPr/>
          <p:nvPr/>
        </p:nvSpPr>
        <p:spPr>
          <a:xfrm>
            <a:off x="988707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>
                <a:solidFill>
                  <a:schemeClr val="tx1"/>
                </a:solidFill>
              </a:rPr>
              <a:t>위치도</a:t>
            </a:r>
            <a:r>
              <a:rPr lang="en-US" altLang="ko-KR" sz="1400" dirty="0">
                <a:solidFill>
                  <a:schemeClr val="tx1"/>
                </a:solidFill>
              </a:rPr>
              <a:t>, </a:t>
            </a:r>
            <a:r>
              <a:rPr lang="ko-KR" altLang="en-US" sz="1400" dirty="0">
                <a:solidFill>
                  <a:schemeClr val="tx1"/>
                </a:solidFill>
              </a:rPr>
              <a:t>주변지역</a:t>
            </a:r>
            <a:endParaRPr lang="ko-KR" altLang="en-US" sz="1500" dirty="0">
              <a:solidFill>
                <a:schemeClr val="tx1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0FAB4FEF-6D2A-4A89-959A-8FF91BD17217}"/>
              </a:ext>
            </a:extLst>
          </p:cNvPr>
          <p:cNvSpPr/>
          <p:nvPr/>
        </p:nvSpPr>
        <p:spPr>
          <a:xfrm>
            <a:off x="12394627" y="9613174"/>
            <a:ext cx="1591524" cy="324036"/>
          </a:xfrm>
          <a:prstGeom prst="rect">
            <a:avLst/>
          </a:prstGeom>
          <a:solidFill>
            <a:srgbClr val="117B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bg1"/>
                </a:solidFill>
              </a:rPr>
              <a:t>작업순서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65D60875-DD3A-4D11-8C1F-9566D8B337B3}"/>
              </a:ext>
            </a:extLst>
          </p:cNvPr>
          <p:cNvSpPr/>
          <p:nvPr/>
        </p:nvSpPr>
        <p:spPr>
          <a:xfrm>
            <a:off x="988707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해체공법</a:t>
            </a: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508DA590-5688-44D1-BAF8-C38283D5B8C0}"/>
              </a:ext>
            </a:extLst>
          </p:cNvPr>
          <p:cNvSpPr/>
          <p:nvPr/>
        </p:nvSpPr>
        <p:spPr>
          <a:xfrm>
            <a:off x="2618124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>
                <a:solidFill>
                  <a:schemeClr val="tx1"/>
                </a:solidFill>
              </a:rPr>
              <a:t>해체 후 현장관리</a:t>
            </a:r>
            <a:endParaRPr lang="ko-KR" altLang="en-US" sz="1500" dirty="0">
              <a:solidFill>
                <a:schemeClr val="tx1"/>
              </a:solidFill>
            </a:endParaRP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F50880DE-F11B-49A6-875C-6CB2C5C41A21}"/>
              </a:ext>
            </a:extLst>
          </p:cNvPr>
          <p:cNvSpPr/>
          <p:nvPr/>
        </p:nvSpPr>
        <p:spPr>
          <a:xfrm>
            <a:off x="2618124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해체건축물 개요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8375240A-011C-49EA-B16E-25B0517E5C79}"/>
              </a:ext>
            </a:extLst>
          </p:cNvPr>
          <p:cNvSpPr/>
          <p:nvPr/>
        </p:nvSpPr>
        <p:spPr>
          <a:xfrm>
            <a:off x="4247541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관리조직도</a:t>
            </a: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F0D8582D-137A-4E48-B57C-170C8558FDD2}"/>
              </a:ext>
            </a:extLst>
          </p:cNvPr>
          <p:cNvSpPr/>
          <p:nvPr/>
        </p:nvSpPr>
        <p:spPr>
          <a:xfrm>
            <a:off x="5876959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장비 투입계획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7A4544B9-7957-4EDA-BADE-1BA8125C5460}"/>
              </a:ext>
            </a:extLst>
          </p:cNvPr>
          <p:cNvSpPr/>
          <p:nvPr/>
        </p:nvSpPr>
        <p:spPr>
          <a:xfrm>
            <a:off x="7506376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가설공사 계획</a:t>
            </a: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89151C18-6FA2-41CB-9353-987CBDDECC22}"/>
              </a:ext>
            </a:extLst>
          </p:cNvPr>
          <p:cNvSpPr/>
          <p:nvPr/>
        </p:nvSpPr>
        <p:spPr>
          <a:xfrm>
            <a:off x="9135793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solidFill>
                  <a:schemeClr val="tx1"/>
                </a:solidFill>
              </a:rPr>
              <a:t>가설비계 구조검토</a:t>
            </a:r>
            <a:endParaRPr lang="ko-KR" altLang="en-US" sz="1600" dirty="0">
              <a:solidFill>
                <a:schemeClr val="tx1"/>
              </a:solidFill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D7B7116C-BB4D-4AD2-8583-B269486183D5}"/>
              </a:ext>
            </a:extLst>
          </p:cNvPr>
          <p:cNvSpPr/>
          <p:nvPr/>
        </p:nvSpPr>
        <p:spPr>
          <a:xfrm>
            <a:off x="10765210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solidFill>
                  <a:schemeClr val="tx1"/>
                </a:solidFill>
              </a:rPr>
              <a:t>구조안전검토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ADA24E0D-F6B0-4793-8D7B-6DC2CF48C787}"/>
              </a:ext>
            </a:extLst>
          </p:cNvPr>
          <p:cNvSpPr/>
          <p:nvPr/>
        </p:nvSpPr>
        <p:spPr>
          <a:xfrm>
            <a:off x="9135793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소음 및 진동</a:t>
            </a: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E72AEAD8-D88F-45D3-9F67-8B9A90121C80}"/>
              </a:ext>
            </a:extLst>
          </p:cNvPr>
          <p:cNvSpPr/>
          <p:nvPr/>
        </p:nvSpPr>
        <p:spPr>
          <a:xfrm>
            <a:off x="10765210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감리계획</a:t>
            </a: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366CA586-9BFE-4ED6-8A28-B914C6660D5B}"/>
              </a:ext>
            </a:extLst>
          </p:cNvPr>
          <p:cNvSpPr/>
          <p:nvPr/>
        </p:nvSpPr>
        <p:spPr>
          <a:xfrm>
            <a:off x="12394627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기타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365B1F7F-753F-4FCA-99D9-D7C6AD9B3888}"/>
              </a:ext>
            </a:extLst>
          </p:cNvPr>
          <p:cNvSpPr/>
          <p:nvPr/>
        </p:nvSpPr>
        <p:spPr>
          <a:xfrm>
            <a:off x="4247541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해체작업자 안전</a:t>
            </a: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6DA84EC5-43C9-447E-816A-10052A129060}"/>
              </a:ext>
            </a:extLst>
          </p:cNvPr>
          <p:cNvSpPr/>
          <p:nvPr/>
        </p:nvSpPr>
        <p:spPr>
          <a:xfrm>
            <a:off x="5876959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인접구조물 안전</a:t>
            </a: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32302DA3-8B32-4419-A5F5-DFF70978AFCD}"/>
              </a:ext>
            </a:extLst>
          </p:cNvPr>
          <p:cNvSpPr/>
          <p:nvPr/>
        </p:nvSpPr>
        <p:spPr>
          <a:xfrm>
            <a:off x="7506376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통행</a:t>
            </a:r>
            <a:r>
              <a:rPr lang="en-US" altLang="ko-KR" sz="1500" dirty="0">
                <a:solidFill>
                  <a:schemeClr val="tx1"/>
                </a:solidFill>
              </a:rPr>
              <a:t>, </a:t>
            </a:r>
            <a:r>
              <a:rPr lang="ko-KR" altLang="en-US" sz="1500" dirty="0">
                <a:solidFill>
                  <a:schemeClr val="tx1"/>
                </a:solidFill>
              </a:rPr>
              <a:t>보행 안전</a:t>
            </a: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1117DC1E-092F-462D-B4F7-19952B7272A8}"/>
              </a:ext>
            </a:extLst>
          </p:cNvPr>
          <p:cNvSpPr/>
          <p:nvPr/>
        </p:nvSpPr>
        <p:spPr>
          <a:xfrm>
            <a:off x="14149994" y="9631176"/>
            <a:ext cx="648072" cy="7200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500" i="1" dirty="0">
                <a:solidFill>
                  <a:schemeClr val="tx1"/>
                </a:solidFill>
                <a:latin typeface="Impact" panose="020B0806030902050204" pitchFamily="34" charset="0"/>
              </a:rPr>
              <a:t>8</a:t>
            </a:r>
            <a:endParaRPr lang="ko-KR" altLang="en-US" sz="2500" i="1" dirty="0">
              <a:solidFill>
                <a:schemeClr val="tx1"/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830854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67700B8-AFCC-460D-B5EE-F5206B9B6018}"/>
              </a:ext>
            </a:extLst>
          </p:cNvPr>
          <p:cNvSpPr txBox="1"/>
          <p:nvPr/>
        </p:nvSpPr>
        <p:spPr>
          <a:xfrm>
            <a:off x="11111778" y="522164"/>
            <a:ext cx="3866308" cy="361409"/>
          </a:xfrm>
          <a:prstGeom prst="rect">
            <a:avLst/>
          </a:prstGeom>
          <a:noFill/>
        </p:spPr>
        <p:txBody>
          <a:bodyPr wrap="none" lIns="129314" tIns="64657" rIns="129314" bIns="64657" rtlCol="0">
            <a:spAutoFit/>
          </a:bodyPr>
          <a:lstStyle/>
          <a:p>
            <a:pPr marL="0" marR="0" indent="0" algn="r" defTabSz="147509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500" b="1" dirty="0" err="1">
                <a:latin typeface="+mj-ea"/>
                <a:ea typeface="+mj-ea"/>
              </a:rPr>
              <a:t>서해구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동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번지 해체공사  </a:t>
            </a:r>
            <a:r>
              <a:rPr lang="en-US" altLang="ko-KR" sz="1500" b="1" dirty="0">
                <a:latin typeface="+mj-ea"/>
                <a:ea typeface="+mj-ea"/>
              </a:rPr>
              <a:t>|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ko-KR" altLang="en-US" sz="1500" b="1" dirty="0" err="1">
                <a:latin typeface="+mj-ea"/>
                <a:ea typeface="+mj-ea"/>
              </a:rPr>
              <a:t>심의도서</a:t>
            </a:r>
            <a:endParaRPr lang="ko-KR" altLang="en-US" sz="15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84D9AB34-5970-440A-8781-1FB2C6B0ADF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21802" y="136346"/>
            <a:ext cx="2434735" cy="41690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AE990FE-C668-4AF2-8583-43784221D923}"/>
              </a:ext>
            </a:extLst>
          </p:cNvPr>
          <p:cNvSpPr txBox="1"/>
          <p:nvPr/>
        </p:nvSpPr>
        <p:spPr>
          <a:xfrm>
            <a:off x="422" y="378148"/>
            <a:ext cx="4430565" cy="638408"/>
          </a:xfrm>
          <a:prstGeom prst="rect">
            <a:avLst/>
          </a:prstGeom>
          <a:noFill/>
        </p:spPr>
        <p:txBody>
          <a:bodyPr wrap="none" lIns="129314" tIns="64657" rIns="129314" bIns="64657" rtlCol="0">
            <a:spAutoFit/>
          </a:bodyPr>
          <a:lstStyle/>
          <a:p>
            <a:r>
              <a:rPr lang="en-US" altLang="ko-KR" sz="3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5. </a:t>
            </a:r>
            <a:r>
              <a:rPr lang="ko-KR" altLang="en-US" sz="3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해체작업 순서</a:t>
            </a:r>
            <a:r>
              <a:rPr lang="en-US" altLang="ko-KR" sz="3300" b="1" dirty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3300" b="1" dirty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예시</a:t>
            </a:r>
            <a:r>
              <a:rPr lang="en-US" altLang="ko-KR" sz="3300" b="1" dirty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ko-KR" altLang="en-US" sz="3300" b="1" dirty="0">
              <a:solidFill>
                <a:srgbClr val="C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5" name="Picture 13">
            <a:extLst>
              <a:ext uri="{FF2B5EF4-FFF2-40B4-BE49-F238E27FC236}">
                <a16:creationId xmlns:a16="http://schemas.microsoft.com/office/drawing/2014/main" id="{EF3F7B64-D1BF-4675-9501-84A20E7A48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8534" y="1219596"/>
            <a:ext cx="6300700" cy="8231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4">
            <a:extLst>
              <a:ext uri="{FF2B5EF4-FFF2-40B4-BE49-F238E27FC236}">
                <a16:creationId xmlns:a16="http://schemas.microsoft.com/office/drawing/2014/main" id="{3B63F8BB-46B8-4239-9DD4-894A6528DE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3310" y="1230097"/>
            <a:ext cx="6408712" cy="448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>
            <a:extLst>
              <a:ext uri="{FF2B5EF4-FFF2-40B4-BE49-F238E27FC236}">
                <a16:creationId xmlns:a16="http://schemas.microsoft.com/office/drawing/2014/main" id="{CF92AD4A-A68C-427C-B3AC-B0E4FA432A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3310" y="5850756"/>
            <a:ext cx="6408712" cy="35660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직사각형 7">
            <a:extLst>
              <a:ext uri="{FF2B5EF4-FFF2-40B4-BE49-F238E27FC236}">
                <a16:creationId xmlns:a16="http://schemas.microsoft.com/office/drawing/2014/main" id="{67341C35-B4DB-4375-B1EA-B477B9BB8C77}"/>
              </a:ext>
            </a:extLst>
          </p:cNvPr>
          <p:cNvSpPr/>
          <p:nvPr/>
        </p:nvSpPr>
        <p:spPr>
          <a:xfrm>
            <a:off x="988707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>
                <a:solidFill>
                  <a:schemeClr val="tx1"/>
                </a:solidFill>
              </a:rPr>
              <a:t>위치도</a:t>
            </a:r>
            <a:r>
              <a:rPr lang="en-US" altLang="ko-KR" sz="1400" dirty="0">
                <a:solidFill>
                  <a:schemeClr val="tx1"/>
                </a:solidFill>
              </a:rPr>
              <a:t>, </a:t>
            </a:r>
            <a:r>
              <a:rPr lang="ko-KR" altLang="en-US" sz="1400" dirty="0">
                <a:solidFill>
                  <a:schemeClr val="tx1"/>
                </a:solidFill>
              </a:rPr>
              <a:t>주변지역</a:t>
            </a:r>
            <a:endParaRPr lang="ko-KR" altLang="en-US" sz="1500" dirty="0">
              <a:solidFill>
                <a:schemeClr val="tx1"/>
              </a:solidFill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96FD3BA9-4D85-4F8F-B16A-70F3F2057F37}"/>
              </a:ext>
            </a:extLst>
          </p:cNvPr>
          <p:cNvSpPr/>
          <p:nvPr/>
        </p:nvSpPr>
        <p:spPr>
          <a:xfrm>
            <a:off x="12394627" y="9613174"/>
            <a:ext cx="1591524" cy="324036"/>
          </a:xfrm>
          <a:prstGeom prst="rect">
            <a:avLst/>
          </a:prstGeom>
          <a:solidFill>
            <a:srgbClr val="117B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bg1"/>
                </a:solidFill>
              </a:rPr>
              <a:t>작업순서</a:t>
            </a: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4C63D998-CC05-4FF9-85AC-4528263E3C60}"/>
              </a:ext>
            </a:extLst>
          </p:cNvPr>
          <p:cNvSpPr/>
          <p:nvPr/>
        </p:nvSpPr>
        <p:spPr>
          <a:xfrm>
            <a:off x="988707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해체공법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97C55B44-C818-4F07-BF43-B8CCECAD9AE9}"/>
              </a:ext>
            </a:extLst>
          </p:cNvPr>
          <p:cNvSpPr/>
          <p:nvPr/>
        </p:nvSpPr>
        <p:spPr>
          <a:xfrm>
            <a:off x="2618124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>
                <a:solidFill>
                  <a:schemeClr val="tx1"/>
                </a:solidFill>
              </a:rPr>
              <a:t>해체 후 현장관리</a:t>
            </a:r>
            <a:endParaRPr lang="ko-KR" altLang="en-US" sz="1500" dirty="0">
              <a:solidFill>
                <a:schemeClr val="tx1"/>
              </a:solidFill>
            </a:endParaRP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863A6684-37BE-4318-86CA-140EC8D57321}"/>
              </a:ext>
            </a:extLst>
          </p:cNvPr>
          <p:cNvSpPr/>
          <p:nvPr/>
        </p:nvSpPr>
        <p:spPr>
          <a:xfrm>
            <a:off x="2618124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해체건축물 개요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5F621AAC-3C22-4ADE-ACBE-45E9134CC5C5}"/>
              </a:ext>
            </a:extLst>
          </p:cNvPr>
          <p:cNvSpPr/>
          <p:nvPr/>
        </p:nvSpPr>
        <p:spPr>
          <a:xfrm>
            <a:off x="4247541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관리조직도</a:t>
            </a: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E6846156-AD77-483E-A4EA-31010C4D3F8D}"/>
              </a:ext>
            </a:extLst>
          </p:cNvPr>
          <p:cNvSpPr/>
          <p:nvPr/>
        </p:nvSpPr>
        <p:spPr>
          <a:xfrm>
            <a:off x="5876959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장비 투입계획</a:t>
            </a: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7083F18B-0A4C-408C-B8A8-8A910FC22C58}"/>
              </a:ext>
            </a:extLst>
          </p:cNvPr>
          <p:cNvSpPr/>
          <p:nvPr/>
        </p:nvSpPr>
        <p:spPr>
          <a:xfrm>
            <a:off x="7506376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가설공사 계획</a:t>
            </a: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A101F190-9300-4051-829E-06CA09E6DDB6}"/>
              </a:ext>
            </a:extLst>
          </p:cNvPr>
          <p:cNvSpPr/>
          <p:nvPr/>
        </p:nvSpPr>
        <p:spPr>
          <a:xfrm>
            <a:off x="9135793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solidFill>
                  <a:schemeClr val="tx1"/>
                </a:solidFill>
              </a:rPr>
              <a:t>가설비계 구조검토</a:t>
            </a:r>
            <a:endParaRPr lang="ko-KR" altLang="en-US" sz="1600" dirty="0">
              <a:solidFill>
                <a:schemeClr val="tx1"/>
              </a:solidFill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28291F03-2694-4B30-88FA-33E4C8B9D2D4}"/>
              </a:ext>
            </a:extLst>
          </p:cNvPr>
          <p:cNvSpPr/>
          <p:nvPr/>
        </p:nvSpPr>
        <p:spPr>
          <a:xfrm>
            <a:off x="10765210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solidFill>
                  <a:schemeClr val="tx1"/>
                </a:solidFill>
              </a:rPr>
              <a:t>구조안전검토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195E4B18-C6B1-4F94-BD64-6A123B671715}"/>
              </a:ext>
            </a:extLst>
          </p:cNvPr>
          <p:cNvSpPr/>
          <p:nvPr/>
        </p:nvSpPr>
        <p:spPr>
          <a:xfrm>
            <a:off x="9135793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소음 및 진동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0D2EACF7-FEB2-4433-A696-906028E286D7}"/>
              </a:ext>
            </a:extLst>
          </p:cNvPr>
          <p:cNvSpPr/>
          <p:nvPr/>
        </p:nvSpPr>
        <p:spPr>
          <a:xfrm>
            <a:off x="10765210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감리계획</a:t>
            </a: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773AFADA-5122-4C32-801A-F307B539F5EC}"/>
              </a:ext>
            </a:extLst>
          </p:cNvPr>
          <p:cNvSpPr/>
          <p:nvPr/>
        </p:nvSpPr>
        <p:spPr>
          <a:xfrm>
            <a:off x="12394627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기타</a:t>
            </a: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39459D3A-B635-42B4-B756-2BEFFDE01049}"/>
              </a:ext>
            </a:extLst>
          </p:cNvPr>
          <p:cNvSpPr/>
          <p:nvPr/>
        </p:nvSpPr>
        <p:spPr>
          <a:xfrm>
            <a:off x="4247541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해체작업자 안전</a:t>
            </a: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9DF89F63-8106-48BE-90AB-9C865057B9A9}"/>
              </a:ext>
            </a:extLst>
          </p:cNvPr>
          <p:cNvSpPr/>
          <p:nvPr/>
        </p:nvSpPr>
        <p:spPr>
          <a:xfrm>
            <a:off x="5876959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인접구조물 안전</a:t>
            </a: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AD1349B7-39BD-4559-9A41-D1B9CAE21ED8}"/>
              </a:ext>
            </a:extLst>
          </p:cNvPr>
          <p:cNvSpPr/>
          <p:nvPr/>
        </p:nvSpPr>
        <p:spPr>
          <a:xfrm>
            <a:off x="7506376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통행</a:t>
            </a:r>
            <a:r>
              <a:rPr lang="en-US" altLang="ko-KR" sz="1500" dirty="0">
                <a:solidFill>
                  <a:schemeClr val="tx1"/>
                </a:solidFill>
              </a:rPr>
              <a:t>, </a:t>
            </a:r>
            <a:r>
              <a:rPr lang="ko-KR" altLang="en-US" sz="1500" dirty="0">
                <a:solidFill>
                  <a:schemeClr val="tx1"/>
                </a:solidFill>
              </a:rPr>
              <a:t>보행 안전</a:t>
            </a:r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F9B853CF-2C9D-4C8C-88B0-930DB79BB003}"/>
              </a:ext>
            </a:extLst>
          </p:cNvPr>
          <p:cNvSpPr/>
          <p:nvPr/>
        </p:nvSpPr>
        <p:spPr>
          <a:xfrm>
            <a:off x="14149994" y="9631176"/>
            <a:ext cx="648072" cy="7200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500" i="1" dirty="0">
                <a:solidFill>
                  <a:schemeClr val="tx1"/>
                </a:solidFill>
                <a:latin typeface="Impact" panose="020B0806030902050204" pitchFamily="34" charset="0"/>
              </a:rPr>
              <a:t>9</a:t>
            </a:r>
            <a:endParaRPr lang="ko-KR" altLang="en-US" sz="2500" i="1" dirty="0">
              <a:solidFill>
                <a:schemeClr val="tx1"/>
              </a:solidFill>
              <a:latin typeface="Impact" panose="020B0806030902050204" pitchFamily="34" charset="0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5E7A14AF-F3F7-48C4-BA79-A8B8973818D1}"/>
              </a:ext>
            </a:extLst>
          </p:cNvPr>
          <p:cNvSpPr txBox="1"/>
          <p:nvPr/>
        </p:nvSpPr>
        <p:spPr>
          <a:xfrm>
            <a:off x="4356062" y="5217842"/>
            <a:ext cx="7621314" cy="70788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ko-KR" altLang="en-US" sz="2000" b="1" dirty="0">
                <a:solidFill>
                  <a:srgbClr val="FF0000"/>
                </a:solidFill>
              </a:rPr>
              <a:t>해당</a:t>
            </a:r>
            <a:r>
              <a:rPr lang="en-US" altLang="ko-KR" sz="2000" b="1" dirty="0">
                <a:solidFill>
                  <a:srgbClr val="FF0000"/>
                </a:solidFill>
              </a:rPr>
              <a:t> </a:t>
            </a:r>
            <a:r>
              <a:rPr lang="ko-KR" altLang="en-US" sz="2000" b="1" dirty="0">
                <a:solidFill>
                  <a:srgbClr val="FF0000"/>
                </a:solidFill>
              </a:rPr>
              <a:t>이미지는 예시입니다</a:t>
            </a:r>
            <a:r>
              <a:rPr lang="en-US" altLang="ko-KR" sz="2000" b="1" dirty="0">
                <a:solidFill>
                  <a:srgbClr val="FF0000"/>
                </a:solidFill>
              </a:rPr>
              <a:t>. </a:t>
            </a:r>
            <a:r>
              <a:rPr lang="ko-KR" altLang="en-US" sz="2000" b="1" dirty="0">
                <a:solidFill>
                  <a:srgbClr val="FF0000"/>
                </a:solidFill>
              </a:rPr>
              <a:t>그대로 사용하지 마세요</a:t>
            </a:r>
            <a:r>
              <a:rPr lang="en-US" altLang="ko-KR" sz="2000" b="1" dirty="0">
                <a:solidFill>
                  <a:srgbClr val="FF0000"/>
                </a:solidFill>
              </a:rPr>
              <a:t>.</a:t>
            </a:r>
          </a:p>
          <a:p>
            <a:pPr algn="ctr"/>
            <a:r>
              <a:rPr lang="ko-KR" altLang="en-US" sz="2000" b="1" dirty="0">
                <a:solidFill>
                  <a:srgbClr val="FF0000"/>
                </a:solidFill>
              </a:rPr>
              <a:t>각 해체 공사에 맞게 계획 수립하시기 바랍니다</a:t>
            </a:r>
            <a:r>
              <a:rPr lang="en-US" altLang="ko-KR" sz="2000" b="1" dirty="0">
                <a:solidFill>
                  <a:srgbClr val="FF0000"/>
                </a:solidFill>
              </a:rPr>
              <a:t>.</a:t>
            </a:r>
            <a:endParaRPr lang="ko-KR" altLang="en-US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461616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67700B8-AFCC-460D-B5EE-F5206B9B6018}"/>
              </a:ext>
            </a:extLst>
          </p:cNvPr>
          <p:cNvSpPr txBox="1"/>
          <p:nvPr/>
        </p:nvSpPr>
        <p:spPr>
          <a:xfrm>
            <a:off x="11111778" y="522164"/>
            <a:ext cx="3866308" cy="361409"/>
          </a:xfrm>
          <a:prstGeom prst="rect">
            <a:avLst/>
          </a:prstGeom>
          <a:noFill/>
        </p:spPr>
        <p:txBody>
          <a:bodyPr wrap="none" lIns="129314" tIns="64657" rIns="129314" bIns="64657" rtlCol="0">
            <a:spAutoFit/>
          </a:bodyPr>
          <a:lstStyle/>
          <a:p>
            <a:pPr marL="0" marR="0" indent="0" algn="r" defTabSz="147509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500" b="1" dirty="0" err="1">
                <a:latin typeface="+mj-ea"/>
                <a:ea typeface="+mj-ea"/>
              </a:rPr>
              <a:t>서해구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동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번지 해체공사  </a:t>
            </a:r>
            <a:r>
              <a:rPr lang="en-US" altLang="ko-KR" sz="1500" b="1" dirty="0">
                <a:latin typeface="+mj-ea"/>
                <a:ea typeface="+mj-ea"/>
              </a:rPr>
              <a:t>|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ko-KR" altLang="en-US" sz="1500" b="1" dirty="0" err="1">
                <a:latin typeface="+mj-ea"/>
                <a:ea typeface="+mj-ea"/>
              </a:rPr>
              <a:t>심의도서</a:t>
            </a:r>
            <a:endParaRPr lang="ko-KR" altLang="en-US" sz="15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84D9AB34-5970-440A-8781-1FB2C6B0ADF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21802" y="136346"/>
            <a:ext cx="2434735" cy="41690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CF9A5E4-BEC9-4BAD-A124-227034B4DFBB}"/>
              </a:ext>
            </a:extLst>
          </p:cNvPr>
          <p:cNvSpPr txBox="1"/>
          <p:nvPr/>
        </p:nvSpPr>
        <p:spPr>
          <a:xfrm>
            <a:off x="422" y="378148"/>
            <a:ext cx="3356553" cy="638408"/>
          </a:xfrm>
          <a:prstGeom prst="rect">
            <a:avLst/>
          </a:prstGeom>
          <a:noFill/>
        </p:spPr>
        <p:txBody>
          <a:bodyPr wrap="none" lIns="129314" tIns="64657" rIns="129314" bIns="64657" rtlCol="0">
            <a:spAutoFit/>
          </a:bodyPr>
          <a:lstStyle/>
          <a:p>
            <a:r>
              <a:rPr lang="en-US" altLang="ko-KR" sz="3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6. </a:t>
            </a:r>
            <a:r>
              <a:rPr lang="ko-KR" altLang="en-US" sz="3300" b="1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해체공법</a:t>
            </a:r>
            <a:r>
              <a:rPr lang="ko-KR" altLang="en-US" sz="3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선정</a:t>
            </a:r>
          </a:p>
        </p:txBody>
      </p:sp>
      <p:sp>
        <p:nvSpPr>
          <p:cNvPr id="5" name="제목 1">
            <a:extLst>
              <a:ext uri="{FF2B5EF4-FFF2-40B4-BE49-F238E27FC236}">
                <a16:creationId xmlns:a16="http://schemas.microsoft.com/office/drawing/2014/main" id="{FEE6052B-65F0-4D57-BF6A-AC4DFC7F66D2}"/>
              </a:ext>
            </a:extLst>
          </p:cNvPr>
          <p:cNvSpPr txBox="1">
            <a:spLocks/>
          </p:cNvSpPr>
          <p:nvPr/>
        </p:nvSpPr>
        <p:spPr>
          <a:xfrm>
            <a:off x="1235312" y="1350257"/>
            <a:ext cx="12493388" cy="5112567"/>
          </a:xfrm>
          <a:prstGeom prst="rect">
            <a:avLst/>
          </a:prstGeom>
          <a:ln>
            <a:noFill/>
          </a:ln>
        </p:spPr>
        <p:txBody>
          <a:bodyPr>
            <a:normAutofit/>
          </a:bodyPr>
          <a:lstStyle>
            <a:lvl1pPr algn="l" defTabSz="1134222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5458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3000" b="1"/>
              <a:t>1. </a:t>
            </a:r>
            <a:r>
              <a:rPr lang="ko-KR" altLang="en-US" sz="3000" b="1"/>
              <a:t>해체공법 개요</a:t>
            </a:r>
            <a:br>
              <a:rPr lang="en-US" altLang="ko-KR" sz="3000" b="1"/>
            </a:br>
            <a:br>
              <a:rPr lang="en-US" altLang="ko-KR" sz="3000" b="1"/>
            </a:br>
            <a:r>
              <a:rPr lang="en-US" altLang="ko-KR" sz="3000" b="1"/>
              <a:t>2. </a:t>
            </a:r>
            <a:r>
              <a:rPr lang="ko-KR" altLang="en-US" sz="3000" b="1"/>
              <a:t>고층부</a:t>
            </a:r>
            <a:r>
              <a:rPr lang="en-US" altLang="ko-KR" sz="3000" b="1"/>
              <a:t> </a:t>
            </a:r>
            <a:r>
              <a:rPr lang="ko-KR" altLang="en-US" sz="3000" b="1"/>
              <a:t>해체계획</a:t>
            </a:r>
            <a:r>
              <a:rPr lang="en-US" altLang="ko-KR" sz="3000" b="1"/>
              <a:t>(</a:t>
            </a:r>
            <a:r>
              <a:rPr lang="ko-KR" altLang="en-US" sz="3000" b="1"/>
              <a:t>장비 탑재</a:t>
            </a:r>
            <a:r>
              <a:rPr lang="en-US" altLang="ko-KR" sz="3000" b="1"/>
              <a:t>)&lt;3</a:t>
            </a:r>
            <a:r>
              <a:rPr lang="ko-KR" altLang="en-US" sz="3000" b="1"/>
              <a:t>층 이상</a:t>
            </a:r>
            <a:r>
              <a:rPr lang="en-US" altLang="ko-KR" sz="3000" b="1"/>
              <a:t>&gt;</a:t>
            </a:r>
            <a:br>
              <a:rPr lang="en-US" altLang="ko-KR" sz="3000" b="1"/>
            </a:br>
            <a:br>
              <a:rPr lang="en-US" altLang="ko-KR" sz="3000"/>
            </a:br>
            <a:r>
              <a:rPr lang="en-US" altLang="ko-KR" sz="2000">
                <a:solidFill>
                  <a:srgbClr val="FF0000"/>
                </a:solidFill>
              </a:rPr>
              <a:t>1) </a:t>
            </a:r>
            <a:r>
              <a:rPr lang="ko-KR" altLang="en-US" sz="2000">
                <a:solidFill>
                  <a:srgbClr val="FF0000"/>
                </a:solidFill>
              </a:rPr>
              <a:t>해체계획 평면도</a:t>
            </a:r>
            <a:r>
              <a:rPr lang="en-US" altLang="ko-KR" sz="2000">
                <a:solidFill>
                  <a:srgbClr val="FF0000"/>
                </a:solidFill>
              </a:rPr>
              <a:t>(</a:t>
            </a:r>
            <a:r>
              <a:rPr lang="ko-KR" altLang="en-US" sz="2000">
                <a:solidFill>
                  <a:srgbClr val="FF0000"/>
                </a:solidFill>
              </a:rPr>
              <a:t>해체순서 명시</a:t>
            </a:r>
            <a:r>
              <a:rPr lang="en-US" altLang="ko-KR" sz="2000">
                <a:solidFill>
                  <a:srgbClr val="FF0000"/>
                </a:solidFill>
              </a:rPr>
              <a:t>)</a:t>
            </a:r>
            <a:r>
              <a:rPr lang="ko-KR" altLang="en-US" sz="2000">
                <a:solidFill>
                  <a:srgbClr val="FF0000"/>
                </a:solidFill>
              </a:rPr>
              <a:t>  </a:t>
            </a:r>
            <a:r>
              <a:rPr lang="en-US" altLang="ko-KR" sz="2000">
                <a:solidFill>
                  <a:srgbClr val="FF0000"/>
                </a:solidFill>
              </a:rPr>
              <a:t>2)</a:t>
            </a:r>
            <a:r>
              <a:rPr lang="ko-KR" altLang="en-US" sz="2000">
                <a:solidFill>
                  <a:srgbClr val="FF0000"/>
                </a:solidFill>
              </a:rPr>
              <a:t>해체계획 단면도</a:t>
            </a:r>
            <a:r>
              <a:rPr lang="en-US" altLang="ko-KR" sz="2000">
                <a:solidFill>
                  <a:srgbClr val="FF0000"/>
                </a:solidFill>
              </a:rPr>
              <a:t>(</a:t>
            </a:r>
            <a:r>
              <a:rPr lang="ko-KR" altLang="en-US" sz="2000">
                <a:solidFill>
                  <a:srgbClr val="FF0000"/>
                </a:solidFill>
              </a:rPr>
              <a:t>해체순서 명시</a:t>
            </a:r>
            <a:r>
              <a:rPr lang="en-US" altLang="ko-KR" sz="2000">
                <a:solidFill>
                  <a:srgbClr val="FF0000"/>
                </a:solidFill>
              </a:rPr>
              <a:t>)</a:t>
            </a:r>
            <a:r>
              <a:rPr lang="ko-KR" altLang="en-US" sz="2000">
                <a:solidFill>
                  <a:srgbClr val="FF0000"/>
                </a:solidFill>
              </a:rPr>
              <a:t>  </a:t>
            </a:r>
            <a:r>
              <a:rPr lang="en-US" altLang="ko-KR" sz="2000">
                <a:solidFill>
                  <a:srgbClr val="FF0000"/>
                </a:solidFill>
              </a:rPr>
              <a:t>3)</a:t>
            </a:r>
            <a:r>
              <a:rPr lang="ko-KR" altLang="en-US" sz="2000">
                <a:solidFill>
                  <a:srgbClr val="FF0000"/>
                </a:solidFill>
              </a:rPr>
              <a:t>탑재장비제원표  </a:t>
            </a:r>
            <a:br>
              <a:rPr lang="en-US" altLang="ko-KR" sz="2000">
                <a:solidFill>
                  <a:srgbClr val="FF0000"/>
                </a:solidFill>
              </a:rPr>
            </a:br>
            <a:r>
              <a:rPr lang="en-US" altLang="ko-KR" sz="2000">
                <a:solidFill>
                  <a:srgbClr val="FF0000"/>
                </a:solidFill>
              </a:rPr>
              <a:t>4)</a:t>
            </a:r>
            <a:r>
              <a:rPr lang="ko-KR" altLang="en-US" sz="2000">
                <a:solidFill>
                  <a:srgbClr val="FF0000"/>
                </a:solidFill>
              </a:rPr>
              <a:t>장비수직이동 계획</a:t>
            </a:r>
            <a:r>
              <a:rPr lang="en-US" altLang="ko-KR" sz="2000">
                <a:solidFill>
                  <a:srgbClr val="FF0000"/>
                </a:solidFill>
              </a:rPr>
              <a:t>  5)</a:t>
            </a:r>
            <a:r>
              <a:rPr lang="ko-KR" altLang="en-US" sz="2000">
                <a:solidFill>
                  <a:srgbClr val="FF0000"/>
                </a:solidFill>
              </a:rPr>
              <a:t> 양중장비 작업가능구간  </a:t>
            </a:r>
            <a:r>
              <a:rPr lang="en-US" altLang="ko-KR" sz="2000">
                <a:solidFill>
                  <a:srgbClr val="FF0000"/>
                </a:solidFill>
              </a:rPr>
              <a:t>6)</a:t>
            </a:r>
            <a:r>
              <a:rPr lang="ko-KR" altLang="en-US" sz="2000">
                <a:solidFill>
                  <a:srgbClr val="FF0000"/>
                </a:solidFill>
              </a:rPr>
              <a:t>장비작업시 유의사항</a:t>
            </a:r>
            <a:br>
              <a:rPr lang="en-US" altLang="ko-KR" sz="2000">
                <a:solidFill>
                  <a:srgbClr val="FF0000"/>
                </a:solidFill>
              </a:rPr>
            </a:br>
            <a:br>
              <a:rPr lang="en-US" altLang="ko-KR" sz="2000">
                <a:solidFill>
                  <a:srgbClr val="FF0000"/>
                </a:solidFill>
              </a:rPr>
            </a:br>
            <a:br>
              <a:rPr lang="en-US" altLang="ko-KR" sz="3000"/>
            </a:br>
            <a:r>
              <a:rPr lang="en-US" altLang="ko-KR" sz="3000" b="1"/>
              <a:t>3. </a:t>
            </a:r>
            <a:r>
              <a:rPr lang="ko-KR" altLang="en-US" sz="3000" b="1"/>
              <a:t>저층부</a:t>
            </a:r>
            <a:r>
              <a:rPr lang="en-US" altLang="ko-KR" sz="3000" b="1"/>
              <a:t> </a:t>
            </a:r>
            <a:r>
              <a:rPr lang="ko-KR" altLang="en-US" sz="3000" b="1"/>
              <a:t>해체계획</a:t>
            </a:r>
            <a:r>
              <a:rPr lang="en-US" altLang="ko-KR" sz="3000" b="1"/>
              <a:t>(</a:t>
            </a:r>
            <a:r>
              <a:rPr lang="ko-KR" altLang="en-US" sz="3000" b="1"/>
              <a:t>지면에서 장비로 해체</a:t>
            </a:r>
            <a:r>
              <a:rPr lang="en-US" altLang="ko-KR" sz="3000" b="1"/>
              <a:t>)&lt;2</a:t>
            </a:r>
            <a:r>
              <a:rPr lang="ko-KR" altLang="en-US" sz="3000" b="1"/>
              <a:t>층 이하</a:t>
            </a:r>
            <a:r>
              <a:rPr lang="en-US" altLang="ko-KR" sz="3000" b="1"/>
              <a:t>&gt;</a:t>
            </a:r>
            <a:br>
              <a:rPr lang="en-US" altLang="ko-KR" sz="3000" b="1"/>
            </a:br>
            <a:br>
              <a:rPr lang="en-US" altLang="ko-KR" sz="3000"/>
            </a:br>
            <a:r>
              <a:rPr lang="en-US" altLang="ko-KR" sz="2000">
                <a:solidFill>
                  <a:srgbClr val="FF0000"/>
                </a:solidFill>
              </a:rPr>
              <a:t>1) </a:t>
            </a:r>
            <a:r>
              <a:rPr lang="ko-KR" altLang="en-US" sz="2000">
                <a:solidFill>
                  <a:srgbClr val="FF0000"/>
                </a:solidFill>
              </a:rPr>
              <a:t>해체계획 평면도</a:t>
            </a:r>
            <a:r>
              <a:rPr lang="en-US" altLang="ko-KR" sz="2000">
                <a:solidFill>
                  <a:srgbClr val="FF0000"/>
                </a:solidFill>
              </a:rPr>
              <a:t>(</a:t>
            </a:r>
            <a:r>
              <a:rPr lang="ko-KR" altLang="en-US" sz="2000">
                <a:solidFill>
                  <a:srgbClr val="FF0000"/>
                </a:solidFill>
              </a:rPr>
              <a:t>해체순서 명시</a:t>
            </a:r>
            <a:r>
              <a:rPr lang="en-US" altLang="ko-KR" sz="2000">
                <a:solidFill>
                  <a:srgbClr val="FF0000"/>
                </a:solidFill>
              </a:rPr>
              <a:t>)</a:t>
            </a:r>
            <a:r>
              <a:rPr lang="ko-KR" altLang="en-US" sz="2000">
                <a:solidFill>
                  <a:srgbClr val="FF0000"/>
                </a:solidFill>
              </a:rPr>
              <a:t>  </a:t>
            </a:r>
            <a:r>
              <a:rPr lang="en-US" altLang="ko-KR" sz="2000">
                <a:solidFill>
                  <a:srgbClr val="FF0000"/>
                </a:solidFill>
              </a:rPr>
              <a:t>2)</a:t>
            </a:r>
            <a:r>
              <a:rPr lang="ko-KR" altLang="en-US" sz="2000">
                <a:solidFill>
                  <a:srgbClr val="FF0000"/>
                </a:solidFill>
              </a:rPr>
              <a:t>해체계획 단면도</a:t>
            </a:r>
            <a:r>
              <a:rPr lang="en-US" altLang="ko-KR" sz="2000">
                <a:solidFill>
                  <a:srgbClr val="FF0000"/>
                </a:solidFill>
              </a:rPr>
              <a:t>(</a:t>
            </a:r>
            <a:r>
              <a:rPr lang="ko-KR" altLang="en-US" sz="2000">
                <a:solidFill>
                  <a:srgbClr val="FF0000"/>
                </a:solidFill>
              </a:rPr>
              <a:t>해체순서 명시</a:t>
            </a:r>
            <a:r>
              <a:rPr lang="en-US" altLang="ko-KR" sz="2000">
                <a:solidFill>
                  <a:srgbClr val="FF0000"/>
                </a:solidFill>
              </a:rPr>
              <a:t>)</a:t>
            </a:r>
            <a:r>
              <a:rPr lang="ko-KR" altLang="en-US" sz="2000">
                <a:solidFill>
                  <a:srgbClr val="FF0000"/>
                </a:solidFill>
              </a:rPr>
              <a:t>  </a:t>
            </a:r>
            <a:r>
              <a:rPr lang="en-US" altLang="ko-KR" sz="2000">
                <a:solidFill>
                  <a:srgbClr val="FF0000"/>
                </a:solidFill>
              </a:rPr>
              <a:t>3)</a:t>
            </a:r>
            <a:r>
              <a:rPr lang="ko-KR" altLang="en-US" sz="2000">
                <a:solidFill>
                  <a:srgbClr val="FF0000"/>
                </a:solidFill>
              </a:rPr>
              <a:t>장비제원표</a:t>
            </a:r>
            <a:br>
              <a:rPr lang="en-US" altLang="ko-KR" sz="2000">
                <a:solidFill>
                  <a:srgbClr val="FF0000"/>
                </a:solidFill>
              </a:rPr>
            </a:br>
            <a:r>
              <a:rPr lang="en-US" altLang="ko-KR" sz="2000">
                <a:solidFill>
                  <a:srgbClr val="FF0000"/>
                </a:solidFill>
              </a:rPr>
              <a:t>4)</a:t>
            </a:r>
            <a:r>
              <a:rPr lang="ko-KR" altLang="en-US" sz="2000">
                <a:solidFill>
                  <a:srgbClr val="FF0000"/>
                </a:solidFill>
              </a:rPr>
              <a:t>장비이동 계획  </a:t>
            </a:r>
            <a:r>
              <a:rPr lang="en-US" altLang="ko-KR" sz="2000">
                <a:solidFill>
                  <a:srgbClr val="FF0000"/>
                </a:solidFill>
              </a:rPr>
              <a:t>5)</a:t>
            </a:r>
            <a:r>
              <a:rPr lang="ko-KR" altLang="en-US" sz="2000">
                <a:solidFill>
                  <a:srgbClr val="FF0000"/>
                </a:solidFill>
              </a:rPr>
              <a:t>장비작업시 유의사항</a:t>
            </a:r>
            <a:endParaRPr lang="ko-KR" altLang="en-US" sz="2000" dirty="0">
              <a:solidFill>
                <a:srgbClr val="FF0000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0C456B1-BE4A-4C4A-8051-953CC8011F4B}"/>
              </a:ext>
            </a:extLst>
          </p:cNvPr>
          <p:cNvSpPr txBox="1"/>
          <p:nvPr/>
        </p:nvSpPr>
        <p:spPr>
          <a:xfrm>
            <a:off x="1260562" y="6678848"/>
            <a:ext cx="12468138" cy="1015663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2000" dirty="0">
                <a:solidFill>
                  <a:srgbClr val="FF0000"/>
                </a:solidFill>
              </a:rPr>
              <a:t>&lt;</a:t>
            </a:r>
            <a:r>
              <a:rPr lang="ko-KR" altLang="en-US" sz="2000" dirty="0">
                <a:solidFill>
                  <a:srgbClr val="FF0000"/>
                </a:solidFill>
              </a:rPr>
              <a:t>①대지 내 폐기물 쌓기 위한 공간</a:t>
            </a:r>
            <a:r>
              <a:rPr lang="en-US" altLang="ko-KR" sz="2000" dirty="0">
                <a:solidFill>
                  <a:srgbClr val="FF0000"/>
                </a:solidFill>
              </a:rPr>
              <a:t>(</a:t>
            </a:r>
            <a:r>
              <a:rPr lang="ko-KR" altLang="en-US" sz="2000" dirty="0">
                <a:solidFill>
                  <a:srgbClr val="FF0000"/>
                </a:solidFill>
              </a:rPr>
              <a:t>마당</a:t>
            </a:r>
            <a:r>
              <a:rPr lang="en-US" altLang="ko-KR" sz="2000" dirty="0">
                <a:solidFill>
                  <a:srgbClr val="FF0000"/>
                </a:solidFill>
              </a:rPr>
              <a:t>)</a:t>
            </a:r>
            <a:r>
              <a:rPr lang="ko-KR" altLang="en-US" sz="2000" dirty="0">
                <a:solidFill>
                  <a:srgbClr val="FF0000"/>
                </a:solidFill>
              </a:rPr>
              <a:t>이 </a:t>
            </a:r>
            <a:r>
              <a:rPr lang="ko-KR" altLang="en-US" sz="2000" b="1" dirty="0">
                <a:solidFill>
                  <a:srgbClr val="FF0000"/>
                </a:solidFill>
              </a:rPr>
              <a:t>있는</a:t>
            </a:r>
            <a:r>
              <a:rPr lang="ko-KR" altLang="en-US" sz="2000" dirty="0">
                <a:solidFill>
                  <a:srgbClr val="FF0000"/>
                </a:solidFill>
              </a:rPr>
              <a:t> 경우</a:t>
            </a:r>
            <a:r>
              <a:rPr lang="en-US" altLang="ko-KR" sz="2000" dirty="0">
                <a:solidFill>
                  <a:srgbClr val="FF0000"/>
                </a:solidFill>
              </a:rPr>
              <a:t>&gt;</a:t>
            </a:r>
          </a:p>
          <a:p>
            <a:r>
              <a:rPr lang="en-US" altLang="ko-KR" sz="2000" dirty="0">
                <a:solidFill>
                  <a:srgbClr val="FF0000"/>
                </a:solidFill>
              </a:rPr>
              <a:t> : 2</a:t>
            </a:r>
            <a:r>
              <a:rPr lang="ko-KR" altLang="en-US" sz="2000" dirty="0">
                <a:solidFill>
                  <a:srgbClr val="FF0000"/>
                </a:solidFill>
              </a:rPr>
              <a:t>층 </a:t>
            </a:r>
            <a:r>
              <a:rPr lang="ko-KR" altLang="en-US" sz="2000" dirty="0" err="1">
                <a:solidFill>
                  <a:srgbClr val="FF0000"/>
                </a:solidFill>
              </a:rPr>
              <a:t>슬래브</a:t>
            </a:r>
            <a:r>
              <a:rPr lang="en-US" altLang="ko-KR" sz="2000" dirty="0">
                <a:solidFill>
                  <a:srgbClr val="FF0000"/>
                </a:solidFill>
              </a:rPr>
              <a:t>,</a:t>
            </a:r>
            <a:r>
              <a:rPr lang="ko-KR" altLang="en-US" sz="2000" dirty="0">
                <a:solidFill>
                  <a:srgbClr val="FF0000"/>
                </a:solidFill>
              </a:rPr>
              <a:t>보</a:t>
            </a:r>
            <a:r>
              <a:rPr lang="en-US" altLang="ko-KR" sz="2000" dirty="0">
                <a:solidFill>
                  <a:srgbClr val="FF0000"/>
                </a:solidFill>
              </a:rPr>
              <a:t>,</a:t>
            </a:r>
            <a:r>
              <a:rPr lang="ko-KR" altLang="en-US" sz="2000" dirty="0">
                <a:solidFill>
                  <a:srgbClr val="FF0000"/>
                </a:solidFill>
              </a:rPr>
              <a:t>기둥 해체 → 폐기물 마당에 적재 → </a:t>
            </a:r>
            <a:r>
              <a:rPr lang="en-US" altLang="ko-KR" sz="2000" dirty="0">
                <a:solidFill>
                  <a:srgbClr val="FF0000"/>
                </a:solidFill>
              </a:rPr>
              <a:t>1</a:t>
            </a:r>
            <a:r>
              <a:rPr lang="ko-KR" altLang="en-US" sz="2000" dirty="0">
                <a:solidFill>
                  <a:srgbClr val="FF0000"/>
                </a:solidFill>
              </a:rPr>
              <a:t>층 </a:t>
            </a:r>
            <a:r>
              <a:rPr lang="ko-KR" altLang="en-US" sz="2000" dirty="0" err="1">
                <a:solidFill>
                  <a:srgbClr val="FF0000"/>
                </a:solidFill>
              </a:rPr>
              <a:t>슬래브</a:t>
            </a:r>
            <a:r>
              <a:rPr lang="en-US" altLang="ko-KR" sz="2000" dirty="0">
                <a:solidFill>
                  <a:srgbClr val="FF0000"/>
                </a:solidFill>
              </a:rPr>
              <a:t>,</a:t>
            </a:r>
            <a:r>
              <a:rPr lang="ko-KR" altLang="en-US" sz="2000" dirty="0">
                <a:solidFill>
                  <a:srgbClr val="FF0000"/>
                </a:solidFill>
              </a:rPr>
              <a:t>보</a:t>
            </a:r>
            <a:r>
              <a:rPr lang="en-US" altLang="ko-KR" sz="2000" dirty="0">
                <a:solidFill>
                  <a:srgbClr val="FF0000"/>
                </a:solidFill>
              </a:rPr>
              <a:t>,</a:t>
            </a:r>
            <a:r>
              <a:rPr lang="ko-KR" altLang="en-US" sz="2000" dirty="0">
                <a:solidFill>
                  <a:srgbClr val="FF0000"/>
                </a:solidFill>
              </a:rPr>
              <a:t>기둥</a:t>
            </a:r>
            <a:r>
              <a:rPr lang="en-US" altLang="ko-KR" sz="2000" dirty="0">
                <a:solidFill>
                  <a:srgbClr val="FF0000"/>
                </a:solidFill>
              </a:rPr>
              <a:t> </a:t>
            </a:r>
            <a:r>
              <a:rPr lang="ko-KR" altLang="en-US" sz="2000" dirty="0">
                <a:solidFill>
                  <a:srgbClr val="FF0000"/>
                </a:solidFill>
              </a:rPr>
              <a:t>해체 → 폐기물 마당에 적재</a:t>
            </a:r>
            <a:endParaRPr lang="en-US" altLang="ko-KR" sz="2000" dirty="0">
              <a:solidFill>
                <a:srgbClr val="FF0000"/>
              </a:solidFill>
            </a:endParaRPr>
          </a:p>
          <a:p>
            <a:r>
              <a:rPr lang="ko-KR" altLang="en-US" sz="2000" dirty="0">
                <a:solidFill>
                  <a:srgbClr val="FF0000"/>
                </a:solidFill>
              </a:rPr>
              <a:t>   → </a:t>
            </a:r>
            <a:r>
              <a:rPr lang="en-US" altLang="ko-KR" sz="2000" dirty="0">
                <a:solidFill>
                  <a:srgbClr val="FF0000"/>
                </a:solidFill>
              </a:rPr>
              <a:t>1</a:t>
            </a:r>
            <a:r>
              <a:rPr lang="ko-KR" altLang="en-US" sz="2000" dirty="0">
                <a:solidFill>
                  <a:srgbClr val="FF0000"/>
                </a:solidFill>
              </a:rPr>
              <a:t>층 바닥 </a:t>
            </a:r>
            <a:r>
              <a:rPr lang="ko-KR" altLang="en-US" sz="2000" dirty="0" err="1">
                <a:solidFill>
                  <a:srgbClr val="FF0000"/>
                </a:solidFill>
              </a:rPr>
              <a:t>슬래브</a:t>
            </a:r>
            <a:r>
              <a:rPr lang="ko-KR" altLang="en-US" sz="2000" dirty="0">
                <a:solidFill>
                  <a:srgbClr val="FF0000"/>
                </a:solidFill>
              </a:rPr>
              <a:t> 오픈 → 지하층 </a:t>
            </a:r>
            <a:r>
              <a:rPr lang="ko-KR" altLang="en-US" sz="2000" dirty="0" err="1">
                <a:solidFill>
                  <a:srgbClr val="FF0000"/>
                </a:solidFill>
              </a:rPr>
              <a:t>되메우기</a:t>
            </a:r>
            <a:r>
              <a:rPr lang="ko-KR" altLang="en-US" sz="2000" dirty="0">
                <a:solidFill>
                  <a:srgbClr val="FF0000"/>
                </a:solidFill>
              </a:rPr>
              <a:t> → 대형장비 전진하여 해체작업</a:t>
            </a:r>
            <a:endParaRPr lang="ko-KR" altLang="en-US" sz="20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5976248-6686-473B-A48B-32C8C56971DB}"/>
              </a:ext>
            </a:extLst>
          </p:cNvPr>
          <p:cNvSpPr txBox="1"/>
          <p:nvPr/>
        </p:nvSpPr>
        <p:spPr>
          <a:xfrm>
            <a:off x="1260562" y="8010996"/>
            <a:ext cx="12468138" cy="1015663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2000" dirty="0">
                <a:solidFill>
                  <a:srgbClr val="FF0000"/>
                </a:solidFill>
              </a:rPr>
              <a:t>&lt;</a:t>
            </a:r>
            <a:r>
              <a:rPr lang="ko-KR" altLang="en-US" sz="2000" dirty="0">
                <a:solidFill>
                  <a:srgbClr val="FF0000"/>
                </a:solidFill>
              </a:rPr>
              <a:t>②대지 내 폐기물 쌓기 위한 공간</a:t>
            </a:r>
            <a:r>
              <a:rPr lang="en-US" altLang="ko-KR" sz="2000" dirty="0">
                <a:solidFill>
                  <a:srgbClr val="FF0000"/>
                </a:solidFill>
              </a:rPr>
              <a:t>(</a:t>
            </a:r>
            <a:r>
              <a:rPr lang="ko-KR" altLang="en-US" sz="2000" dirty="0">
                <a:solidFill>
                  <a:srgbClr val="FF0000"/>
                </a:solidFill>
              </a:rPr>
              <a:t>마당</a:t>
            </a:r>
            <a:r>
              <a:rPr lang="en-US" altLang="ko-KR" sz="2000" dirty="0">
                <a:solidFill>
                  <a:srgbClr val="FF0000"/>
                </a:solidFill>
              </a:rPr>
              <a:t>)</a:t>
            </a:r>
            <a:r>
              <a:rPr lang="ko-KR" altLang="en-US" sz="2000" dirty="0">
                <a:solidFill>
                  <a:srgbClr val="FF0000"/>
                </a:solidFill>
              </a:rPr>
              <a:t>이 </a:t>
            </a:r>
            <a:r>
              <a:rPr lang="ko-KR" altLang="en-US" sz="2000" b="1" dirty="0">
                <a:solidFill>
                  <a:srgbClr val="FF0000"/>
                </a:solidFill>
              </a:rPr>
              <a:t>없는</a:t>
            </a:r>
            <a:r>
              <a:rPr lang="ko-KR" altLang="en-US" sz="2000" dirty="0">
                <a:solidFill>
                  <a:srgbClr val="FF0000"/>
                </a:solidFill>
              </a:rPr>
              <a:t> 경우</a:t>
            </a:r>
            <a:r>
              <a:rPr lang="en-US" altLang="ko-KR" sz="2000" dirty="0">
                <a:solidFill>
                  <a:srgbClr val="FF0000"/>
                </a:solidFill>
              </a:rPr>
              <a:t>&gt;</a:t>
            </a:r>
          </a:p>
          <a:p>
            <a:r>
              <a:rPr lang="en-US" altLang="ko-KR" sz="2000" dirty="0">
                <a:solidFill>
                  <a:srgbClr val="FF0000"/>
                </a:solidFill>
              </a:rPr>
              <a:t> : </a:t>
            </a:r>
            <a:r>
              <a:rPr lang="ko-KR" altLang="en-US" sz="2000" dirty="0" err="1">
                <a:solidFill>
                  <a:srgbClr val="FF0000"/>
                </a:solidFill>
              </a:rPr>
              <a:t>비구조체</a:t>
            </a:r>
            <a:r>
              <a:rPr lang="ko-KR" altLang="en-US" sz="2000" dirty="0">
                <a:solidFill>
                  <a:srgbClr val="FF0000"/>
                </a:solidFill>
              </a:rPr>
              <a:t> 외벽 </a:t>
            </a:r>
            <a:r>
              <a:rPr lang="en-US" altLang="ko-KR" sz="2000" dirty="0">
                <a:solidFill>
                  <a:srgbClr val="FF0000"/>
                </a:solidFill>
              </a:rPr>
              <a:t>1,2</a:t>
            </a:r>
            <a:r>
              <a:rPr lang="ko-KR" altLang="en-US" sz="2000" dirty="0">
                <a:solidFill>
                  <a:srgbClr val="FF0000"/>
                </a:solidFill>
              </a:rPr>
              <a:t>층 해체 → 폐기물 투하용 </a:t>
            </a:r>
            <a:r>
              <a:rPr lang="ko-KR" altLang="en-US" sz="2000" dirty="0" err="1">
                <a:solidFill>
                  <a:srgbClr val="FF0000"/>
                </a:solidFill>
              </a:rPr>
              <a:t>슬래브</a:t>
            </a:r>
            <a:r>
              <a:rPr lang="ko-KR" altLang="en-US" sz="2000" dirty="0">
                <a:solidFill>
                  <a:srgbClr val="FF0000"/>
                </a:solidFill>
              </a:rPr>
              <a:t> </a:t>
            </a:r>
            <a:r>
              <a:rPr lang="en-US" altLang="ko-KR" sz="2000" dirty="0">
                <a:solidFill>
                  <a:srgbClr val="FF0000"/>
                </a:solidFill>
              </a:rPr>
              <a:t>1,2</a:t>
            </a:r>
            <a:r>
              <a:rPr lang="ko-KR" altLang="en-US" sz="2000" dirty="0">
                <a:solidFill>
                  <a:srgbClr val="FF0000"/>
                </a:solidFill>
              </a:rPr>
              <a:t>층 해체</a:t>
            </a:r>
            <a:endParaRPr lang="en-US" altLang="ko-KR" sz="2000" dirty="0">
              <a:solidFill>
                <a:srgbClr val="FF0000"/>
              </a:solidFill>
            </a:endParaRPr>
          </a:p>
          <a:p>
            <a:r>
              <a:rPr lang="en-US" altLang="ko-KR" sz="2000" dirty="0">
                <a:solidFill>
                  <a:srgbClr val="FF0000"/>
                </a:solidFill>
              </a:rPr>
              <a:t>    </a:t>
            </a:r>
            <a:r>
              <a:rPr lang="ko-KR" altLang="en-US" sz="2000" dirty="0">
                <a:solidFill>
                  <a:srgbClr val="FF0000"/>
                </a:solidFill>
              </a:rPr>
              <a:t>→ </a:t>
            </a:r>
            <a:r>
              <a:rPr lang="en-US" altLang="ko-KR" sz="2000" dirty="0">
                <a:solidFill>
                  <a:srgbClr val="FF0000"/>
                </a:solidFill>
              </a:rPr>
              <a:t>2</a:t>
            </a:r>
            <a:r>
              <a:rPr lang="ko-KR" altLang="en-US" sz="2000" dirty="0">
                <a:solidFill>
                  <a:srgbClr val="FF0000"/>
                </a:solidFill>
              </a:rPr>
              <a:t>층 </a:t>
            </a:r>
            <a:r>
              <a:rPr lang="ko-KR" altLang="en-US" sz="2000" dirty="0" err="1">
                <a:solidFill>
                  <a:srgbClr val="FF0000"/>
                </a:solidFill>
              </a:rPr>
              <a:t>슬래브</a:t>
            </a:r>
            <a:r>
              <a:rPr lang="en-US" altLang="ko-KR" sz="2000" dirty="0">
                <a:solidFill>
                  <a:srgbClr val="FF0000"/>
                </a:solidFill>
              </a:rPr>
              <a:t>,</a:t>
            </a:r>
            <a:r>
              <a:rPr lang="ko-KR" altLang="en-US" sz="2000" dirty="0">
                <a:solidFill>
                  <a:srgbClr val="FF0000"/>
                </a:solidFill>
              </a:rPr>
              <a:t>보</a:t>
            </a:r>
            <a:r>
              <a:rPr lang="en-US" altLang="ko-KR" sz="2000" dirty="0">
                <a:solidFill>
                  <a:srgbClr val="FF0000"/>
                </a:solidFill>
              </a:rPr>
              <a:t>,</a:t>
            </a:r>
            <a:r>
              <a:rPr lang="ko-KR" altLang="en-US" sz="2000" dirty="0">
                <a:solidFill>
                  <a:srgbClr val="FF0000"/>
                </a:solidFill>
              </a:rPr>
              <a:t>기둥 해체 → </a:t>
            </a:r>
            <a:r>
              <a:rPr lang="en-US" altLang="ko-KR" sz="2000" dirty="0">
                <a:solidFill>
                  <a:srgbClr val="FF0000"/>
                </a:solidFill>
              </a:rPr>
              <a:t>1</a:t>
            </a:r>
            <a:r>
              <a:rPr lang="ko-KR" altLang="en-US" sz="2000" dirty="0">
                <a:solidFill>
                  <a:srgbClr val="FF0000"/>
                </a:solidFill>
              </a:rPr>
              <a:t>층 </a:t>
            </a:r>
            <a:r>
              <a:rPr lang="ko-KR" altLang="en-US" sz="2000" dirty="0" err="1">
                <a:solidFill>
                  <a:srgbClr val="FF0000"/>
                </a:solidFill>
              </a:rPr>
              <a:t>슬래브</a:t>
            </a:r>
            <a:r>
              <a:rPr lang="en-US" altLang="ko-KR" sz="2000" dirty="0">
                <a:solidFill>
                  <a:srgbClr val="FF0000"/>
                </a:solidFill>
              </a:rPr>
              <a:t>,</a:t>
            </a:r>
            <a:r>
              <a:rPr lang="ko-KR" altLang="en-US" sz="2000" dirty="0">
                <a:solidFill>
                  <a:srgbClr val="FF0000"/>
                </a:solidFill>
              </a:rPr>
              <a:t>보</a:t>
            </a:r>
            <a:r>
              <a:rPr lang="en-US" altLang="ko-KR" sz="2000" dirty="0">
                <a:solidFill>
                  <a:srgbClr val="FF0000"/>
                </a:solidFill>
              </a:rPr>
              <a:t>,</a:t>
            </a:r>
            <a:r>
              <a:rPr lang="ko-KR" altLang="en-US" sz="2000" dirty="0">
                <a:solidFill>
                  <a:srgbClr val="FF0000"/>
                </a:solidFill>
              </a:rPr>
              <a:t>기둥 해체 → 대형장비 전진하여 해체작업</a:t>
            </a:r>
            <a:endParaRPr lang="ko-KR" altLang="en-US" sz="2000" dirty="0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4FD7EDAB-2FF3-434B-9465-69B1F102C95D}"/>
              </a:ext>
            </a:extLst>
          </p:cNvPr>
          <p:cNvSpPr/>
          <p:nvPr/>
        </p:nvSpPr>
        <p:spPr>
          <a:xfrm>
            <a:off x="988707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>
                <a:solidFill>
                  <a:schemeClr val="tx1"/>
                </a:solidFill>
              </a:rPr>
              <a:t>위치도</a:t>
            </a:r>
            <a:r>
              <a:rPr lang="en-US" altLang="ko-KR" sz="1400" dirty="0">
                <a:solidFill>
                  <a:schemeClr val="tx1"/>
                </a:solidFill>
              </a:rPr>
              <a:t>, </a:t>
            </a:r>
            <a:r>
              <a:rPr lang="ko-KR" altLang="en-US" sz="1400" dirty="0">
                <a:solidFill>
                  <a:schemeClr val="tx1"/>
                </a:solidFill>
              </a:rPr>
              <a:t>주변지역</a:t>
            </a:r>
            <a:endParaRPr lang="ko-KR" altLang="en-US" sz="1500" dirty="0">
              <a:solidFill>
                <a:schemeClr val="tx1"/>
              </a:solidFill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A51EBF11-D6A4-497E-A1EB-BD0EFEC879FA}"/>
              </a:ext>
            </a:extLst>
          </p:cNvPr>
          <p:cNvSpPr/>
          <p:nvPr/>
        </p:nvSpPr>
        <p:spPr>
          <a:xfrm>
            <a:off x="12394627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작업순서</a:t>
            </a: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5CAB0452-E9FB-4796-88E5-9D48ABF68F37}"/>
              </a:ext>
            </a:extLst>
          </p:cNvPr>
          <p:cNvSpPr/>
          <p:nvPr/>
        </p:nvSpPr>
        <p:spPr>
          <a:xfrm>
            <a:off x="988707" y="10009218"/>
            <a:ext cx="1591524" cy="324036"/>
          </a:xfrm>
          <a:prstGeom prst="rect">
            <a:avLst/>
          </a:prstGeom>
          <a:solidFill>
            <a:srgbClr val="127B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bg1"/>
                </a:solidFill>
              </a:rPr>
              <a:t>해체공법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5420A63C-9E73-4944-9AA4-CFF834FBA808}"/>
              </a:ext>
            </a:extLst>
          </p:cNvPr>
          <p:cNvSpPr/>
          <p:nvPr/>
        </p:nvSpPr>
        <p:spPr>
          <a:xfrm>
            <a:off x="2618124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>
                <a:solidFill>
                  <a:schemeClr val="tx1"/>
                </a:solidFill>
              </a:rPr>
              <a:t>해체 후 현장관리</a:t>
            </a:r>
            <a:endParaRPr lang="ko-KR" altLang="en-US" sz="1500" dirty="0">
              <a:solidFill>
                <a:schemeClr val="tx1"/>
              </a:solidFill>
            </a:endParaRP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7618E280-4273-4D01-85EF-4898813617BB}"/>
              </a:ext>
            </a:extLst>
          </p:cNvPr>
          <p:cNvSpPr/>
          <p:nvPr/>
        </p:nvSpPr>
        <p:spPr>
          <a:xfrm>
            <a:off x="2618124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해체건축물 개요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98B5D7C3-9570-4FC4-8FB1-530FD0FD62BA}"/>
              </a:ext>
            </a:extLst>
          </p:cNvPr>
          <p:cNvSpPr/>
          <p:nvPr/>
        </p:nvSpPr>
        <p:spPr>
          <a:xfrm>
            <a:off x="4247541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관리조직도</a:t>
            </a: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AFB39058-9F92-49C4-9128-FF2194342C68}"/>
              </a:ext>
            </a:extLst>
          </p:cNvPr>
          <p:cNvSpPr/>
          <p:nvPr/>
        </p:nvSpPr>
        <p:spPr>
          <a:xfrm>
            <a:off x="5876959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장비 투입계획</a:t>
            </a: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B37294A5-CAD8-4452-BA91-885089410DD5}"/>
              </a:ext>
            </a:extLst>
          </p:cNvPr>
          <p:cNvSpPr/>
          <p:nvPr/>
        </p:nvSpPr>
        <p:spPr>
          <a:xfrm>
            <a:off x="7506376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가설공사 계획</a:t>
            </a: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408EA53C-39AA-4B46-825F-C11C7858C7A8}"/>
              </a:ext>
            </a:extLst>
          </p:cNvPr>
          <p:cNvSpPr/>
          <p:nvPr/>
        </p:nvSpPr>
        <p:spPr>
          <a:xfrm>
            <a:off x="9135793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solidFill>
                  <a:schemeClr val="tx1"/>
                </a:solidFill>
              </a:rPr>
              <a:t>가설비계 구조검토</a:t>
            </a:r>
            <a:endParaRPr lang="ko-KR" altLang="en-US" sz="1600" dirty="0">
              <a:solidFill>
                <a:schemeClr val="tx1"/>
              </a:solidFill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1E974D7A-EA96-4DAE-9AF1-E6D36CE5CBF5}"/>
              </a:ext>
            </a:extLst>
          </p:cNvPr>
          <p:cNvSpPr/>
          <p:nvPr/>
        </p:nvSpPr>
        <p:spPr>
          <a:xfrm>
            <a:off x="10765210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solidFill>
                  <a:schemeClr val="tx1"/>
                </a:solidFill>
              </a:rPr>
              <a:t>구조안전검토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6DF3A7F6-3BDC-4C1B-9A1A-13D0FCA4F52F}"/>
              </a:ext>
            </a:extLst>
          </p:cNvPr>
          <p:cNvSpPr/>
          <p:nvPr/>
        </p:nvSpPr>
        <p:spPr>
          <a:xfrm>
            <a:off x="9135793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소음 및 진동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C4F05663-6609-4652-A4B7-9C81F990EC01}"/>
              </a:ext>
            </a:extLst>
          </p:cNvPr>
          <p:cNvSpPr/>
          <p:nvPr/>
        </p:nvSpPr>
        <p:spPr>
          <a:xfrm>
            <a:off x="10765210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감리계획</a:t>
            </a: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87E08DCC-B39B-4215-A5EA-6836D947911D}"/>
              </a:ext>
            </a:extLst>
          </p:cNvPr>
          <p:cNvSpPr/>
          <p:nvPr/>
        </p:nvSpPr>
        <p:spPr>
          <a:xfrm>
            <a:off x="12394627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기타</a:t>
            </a: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C4CCE439-0624-4CB6-9E71-487B4C9D6C09}"/>
              </a:ext>
            </a:extLst>
          </p:cNvPr>
          <p:cNvSpPr/>
          <p:nvPr/>
        </p:nvSpPr>
        <p:spPr>
          <a:xfrm>
            <a:off x="4247541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해체작업자 안전</a:t>
            </a: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666648F8-EFCC-4BE4-977A-EE45CEE77712}"/>
              </a:ext>
            </a:extLst>
          </p:cNvPr>
          <p:cNvSpPr/>
          <p:nvPr/>
        </p:nvSpPr>
        <p:spPr>
          <a:xfrm>
            <a:off x="5876959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인접구조물 안전</a:t>
            </a: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27CF6C44-17A5-4892-AF73-4E59FBF86B4D}"/>
              </a:ext>
            </a:extLst>
          </p:cNvPr>
          <p:cNvSpPr/>
          <p:nvPr/>
        </p:nvSpPr>
        <p:spPr>
          <a:xfrm>
            <a:off x="7506376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통행</a:t>
            </a:r>
            <a:r>
              <a:rPr lang="en-US" altLang="ko-KR" sz="1500" dirty="0">
                <a:solidFill>
                  <a:schemeClr val="tx1"/>
                </a:solidFill>
              </a:rPr>
              <a:t>, </a:t>
            </a:r>
            <a:r>
              <a:rPr lang="ko-KR" altLang="en-US" sz="1500" dirty="0">
                <a:solidFill>
                  <a:schemeClr val="tx1"/>
                </a:solidFill>
              </a:rPr>
              <a:t>보행 안전</a:t>
            </a:r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4E3022E8-EF71-495D-B55D-46185BE175B4}"/>
              </a:ext>
            </a:extLst>
          </p:cNvPr>
          <p:cNvSpPr/>
          <p:nvPr/>
        </p:nvSpPr>
        <p:spPr>
          <a:xfrm>
            <a:off x="14149994" y="9631176"/>
            <a:ext cx="648072" cy="7200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500" i="1" dirty="0">
                <a:solidFill>
                  <a:schemeClr val="tx1"/>
                </a:solidFill>
                <a:latin typeface="Impact" panose="020B0806030902050204" pitchFamily="34" charset="0"/>
              </a:rPr>
              <a:t>10</a:t>
            </a:r>
            <a:endParaRPr lang="ko-KR" altLang="en-US" sz="2500" i="1" dirty="0">
              <a:solidFill>
                <a:schemeClr val="tx1"/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103704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67700B8-AFCC-460D-B5EE-F5206B9B6018}"/>
              </a:ext>
            </a:extLst>
          </p:cNvPr>
          <p:cNvSpPr txBox="1"/>
          <p:nvPr/>
        </p:nvSpPr>
        <p:spPr>
          <a:xfrm>
            <a:off x="11111778" y="522164"/>
            <a:ext cx="3866308" cy="361409"/>
          </a:xfrm>
          <a:prstGeom prst="rect">
            <a:avLst/>
          </a:prstGeom>
          <a:noFill/>
        </p:spPr>
        <p:txBody>
          <a:bodyPr wrap="none" lIns="129314" tIns="64657" rIns="129314" bIns="64657" rtlCol="0">
            <a:spAutoFit/>
          </a:bodyPr>
          <a:lstStyle/>
          <a:p>
            <a:pPr marL="0" marR="0" indent="0" algn="r" defTabSz="147509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500" b="1" dirty="0" err="1">
                <a:latin typeface="+mj-ea"/>
                <a:ea typeface="+mj-ea"/>
              </a:rPr>
              <a:t>서해구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동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번지 해체공사  </a:t>
            </a:r>
            <a:r>
              <a:rPr lang="en-US" altLang="ko-KR" sz="1500" b="1" dirty="0">
                <a:latin typeface="+mj-ea"/>
                <a:ea typeface="+mj-ea"/>
              </a:rPr>
              <a:t>|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ko-KR" altLang="en-US" sz="1500" b="1" dirty="0" err="1">
                <a:latin typeface="+mj-ea"/>
                <a:ea typeface="+mj-ea"/>
              </a:rPr>
              <a:t>심의도서</a:t>
            </a:r>
            <a:endParaRPr lang="ko-KR" altLang="en-US" sz="15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84D9AB34-5970-440A-8781-1FB2C6B0ADF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21802" y="136346"/>
            <a:ext cx="2434735" cy="416907"/>
          </a:xfrm>
          <a:prstGeom prst="rect">
            <a:avLst/>
          </a:prstGeom>
        </p:spPr>
      </p:pic>
      <p:sp>
        <p:nvSpPr>
          <p:cNvPr id="4" name="제목 1">
            <a:extLst>
              <a:ext uri="{FF2B5EF4-FFF2-40B4-BE49-F238E27FC236}">
                <a16:creationId xmlns:a16="http://schemas.microsoft.com/office/drawing/2014/main" id="{B22EB5BD-FA29-4E67-830B-CFA70A7DCE6C}"/>
              </a:ext>
            </a:extLst>
          </p:cNvPr>
          <p:cNvSpPr txBox="1">
            <a:spLocks/>
          </p:cNvSpPr>
          <p:nvPr/>
        </p:nvSpPr>
        <p:spPr>
          <a:xfrm>
            <a:off x="1235312" y="1350257"/>
            <a:ext cx="12493388" cy="7776863"/>
          </a:xfrm>
          <a:prstGeom prst="rect">
            <a:avLst/>
          </a:prstGeom>
          <a:ln>
            <a:noFill/>
          </a:ln>
        </p:spPr>
        <p:txBody>
          <a:bodyPr>
            <a:normAutofit/>
          </a:bodyPr>
          <a:lstStyle>
            <a:lvl1pPr algn="l" defTabSz="1134222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5458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50000"/>
              </a:lnSpc>
            </a:pPr>
            <a:r>
              <a:rPr lang="en-US" altLang="ko-KR" sz="3000" b="1"/>
              <a:t>4. </a:t>
            </a:r>
            <a:r>
              <a:rPr lang="ko-KR" altLang="en-US" sz="3000" b="1"/>
              <a:t>지하층 구조물 해체계획</a:t>
            </a:r>
            <a:r>
              <a:rPr lang="en-US" altLang="ko-KR" sz="3000" b="1">
                <a:solidFill>
                  <a:srgbClr val="FF0000"/>
                </a:solidFill>
              </a:rPr>
              <a:t>(</a:t>
            </a:r>
            <a:r>
              <a:rPr lang="ko-KR" altLang="en-US" sz="3000" b="1">
                <a:solidFill>
                  <a:srgbClr val="FF0000"/>
                </a:solidFill>
              </a:rPr>
              <a:t>구조계산 및 구조검토 必</a:t>
            </a:r>
            <a:r>
              <a:rPr lang="en-US" altLang="ko-KR" sz="3000" b="1">
                <a:solidFill>
                  <a:srgbClr val="FF0000"/>
                </a:solidFill>
              </a:rPr>
              <a:t>)</a:t>
            </a:r>
            <a:br>
              <a:rPr lang="en-US" altLang="ko-KR" sz="3000" b="1">
                <a:solidFill>
                  <a:srgbClr val="FF0000"/>
                </a:solidFill>
              </a:rPr>
            </a:br>
            <a:br>
              <a:rPr lang="en-US" altLang="ko-KR" sz="3000" b="1">
                <a:solidFill>
                  <a:srgbClr val="C00000"/>
                </a:solidFill>
              </a:rPr>
            </a:br>
            <a:r>
              <a:rPr lang="ko-KR" altLang="en-US" sz="200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지하층 구조물</a:t>
            </a:r>
            <a:r>
              <a:rPr lang="en-US" altLang="ko-KR" sz="2000" b="1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[</a:t>
            </a:r>
            <a:r>
              <a:rPr lang="ko-KR" altLang="en-US" sz="2000" b="1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지하층</a:t>
            </a:r>
            <a:r>
              <a:rPr lang="en-US" altLang="ko-KR" sz="2000" b="1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, </a:t>
            </a:r>
            <a:r>
              <a:rPr lang="ko-KR" altLang="en-US" sz="2000" b="1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콘크리트 지반</a:t>
            </a:r>
            <a:r>
              <a:rPr lang="en-US" altLang="ko-KR" sz="2000" b="1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, </a:t>
            </a:r>
            <a:r>
              <a:rPr lang="ko-KR" altLang="en-US" sz="2000" b="1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건축물 기초</a:t>
            </a:r>
            <a:r>
              <a:rPr lang="en-US" altLang="ko-KR" sz="2000" b="1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(</a:t>
            </a:r>
            <a:r>
              <a:rPr lang="ko-KR" altLang="en-US" sz="2000" b="1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매트기초</a:t>
            </a:r>
            <a:r>
              <a:rPr lang="en-US" altLang="ko-KR" sz="2000" b="1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, </a:t>
            </a:r>
            <a:r>
              <a:rPr lang="ko-KR" altLang="en-US" sz="2000" b="1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말뚝기초 등</a:t>
            </a:r>
            <a:r>
              <a:rPr lang="en-US" altLang="ko-KR" sz="2000" b="1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), </a:t>
            </a:r>
            <a:r>
              <a:rPr lang="ko-KR" altLang="en-US" sz="2000" b="1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기타 잔존구조물 등</a:t>
            </a:r>
            <a:r>
              <a:rPr lang="en-US" altLang="ko-KR" sz="2000" b="1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]</a:t>
            </a:r>
            <a:r>
              <a:rPr lang="ko-KR" altLang="en-US" sz="200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철거 계획 수립</a:t>
            </a:r>
            <a:br>
              <a:rPr lang="en-US" altLang="ko-KR" sz="200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</a:br>
            <a:br>
              <a:rPr lang="en-US" altLang="ko-KR" sz="3000"/>
            </a:br>
            <a:r>
              <a:rPr lang="en-US" altLang="ko-KR" sz="2000" b="1">
                <a:solidFill>
                  <a:srgbClr val="FF0000"/>
                </a:solidFill>
              </a:rPr>
              <a:t>1)</a:t>
            </a:r>
            <a:r>
              <a:rPr lang="ko-KR" altLang="en-US" sz="2000" b="1">
                <a:solidFill>
                  <a:srgbClr val="FF0000"/>
                </a:solidFill>
              </a:rPr>
              <a:t>지하구조보강 계획</a:t>
            </a:r>
            <a:r>
              <a:rPr lang="en-US" altLang="ko-KR" sz="2000" b="1">
                <a:solidFill>
                  <a:srgbClr val="FF0000"/>
                </a:solidFill>
              </a:rPr>
              <a:t>(</a:t>
            </a:r>
            <a:r>
              <a:rPr lang="ko-KR" altLang="en-US" sz="2000" b="1">
                <a:solidFill>
                  <a:srgbClr val="FF0000"/>
                </a:solidFill>
              </a:rPr>
              <a:t>지하구조체 해체 전</a:t>
            </a:r>
            <a:r>
              <a:rPr lang="en-US" altLang="ko-KR" sz="2000" b="1">
                <a:solidFill>
                  <a:srgbClr val="FF0000"/>
                </a:solidFill>
              </a:rPr>
              <a:t>)</a:t>
            </a:r>
            <a:br>
              <a:rPr lang="en-US" altLang="ko-KR" sz="2000" b="1">
                <a:solidFill>
                  <a:srgbClr val="FF0000"/>
                </a:solidFill>
              </a:rPr>
            </a:br>
            <a:r>
              <a:rPr lang="en-US" altLang="ko-KR" sz="2000" b="1">
                <a:solidFill>
                  <a:srgbClr val="FF0000"/>
                </a:solidFill>
              </a:rPr>
              <a:t>2)</a:t>
            </a:r>
            <a:r>
              <a:rPr lang="ko-KR" altLang="en-US" sz="2000" b="1">
                <a:solidFill>
                  <a:srgbClr val="FF0000"/>
                </a:solidFill>
              </a:rPr>
              <a:t>지하 흙막이 설치 및 보강 계획</a:t>
            </a:r>
            <a:br>
              <a:rPr lang="en-US" altLang="ko-KR" sz="2000" b="1">
                <a:solidFill>
                  <a:srgbClr val="FF0000"/>
                </a:solidFill>
              </a:rPr>
            </a:br>
            <a:r>
              <a:rPr lang="ko-KR" altLang="en-US" sz="200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지하 흙막이 설치 관련</a:t>
            </a:r>
            <a:r>
              <a:rPr lang="en-US" altLang="ko-KR" sz="200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,</a:t>
            </a:r>
            <a:r>
              <a:rPr lang="ko-KR" altLang="en-US" sz="200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</a:t>
            </a:r>
            <a:r>
              <a:rPr lang="en-US" altLang="ko-KR" sz="200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“</a:t>
            </a:r>
            <a:r>
              <a:rPr lang="ko-KR" altLang="en-US" sz="200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건축허가</a:t>
            </a:r>
            <a:r>
              <a:rPr lang="en-US" altLang="ko-KR" sz="200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(</a:t>
            </a:r>
            <a:r>
              <a:rPr lang="ko-KR" altLang="en-US" sz="200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신축</a:t>
            </a:r>
            <a:r>
              <a:rPr lang="en-US" altLang="ko-KR" sz="200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)</a:t>
            </a:r>
            <a:r>
              <a:rPr lang="ko-KR" altLang="en-US" sz="200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신청시기</a:t>
            </a:r>
            <a:r>
              <a:rPr lang="en-US" altLang="ko-KR" sz="200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”</a:t>
            </a:r>
            <a:r>
              <a:rPr lang="ko-KR" altLang="en-US" sz="200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등을 포함한 일정표 작성 제출</a:t>
            </a:r>
            <a:br>
              <a:rPr lang="en-US" altLang="ko-KR" sz="2000" b="1">
                <a:solidFill>
                  <a:srgbClr val="FF0000"/>
                </a:solidFill>
              </a:rPr>
            </a:br>
            <a:r>
              <a:rPr lang="en-US" altLang="ko-KR" sz="2000">
                <a:solidFill>
                  <a:srgbClr val="FF0000"/>
                </a:solidFill>
              </a:rPr>
              <a:t>3) </a:t>
            </a:r>
            <a:r>
              <a:rPr lang="ko-KR" altLang="en-US" sz="2000">
                <a:solidFill>
                  <a:srgbClr val="FF0000"/>
                </a:solidFill>
              </a:rPr>
              <a:t>해체 평면계획도</a:t>
            </a:r>
            <a:r>
              <a:rPr lang="en-US" altLang="ko-KR" sz="2000">
                <a:solidFill>
                  <a:srgbClr val="FF0000"/>
                </a:solidFill>
              </a:rPr>
              <a:t>(</a:t>
            </a:r>
            <a:r>
              <a:rPr lang="ko-KR" altLang="en-US" sz="2000">
                <a:solidFill>
                  <a:srgbClr val="FF0000"/>
                </a:solidFill>
              </a:rPr>
              <a:t>해체순서 명시</a:t>
            </a:r>
            <a:r>
              <a:rPr lang="en-US" altLang="ko-KR" sz="2000">
                <a:solidFill>
                  <a:srgbClr val="FF0000"/>
                </a:solidFill>
              </a:rPr>
              <a:t>)</a:t>
            </a:r>
            <a:br>
              <a:rPr lang="en-US" altLang="ko-KR" sz="2000">
                <a:solidFill>
                  <a:srgbClr val="FF0000"/>
                </a:solidFill>
              </a:rPr>
            </a:br>
            <a:r>
              <a:rPr lang="en-US" altLang="ko-KR" sz="2000">
                <a:solidFill>
                  <a:srgbClr val="FF0000"/>
                </a:solidFill>
              </a:rPr>
              <a:t>4) </a:t>
            </a:r>
            <a:r>
              <a:rPr lang="ko-KR" altLang="en-US" sz="2000">
                <a:solidFill>
                  <a:srgbClr val="FF0000"/>
                </a:solidFill>
              </a:rPr>
              <a:t>해체 단면계획</a:t>
            </a:r>
            <a:r>
              <a:rPr lang="en-US" altLang="ko-KR" sz="2000">
                <a:solidFill>
                  <a:srgbClr val="FF0000"/>
                </a:solidFill>
              </a:rPr>
              <a:t>(</a:t>
            </a:r>
            <a:r>
              <a:rPr lang="ko-KR" altLang="en-US" sz="2000">
                <a:solidFill>
                  <a:srgbClr val="FF0000"/>
                </a:solidFill>
              </a:rPr>
              <a:t>해체순서 명시</a:t>
            </a:r>
            <a:r>
              <a:rPr lang="en-US" altLang="ko-KR" sz="2000">
                <a:solidFill>
                  <a:srgbClr val="FF0000"/>
                </a:solidFill>
              </a:rPr>
              <a:t>)</a:t>
            </a:r>
            <a:br>
              <a:rPr lang="en-US" altLang="ko-KR" sz="2000">
                <a:solidFill>
                  <a:srgbClr val="FF0000"/>
                </a:solidFill>
              </a:rPr>
            </a:br>
            <a:r>
              <a:rPr lang="en-US" altLang="ko-KR" sz="2000">
                <a:solidFill>
                  <a:srgbClr val="FF0000"/>
                </a:solidFill>
              </a:rPr>
              <a:t>5) </a:t>
            </a:r>
            <a:r>
              <a:rPr lang="ko-KR" altLang="en-US" sz="2000">
                <a:solidFill>
                  <a:srgbClr val="FF0000"/>
                </a:solidFill>
              </a:rPr>
              <a:t>장비이동계획</a:t>
            </a:r>
            <a:endParaRPr lang="ko-KR" altLang="en-US" sz="2000" dirty="0">
              <a:solidFill>
                <a:srgbClr val="0101F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82160D62-3E55-45BB-8C9C-A3287613F743}"/>
              </a:ext>
            </a:extLst>
          </p:cNvPr>
          <p:cNvSpPr/>
          <p:nvPr/>
        </p:nvSpPr>
        <p:spPr>
          <a:xfrm>
            <a:off x="988707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>
                <a:solidFill>
                  <a:schemeClr val="tx1"/>
                </a:solidFill>
              </a:rPr>
              <a:t>위치도</a:t>
            </a:r>
            <a:r>
              <a:rPr lang="en-US" altLang="ko-KR" sz="1400" dirty="0">
                <a:solidFill>
                  <a:schemeClr val="tx1"/>
                </a:solidFill>
              </a:rPr>
              <a:t>, </a:t>
            </a:r>
            <a:r>
              <a:rPr lang="ko-KR" altLang="en-US" sz="1400" dirty="0">
                <a:solidFill>
                  <a:schemeClr val="tx1"/>
                </a:solidFill>
              </a:rPr>
              <a:t>주변지역</a:t>
            </a:r>
            <a:endParaRPr lang="ko-KR" altLang="en-US" sz="1500" dirty="0">
              <a:solidFill>
                <a:schemeClr val="tx1"/>
              </a:solidFill>
            </a:endParaRP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E6408EF8-538B-4C1C-AEC4-639EFBA778AF}"/>
              </a:ext>
            </a:extLst>
          </p:cNvPr>
          <p:cNvSpPr/>
          <p:nvPr/>
        </p:nvSpPr>
        <p:spPr>
          <a:xfrm>
            <a:off x="12394627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작업순서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0A8B8DB4-4F72-4F38-B538-72ECC463C16D}"/>
              </a:ext>
            </a:extLst>
          </p:cNvPr>
          <p:cNvSpPr/>
          <p:nvPr/>
        </p:nvSpPr>
        <p:spPr>
          <a:xfrm>
            <a:off x="988707" y="10009218"/>
            <a:ext cx="1591524" cy="324036"/>
          </a:xfrm>
          <a:prstGeom prst="rect">
            <a:avLst/>
          </a:prstGeom>
          <a:solidFill>
            <a:srgbClr val="137A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bg1"/>
                </a:solidFill>
              </a:rPr>
              <a:t>해체공법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BBC69070-9C9E-413D-BEB7-FC1203040977}"/>
              </a:ext>
            </a:extLst>
          </p:cNvPr>
          <p:cNvSpPr/>
          <p:nvPr/>
        </p:nvSpPr>
        <p:spPr>
          <a:xfrm>
            <a:off x="2618124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>
                <a:solidFill>
                  <a:schemeClr val="tx1"/>
                </a:solidFill>
              </a:rPr>
              <a:t>해체 후 현장관리</a:t>
            </a:r>
            <a:endParaRPr lang="ko-KR" altLang="en-US" sz="1500" dirty="0">
              <a:solidFill>
                <a:schemeClr val="tx1"/>
              </a:solidFill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9F37A16D-EA46-4BAE-BA8D-CD7266D16AD9}"/>
              </a:ext>
            </a:extLst>
          </p:cNvPr>
          <p:cNvSpPr/>
          <p:nvPr/>
        </p:nvSpPr>
        <p:spPr>
          <a:xfrm>
            <a:off x="2618124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해체건축물 개요</a:t>
            </a: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39940DCA-B70B-44B4-AF85-0227DE918C41}"/>
              </a:ext>
            </a:extLst>
          </p:cNvPr>
          <p:cNvSpPr/>
          <p:nvPr/>
        </p:nvSpPr>
        <p:spPr>
          <a:xfrm>
            <a:off x="4247541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관리조직도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3EC18F6E-3CC2-4437-9071-CB98AE1AEE70}"/>
              </a:ext>
            </a:extLst>
          </p:cNvPr>
          <p:cNvSpPr/>
          <p:nvPr/>
        </p:nvSpPr>
        <p:spPr>
          <a:xfrm>
            <a:off x="5876959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장비 투입계획</a:t>
            </a: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A57929F8-30D7-4E66-9830-8FC71707B120}"/>
              </a:ext>
            </a:extLst>
          </p:cNvPr>
          <p:cNvSpPr/>
          <p:nvPr/>
        </p:nvSpPr>
        <p:spPr>
          <a:xfrm>
            <a:off x="7506376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가설공사 계획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871CE929-5A79-408B-9750-84DFBEE0B7E9}"/>
              </a:ext>
            </a:extLst>
          </p:cNvPr>
          <p:cNvSpPr/>
          <p:nvPr/>
        </p:nvSpPr>
        <p:spPr>
          <a:xfrm>
            <a:off x="9135793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solidFill>
                  <a:schemeClr val="tx1"/>
                </a:solidFill>
              </a:rPr>
              <a:t>가설비계 구조검토</a:t>
            </a:r>
            <a:endParaRPr lang="ko-KR" altLang="en-US" sz="1600" dirty="0">
              <a:solidFill>
                <a:schemeClr val="tx1"/>
              </a:solidFill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6E13FF58-3060-4846-835C-590ABD80E53A}"/>
              </a:ext>
            </a:extLst>
          </p:cNvPr>
          <p:cNvSpPr/>
          <p:nvPr/>
        </p:nvSpPr>
        <p:spPr>
          <a:xfrm>
            <a:off x="10765210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solidFill>
                  <a:schemeClr val="tx1"/>
                </a:solidFill>
              </a:rPr>
              <a:t>구조안전검토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C0CD35D9-AE1F-4767-9DD0-9B6A2F782E46}"/>
              </a:ext>
            </a:extLst>
          </p:cNvPr>
          <p:cNvSpPr/>
          <p:nvPr/>
        </p:nvSpPr>
        <p:spPr>
          <a:xfrm>
            <a:off x="9135793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소음 및 진동</a:t>
            </a: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F891C45E-D2F0-4344-90A6-988E580D5B66}"/>
              </a:ext>
            </a:extLst>
          </p:cNvPr>
          <p:cNvSpPr/>
          <p:nvPr/>
        </p:nvSpPr>
        <p:spPr>
          <a:xfrm>
            <a:off x="10765210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감리계획</a:t>
            </a: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8A88325A-75C2-4E5A-9961-A7E6FE51CA25}"/>
              </a:ext>
            </a:extLst>
          </p:cNvPr>
          <p:cNvSpPr/>
          <p:nvPr/>
        </p:nvSpPr>
        <p:spPr>
          <a:xfrm>
            <a:off x="12394627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기타</a:t>
            </a: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AD24A2B0-DB0E-49BD-9789-4778A63B031F}"/>
              </a:ext>
            </a:extLst>
          </p:cNvPr>
          <p:cNvSpPr/>
          <p:nvPr/>
        </p:nvSpPr>
        <p:spPr>
          <a:xfrm>
            <a:off x="4247541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해체작업자 안전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CE875DC5-E6F2-4F4E-9640-496933C856C3}"/>
              </a:ext>
            </a:extLst>
          </p:cNvPr>
          <p:cNvSpPr/>
          <p:nvPr/>
        </p:nvSpPr>
        <p:spPr>
          <a:xfrm>
            <a:off x="5876959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인접구조물 안전</a:t>
            </a: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E651BC4B-ADBC-431B-9975-4B6CF996F983}"/>
              </a:ext>
            </a:extLst>
          </p:cNvPr>
          <p:cNvSpPr/>
          <p:nvPr/>
        </p:nvSpPr>
        <p:spPr>
          <a:xfrm>
            <a:off x="7506376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통행</a:t>
            </a:r>
            <a:r>
              <a:rPr lang="en-US" altLang="ko-KR" sz="1500" dirty="0">
                <a:solidFill>
                  <a:schemeClr val="tx1"/>
                </a:solidFill>
              </a:rPr>
              <a:t>, </a:t>
            </a:r>
            <a:r>
              <a:rPr lang="ko-KR" altLang="en-US" sz="1500" dirty="0">
                <a:solidFill>
                  <a:schemeClr val="tx1"/>
                </a:solidFill>
              </a:rPr>
              <a:t>보행 안전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7BB30DDA-564A-4BF7-8744-00F342D01EE4}"/>
              </a:ext>
            </a:extLst>
          </p:cNvPr>
          <p:cNvSpPr txBox="1"/>
          <p:nvPr/>
        </p:nvSpPr>
        <p:spPr>
          <a:xfrm>
            <a:off x="422" y="378148"/>
            <a:ext cx="3356553" cy="638408"/>
          </a:xfrm>
          <a:prstGeom prst="rect">
            <a:avLst/>
          </a:prstGeom>
          <a:noFill/>
        </p:spPr>
        <p:txBody>
          <a:bodyPr wrap="none" lIns="129314" tIns="64657" rIns="129314" bIns="64657" rtlCol="0">
            <a:spAutoFit/>
          </a:bodyPr>
          <a:lstStyle/>
          <a:p>
            <a:r>
              <a:rPr lang="en-US" altLang="ko-KR" sz="3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6. </a:t>
            </a:r>
            <a:r>
              <a:rPr lang="ko-KR" altLang="en-US" sz="3300" b="1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해체공법</a:t>
            </a:r>
            <a:r>
              <a:rPr lang="ko-KR" altLang="en-US" sz="3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선정</a:t>
            </a: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DB2EED98-C4EA-4F75-BCF6-40246340C0C6}"/>
              </a:ext>
            </a:extLst>
          </p:cNvPr>
          <p:cNvSpPr/>
          <p:nvPr/>
        </p:nvSpPr>
        <p:spPr>
          <a:xfrm>
            <a:off x="14149994" y="9631176"/>
            <a:ext cx="648072" cy="7200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500" i="1" dirty="0">
                <a:solidFill>
                  <a:schemeClr val="tx1"/>
                </a:solidFill>
                <a:latin typeface="Impact" panose="020B0806030902050204" pitchFamily="34" charset="0"/>
              </a:rPr>
              <a:t>11</a:t>
            </a:r>
            <a:endParaRPr lang="ko-KR" altLang="en-US" sz="2500" i="1" dirty="0">
              <a:solidFill>
                <a:schemeClr val="tx1"/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821506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67700B8-AFCC-460D-B5EE-F5206B9B6018}"/>
              </a:ext>
            </a:extLst>
          </p:cNvPr>
          <p:cNvSpPr txBox="1"/>
          <p:nvPr/>
        </p:nvSpPr>
        <p:spPr>
          <a:xfrm>
            <a:off x="11111778" y="522164"/>
            <a:ext cx="3866308" cy="361409"/>
          </a:xfrm>
          <a:prstGeom prst="rect">
            <a:avLst/>
          </a:prstGeom>
          <a:noFill/>
        </p:spPr>
        <p:txBody>
          <a:bodyPr wrap="none" lIns="129314" tIns="64657" rIns="129314" bIns="64657" rtlCol="0">
            <a:spAutoFit/>
          </a:bodyPr>
          <a:lstStyle/>
          <a:p>
            <a:pPr marL="0" marR="0" indent="0" algn="r" defTabSz="147509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500" b="1" dirty="0" err="1">
                <a:latin typeface="+mj-ea"/>
                <a:ea typeface="+mj-ea"/>
              </a:rPr>
              <a:t>서해구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동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번지 해체공사  </a:t>
            </a:r>
            <a:r>
              <a:rPr lang="en-US" altLang="ko-KR" sz="1500" b="1" dirty="0">
                <a:latin typeface="+mj-ea"/>
                <a:ea typeface="+mj-ea"/>
              </a:rPr>
              <a:t>|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ko-KR" altLang="en-US" sz="1500" b="1" dirty="0" err="1">
                <a:latin typeface="+mj-ea"/>
                <a:ea typeface="+mj-ea"/>
              </a:rPr>
              <a:t>심의도서</a:t>
            </a:r>
            <a:endParaRPr lang="ko-KR" altLang="en-US" sz="15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84D9AB34-5970-440A-8781-1FB2C6B0ADF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21802" y="136346"/>
            <a:ext cx="2434735" cy="41690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6F046D6-7993-4E96-8782-759C80C3F3AB}"/>
              </a:ext>
            </a:extLst>
          </p:cNvPr>
          <p:cNvSpPr txBox="1"/>
          <p:nvPr/>
        </p:nvSpPr>
        <p:spPr>
          <a:xfrm>
            <a:off x="422" y="378148"/>
            <a:ext cx="4877802" cy="638408"/>
          </a:xfrm>
          <a:prstGeom prst="rect">
            <a:avLst/>
          </a:prstGeom>
          <a:noFill/>
        </p:spPr>
        <p:txBody>
          <a:bodyPr wrap="none" lIns="129314" tIns="64657" rIns="129314" bIns="64657" rtlCol="0">
            <a:spAutoFit/>
          </a:bodyPr>
          <a:lstStyle/>
          <a:p>
            <a:r>
              <a:rPr lang="en-US" altLang="ko-KR" sz="3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7. </a:t>
            </a:r>
            <a:r>
              <a:rPr lang="ko-KR" altLang="en-US" sz="3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해체 후 현장 안전관리</a:t>
            </a:r>
          </a:p>
        </p:txBody>
      </p:sp>
      <p:sp>
        <p:nvSpPr>
          <p:cNvPr id="5" name="제목 1">
            <a:extLst>
              <a:ext uri="{FF2B5EF4-FFF2-40B4-BE49-F238E27FC236}">
                <a16:creationId xmlns:a16="http://schemas.microsoft.com/office/drawing/2014/main" id="{D836B51A-E4CC-4B23-9DFC-F6452E588BDC}"/>
              </a:ext>
            </a:extLst>
          </p:cNvPr>
          <p:cNvSpPr txBox="1">
            <a:spLocks/>
          </p:cNvSpPr>
          <p:nvPr/>
        </p:nvSpPr>
        <p:spPr>
          <a:xfrm>
            <a:off x="1235312" y="1350257"/>
            <a:ext cx="12493388" cy="7776863"/>
          </a:xfrm>
          <a:prstGeom prst="rect">
            <a:avLst/>
          </a:prstGeom>
          <a:ln>
            <a:noFill/>
          </a:ln>
        </p:spPr>
        <p:txBody>
          <a:bodyPr>
            <a:normAutofit/>
          </a:bodyPr>
          <a:lstStyle>
            <a:lvl1pPr algn="l" defTabSz="1134222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5458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3000">
                <a:latin typeface="HY헤드라인M" panose="02030600000101010101" pitchFamily="18" charset="-127"/>
                <a:ea typeface="HY헤드라인M" panose="02030600000101010101" pitchFamily="18" charset="-127"/>
              </a:rPr>
              <a:t>1. </a:t>
            </a:r>
            <a:r>
              <a:rPr lang="ko-KR" altLang="en-US" sz="3000">
                <a:latin typeface="HY헤드라인M" panose="02030600000101010101" pitchFamily="18" charset="-127"/>
                <a:ea typeface="HY헤드라인M" panose="02030600000101010101" pitchFamily="18" charset="-127"/>
              </a:rPr>
              <a:t>폐기물 처리 계획</a:t>
            </a:r>
            <a:br>
              <a:rPr lang="en-US" altLang="ko-KR" sz="3000">
                <a:latin typeface="HY헤드라인M" panose="02030600000101010101" pitchFamily="18" charset="-127"/>
                <a:ea typeface="HY헤드라인M" panose="02030600000101010101" pitchFamily="18" charset="-127"/>
              </a:rPr>
            </a:br>
            <a:br>
              <a:rPr lang="en-US" altLang="ko-KR" sz="3000">
                <a:latin typeface="HY헤드라인M" panose="02030600000101010101" pitchFamily="18" charset="-127"/>
                <a:ea typeface="HY헤드라인M" panose="02030600000101010101" pitchFamily="18" charset="-127"/>
              </a:rPr>
            </a:br>
            <a:r>
              <a:rPr lang="en-US" altLang="ko-KR" sz="2000">
                <a:solidFill>
                  <a:srgbClr val="FF0000"/>
                </a:solidFill>
              </a:rPr>
              <a:t>1) </a:t>
            </a:r>
            <a:r>
              <a:rPr lang="ko-KR" altLang="en-US" sz="2000">
                <a:solidFill>
                  <a:srgbClr val="FF0000"/>
                </a:solidFill>
              </a:rPr>
              <a:t>폐기물처리계획</a:t>
            </a:r>
            <a:r>
              <a:rPr lang="en-US" altLang="ko-KR" sz="2000">
                <a:solidFill>
                  <a:srgbClr val="FF0000"/>
                </a:solidFill>
              </a:rPr>
              <a:t>(</a:t>
            </a:r>
            <a:r>
              <a:rPr lang="ko-KR" altLang="en-US" sz="2000">
                <a:solidFill>
                  <a:srgbClr val="FF0000"/>
                </a:solidFill>
              </a:rPr>
              <a:t>신고필증</a:t>
            </a:r>
            <a:r>
              <a:rPr lang="en-US" altLang="ko-KR" sz="2000">
                <a:solidFill>
                  <a:srgbClr val="FF0000"/>
                </a:solidFill>
              </a:rPr>
              <a:t>)</a:t>
            </a:r>
            <a:r>
              <a:rPr lang="ko-KR" altLang="en-US" sz="2000">
                <a:solidFill>
                  <a:srgbClr val="FF0000"/>
                </a:solidFill>
              </a:rPr>
              <a:t> 및 확인방법</a:t>
            </a:r>
            <a:br>
              <a:rPr lang="en-US" altLang="ko-KR" sz="2000">
                <a:solidFill>
                  <a:srgbClr val="FF0000"/>
                </a:solidFill>
              </a:rPr>
            </a:br>
            <a:r>
              <a:rPr lang="en-US" altLang="ko-KR" sz="2000">
                <a:solidFill>
                  <a:srgbClr val="FF0000"/>
                </a:solidFill>
              </a:rPr>
              <a:t>2) </a:t>
            </a:r>
            <a:r>
              <a:rPr lang="ko-KR" altLang="en-US" sz="2000">
                <a:solidFill>
                  <a:srgbClr val="FF0000"/>
                </a:solidFill>
              </a:rPr>
              <a:t>폐기물 보관</a:t>
            </a:r>
            <a:r>
              <a:rPr lang="en-US" altLang="ko-KR" sz="2000">
                <a:solidFill>
                  <a:srgbClr val="FF0000"/>
                </a:solidFill>
              </a:rPr>
              <a:t>, </a:t>
            </a:r>
            <a:r>
              <a:rPr lang="ko-KR" altLang="en-US" sz="2000">
                <a:solidFill>
                  <a:srgbClr val="FF0000"/>
                </a:solidFill>
              </a:rPr>
              <a:t>수집</a:t>
            </a:r>
            <a:r>
              <a:rPr lang="en-US" altLang="ko-KR" sz="2000">
                <a:solidFill>
                  <a:srgbClr val="FF0000"/>
                </a:solidFill>
              </a:rPr>
              <a:t>, </a:t>
            </a:r>
            <a:r>
              <a:rPr lang="ko-KR" altLang="en-US" sz="2000">
                <a:solidFill>
                  <a:srgbClr val="FF0000"/>
                </a:solidFill>
              </a:rPr>
              <a:t>운반계획</a:t>
            </a:r>
            <a:r>
              <a:rPr lang="en-US" altLang="ko-KR" sz="2000">
                <a:solidFill>
                  <a:srgbClr val="FF0000"/>
                </a:solidFill>
              </a:rPr>
              <a:t>(</a:t>
            </a:r>
            <a:r>
              <a:rPr lang="ko-KR" altLang="en-US" sz="2000">
                <a:solidFill>
                  <a:srgbClr val="FF0000"/>
                </a:solidFill>
              </a:rPr>
              <a:t>폐기물 임시적치장 위치도</a:t>
            </a:r>
            <a:r>
              <a:rPr lang="en-US" altLang="ko-KR" sz="2000">
                <a:solidFill>
                  <a:srgbClr val="FF0000"/>
                </a:solidFill>
              </a:rPr>
              <a:t>, </a:t>
            </a:r>
            <a:r>
              <a:rPr lang="ko-KR" altLang="en-US" sz="2000">
                <a:solidFill>
                  <a:srgbClr val="FF0000"/>
                </a:solidFill>
              </a:rPr>
              <a:t>폐기물 운반 계획도면 등</a:t>
            </a:r>
            <a:r>
              <a:rPr lang="en-US" altLang="ko-KR" sz="2000">
                <a:solidFill>
                  <a:srgbClr val="FF0000"/>
                </a:solidFill>
              </a:rPr>
              <a:t>)</a:t>
            </a:r>
            <a:br>
              <a:rPr lang="en-US" altLang="ko-KR" sz="2000">
                <a:solidFill>
                  <a:srgbClr val="FF0000"/>
                </a:solidFill>
              </a:rPr>
            </a:br>
            <a:r>
              <a:rPr lang="en-US" altLang="ko-KR" sz="2000">
                <a:solidFill>
                  <a:srgbClr val="FF0000"/>
                </a:solidFill>
              </a:rPr>
              <a:t>3) </a:t>
            </a:r>
            <a:r>
              <a:rPr lang="ko-KR" altLang="en-US" sz="2000">
                <a:solidFill>
                  <a:srgbClr val="FF0000"/>
                </a:solidFill>
              </a:rPr>
              <a:t>폐기물 성상별 분리배출 계획 등</a:t>
            </a:r>
            <a:r>
              <a:rPr lang="en-US" altLang="ko-KR" sz="2000">
                <a:solidFill>
                  <a:srgbClr val="FF0000"/>
                </a:solidFill>
              </a:rPr>
              <a:t>(</a:t>
            </a:r>
            <a:r>
              <a:rPr lang="ko-KR" altLang="en-US" sz="2000">
                <a:solidFill>
                  <a:srgbClr val="FF0000"/>
                </a:solidFill>
              </a:rPr>
              <a:t>성상별 종류</a:t>
            </a:r>
            <a:r>
              <a:rPr lang="en-US" altLang="ko-KR" sz="2000">
                <a:solidFill>
                  <a:srgbClr val="FF0000"/>
                </a:solidFill>
              </a:rPr>
              <a:t>, </a:t>
            </a:r>
            <a:r>
              <a:rPr lang="ko-KR" altLang="en-US" sz="2000">
                <a:solidFill>
                  <a:srgbClr val="FF0000"/>
                </a:solidFill>
              </a:rPr>
              <a:t>처리업체</a:t>
            </a:r>
            <a:r>
              <a:rPr lang="en-US" altLang="ko-KR" sz="2000">
                <a:solidFill>
                  <a:srgbClr val="FF0000"/>
                </a:solidFill>
              </a:rPr>
              <a:t>, </a:t>
            </a:r>
            <a:r>
              <a:rPr lang="ko-KR" altLang="en-US" sz="2000">
                <a:solidFill>
                  <a:srgbClr val="FF0000"/>
                </a:solidFill>
              </a:rPr>
              <a:t>처리차량 등</a:t>
            </a:r>
            <a:r>
              <a:rPr lang="en-US" altLang="ko-KR" sz="2000">
                <a:solidFill>
                  <a:srgbClr val="FF0000"/>
                </a:solidFill>
              </a:rPr>
              <a:t>)</a:t>
            </a:r>
            <a:br>
              <a:rPr lang="en-US" altLang="ko-KR" sz="2000">
                <a:latin typeface="HY헤드라인M" panose="02030600000101010101" pitchFamily="18" charset="-127"/>
                <a:ea typeface="HY헤드라인M" panose="02030600000101010101" pitchFamily="18" charset="-127"/>
              </a:rPr>
            </a:br>
            <a:br>
              <a:rPr lang="en-US" altLang="ko-KR" sz="3000">
                <a:latin typeface="HY헤드라인M" panose="02030600000101010101" pitchFamily="18" charset="-127"/>
                <a:ea typeface="HY헤드라인M" panose="02030600000101010101" pitchFamily="18" charset="-127"/>
              </a:rPr>
            </a:br>
            <a:r>
              <a:rPr lang="en-US" altLang="ko-KR" sz="3000">
                <a:latin typeface="HY헤드라인M" panose="02030600000101010101" pitchFamily="18" charset="-127"/>
                <a:ea typeface="HY헤드라인M" panose="02030600000101010101" pitchFamily="18" charset="-127"/>
              </a:rPr>
              <a:t>2. </a:t>
            </a:r>
            <a:r>
              <a:rPr lang="ko-KR" altLang="en-US" sz="3000">
                <a:latin typeface="HY헤드라인M" panose="02030600000101010101" pitchFamily="18" charset="-127"/>
                <a:ea typeface="HY헤드라인M" panose="02030600000101010101" pitchFamily="18" charset="-127"/>
              </a:rPr>
              <a:t>부지정리 계획</a:t>
            </a:r>
            <a:br>
              <a:rPr lang="en-US" altLang="ko-KR" sz="3000">
                <a:latin typeface="HY헤드라인M" panose="02030600000101010101" pitchFamily="18" charset="-127"/>
                <a:ea typeface="HY헤드라인M" panose="02030600000101010101" pitchFamily="18" charset="-127"/>
              </a:rPr>
            </a:br>
            <a:br>
              <a:rPr lang="en-US" altLang="ko-KR" sz="3000">
                <a:latin typeface="HY헤드라인M" panose="02030600000101010101" pitchFamily="18" charset="-127"/>
                <a:ea typeface="HY헤드라인M" panose="02030600000101010101" pitchFamily="18" charset="-127"/>
              </a:rPr>
            </a:br>
            <a:r>
              <a:rPr lang="en-US" altLang="ko-KR" sz="2000">
                <a:solidFill>
                  <a:srgbClr val="FF0000"/>
                </a:solidFill>
                <a:latin typeface="+mj-ea"/>
              </a:rPr>
              <a:t>1) </a:t>
            </a:r>
            <a:r>
              <a:rPr lang="ko-KR" altLang="en-US" sz="2000">
                <a:solidFill>
                  <a:srgbClr val="FF0000"/>
                </a:solidFill>
                <a:latin typeface="+mj-ea"/>
              </a:rPr>
              <a:t>부지 정리 후 가설울타리 등 설치계획 등</a:t>
            </a:r>
            <a:br>
              <a:rPr lang="en-US" altLang="ko-KR" sz="2000">
                <a:solidFill>
                  <a:srgbClr val="FF0000"/>
                </a:solidFill>
                <a:latin typeface="+mj-ea"/>
              </a:rPr>
            </a:br>
            <a:br>
              <a:rPr lang="en-US" altLang="ko-KR" sz="2000">
                <a:solidFill>
                  <a:srgbClr val="FF0000"/>
                </a:solidFill>
                <a:latin typeface="+mj-ea"/>
              </a:rPr>
            </a:br>
            <a:r>
              <a:rPr lang="ko-KR" altLang="en-US" sz="200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콘크리트 지반 철거 여부에 따른 부지정리계획 수립</a:t>
            </a:r>
            <a:r>
              <a:rPr lang="en-US" altLang="ko-KR" sz="200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!!!</a:t>
            </a:r>
            <a:br>
              <a:rPr lang="en-US" altLang="ko-KR" sz="200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</a:br>
            <a:r>
              <a:rPr lang="en-US" altLang="ko-KR" sz="200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(</a:t>
            </a:r>
            <a:r>
              <a:rPr lang="ko-KR" altLang="en-US" sz="200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철거하지 않을 경우</a:t>
            </a:r>
            <a:r>
              <a:rPr lang="en-US" altLang="ko-KR" sz="200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, </a:t>
            </a:r>
            <a:r>
              <a:rPr lang="ko-KR" altLang="en-US" sz="200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구체적인 사유 및 조치 계획 등 기재</a:t>
            </a:r>
            <a:r>
              <a:rPr lang="en-US" altLang="ko-KR" sz="2000">
                <a:solidFill>
                  <a:srgbClr val="0101FE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)</a:t>
            </a:r>
            <a:br>
              <a:rPr lang="en-US" altLang="ko-KR" sz="2000">
                <a:solidFill>
                  <a:srgbClr val="FF0000"/>
                </a:solidFill>
                <a:latin typeface="+mj-ea"/>
              </a:rPr>
            </a:br>
            <a:endParaRPr lang="ko-KR" altLang="en-US" sz="2000" dirty="0">
              <a:solidFill>
                <a:srgbClr val="FF0000"/>
              </a:solidFill>
              <a:latin typeface="+mj-ea"/>
            </a:endParaRP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9C773117-AE7D-4373-83A4-346A64D63103}"/>
              </a:ext>
            </a:extLst>
          </p:cNvPr>
          <p:cNvSpPr/>
          <p:nvPr/>
        </p:nvSpPr>
        <p:spPr>
          <a:xfrm>
            <a:off x="988707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>
                <a:solidFill>
                  <a:schemeClr val="tx1"/>
                </a:solidFill>
              </a:rPr>
              <a:t>위치도</a:t>
            </a:r>
            <a:r>
              <a:rPr lang="en-US" altLang="ko-KR" sz="1400" dirty="0">
                <a:solidFill>
                  <a:schemeClr val="tx1"/>
                </a:solidFill>
              </a:rPr>
              <a:t>, </a:t>
            </a:r>
            <a:r>
              <a:rPr lang="ko-KR" altLang="en-US" sz="1400" dirty="0">
                <a:solidFill>
                  <a:schemeClr val="tx1"/>
                </a:solidFill>
              </a:rPr>
              <a:t>주변지역</a:t>
            </a:r>
            <a:endParaRPr lang="ko-KR" altLang="en-US" sz="1500" dirty="0">
              <a:solidFill>
                <a:schemeClr val="tx1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D71AB92D-322D-4B16-A6DA-8E2933E37E73}"/>
              </a:ext>
            </a:extLst>
          </p:cNvPr>
          <p:cNvSpPr/>
          <p:nvPr/>
        </p:nvSpPr>
        <p:spPr>
          <a:xfrm>
            <a:off x="12394627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작업순서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DBAD8FE5-57FE-4621-B3C7-99FD53F04E42}"/>
              </a:ext>
            </a:extLst>
          </p:cNvPr>
          <p:cNvSpPr/>
          <p:nvPr/>
        </p:nvSpPr>
        <p:spPr>
          <a:xfrm>
            <a:off x="988707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해체공법</a:t>
            </a: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F2943011-BD5C-47D4-8125-AA73D62D73E1}"/>
              </a:ext>
            </a:extLst>
          </p:cNvPr>
          <p:cNvSpPr/>
          <p:nvPr/>
        </p:nvSpPr>
        <p:spPr>
          <a:xfrm>
            <a:off x="2618124" y="10009218"/>
            <a:ext cx="1591524" cy="324036"/>
          </a:xfrm>
          <a:prstGeom prst="rect">
            <a:avLst/>
          </a:prstGeom>
          <a:solidFill>
            <a:srgbClr val="127B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>
                <a:solidFill>
                  <a:schemeClr val="bg1"/>
                </a:solidFill>
              </a:rPr>
              <a:t>해체 후 현장관리</a:t>
            </a:r>
            <a:endParaRPr lang="ko-KR" altLang="en-US" sz="1500" dirty="0">
              <a:solidFill>
                <a:schemeClr val="bg1"/>
              </a:solidFill>
            </a:endParaRP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92A68A32-4BF2-4222-B0DA-7E08019E92A1}"/>
              </a:ext>
            </a:extLst>
          </p:cNvPr>
          <p:cNvSpPr/>
          <p:nvPr/>
        </p:nvSpPr>
        <p:spPr>
          <a:xfrm>
            <a:off x="2618124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해체건축물 개요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AD4537AC-CD92-4182-AE07-6A23307CE5D1}"/>
              </a:ext>
            </a:extLst>
          </p:cNvPr>
          <p:cNvSpPr/>
          <p:nvPr/>
        </p:nvSpPr>
        <p:spPr>
          <a:xfrm>
            <a:off x="4247541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관리조직도</a:t>
            </a: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263D8A42-1049-4BFB-8975-C2DB070A0167}"/>
              </a:ext>
            </a:extLst>
          </p:cNvPr>
          <p:cNvSpPr/>
          <p:nvPr/>
        </p:nvSpPr>
        <p:spPr>
          <a:xfrm>
            <a:off x="5876959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장비 투입계획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E09BEC1C-EF20-4040-8B0B-EBA8AA1E2B8E}"/>
              </a:ext>
            </a:extLst>
          </p:cNvPr>
          <p:cNvSpPr/>
          <p:nvPr/>
        </p:nvSpPr>
        <p:spPr>
          <a:xfrm>
            <a:off x="7506376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가설공사 계획</a:t>
            </a: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7CB663D3-ED97-4534-8AFB-5A605C71476E}"/>
              </a:ext>
            </a:extLst>
          </p:cNvPr>
          <p:cNvSpPr/>
          <p:nvPr/>
        </p:nvSpPr>
        <p:spPr>
          <a:xfrm>
            <a:off x="9135793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solidFill>
                  <a:schemeClr val="tx1"/>
                </a:solidFill>
              </a:rPr>
              <a:t>가설비계 구조검토</a:t>
            </a:r>
            <a:endParaRPr lang="ko-KR" altLang="en-US" sz="1600" dirty="0">
              <a:solidFill>
                <a:schemeClr val="tx1"/>
              </a:solidFill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1C67A661-DD5E-4D5E-ADFF-0C0774AEE794}"/>
              </a:ext>
            </a:extLst>
          </p:cNvPr>
          <p:cNvSpPr/>
          <p:nvPr/>
        </p:nvSpPr>
        <p:spPr>
          <a:xfrm>
            <a:off x="10765210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solidFill>
                  <a:schemeClr val="tx1"/>
                </a:solidFill>
              </a:rPr>
              <a:t>구조안전검토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3DFD717C-4D9D-45C8-9045-471EE1BCC805}"/>
              </a:ext>
            </a:extLst>
          </p:cNvPr>
          <p:cNvSpPr/>
          <p:nvPr/>
        </p:nvSpPr>
        <p:spPr>
          <a:xfrm>
            <a:off x="9135793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소음 및 진동</a:t>
            </a: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FB61E4C9-728E-4FDF-9621-ADFF47530A2A}"/>
              </a:ext>
            </a:extLst>
          </p:cNvPr>
          <p:cNvSpPr/>
          <p:nvPr/>
        </p:nvSpPr>
        <p:spPr>
          <a:xfrm>
            <a:off x="10765210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감리계획</a:t>
            </a: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B83C07AE-8420-4F00-A4D0-A94B2FC0DFAB}"/>
              </a:ext>
            </a:extLst>
          </p:cNvPr>
          <p:cNvSpPr/>
          <p:nvPr/>
        </p:nvSpPr>
        <p:spPr>
          <a:xfrm>
            <a:off x="12394627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기타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B3D537B7-412C-4E92-AD03-EE15146AB98C}"/>
              </a:ext>
            </a:extLst>
          </p:cNvPr>
          <p:cNvSpPr/>
          <p:nvPr/>
        </p:nvSpPr>
        <p:spPr>
          <a:xfrm>
            <a:off x="4247541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해체작업자 안전</a:t>
            </a: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6F0997C3-4FC6-4597-8B10-FD10A988365B}"/>
              </a:ext>
            </a:extLst>
          </p:cNvPr>
          <p:cNvSpPr/>
          <p:nvPr/>
        </p:nvSpPr>
        <p:spPr>
          <a:xfrm>
            <a:off x="5876959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인접구조물 안전</a:t>
            </a: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0BC16E3C-BCAA-491B-82BE-8A60864F93BE}"/>
              </a:ext>
            </a:extLst>
          </p:cNvPr>
          <p:cNvSpPr/>
          <p:nvPr/>
        </p:nvSpPr>
        <p:spPr>
          <a:xfrm>
            <a:off x="7506376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통행</a:t>
            </a:r>
            <a:r>
              <a:rPr lang="en-US" altLang="ko-KR" sz="1500" dirty="0">
                <a:solidFill>
                  <a:schemeClr val="tx1"/>
                </a:solidFill>
              </a:rPr>
              <a:t>, </a:t>
            </a:r>
            <a:r>
              <a:rPr lang="ko-KR" altLang="en-US" sz="1500" dirty="0">
                <a:solidFill>
                  <a:schemeClr val="tx1"/>
                </a:solidFill>
              </a:rPr>
              <a:t>보행 안전</a:t>
            </a: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EA37B61D-62FF-49F7-B4D2-FACB5124FE8A}"/>
              </a:ext>
            </a:extLst>
          </p:cNvPr>
          <p:cNvSpPr/>
          <p:nvPr/>
        </p:nvSpPr>
        <p:spPr>
          <a:xfrm>
            <a:off x="14149994" y="9631176"/>
            <a:ext cx="648072" cy="7200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500" i="1" dirty="0">
                <a:solidFill>
                  <a:schemeClr val="tx1"/>
                </a:solidFill>
                <a:latin typeface="Impact" panose="020B0806030902050204" pitchFamily="34" charset="0"/>
              </a:rPr>
              <a:t>12</a:t>
            </a:r>
            <a:endParaRPr lang="ko-KR" altLang="en-US" sz="2500" i="1" dirty="0">
              <a:solidFill>
                <a:schemeClr val="tx1"/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308479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67700B8-AFCC-460D-B5EE-F5206B9B6018}"/>
              </a:ext>
            </a:extLst>
          </p:cNvPr>
          <p:cNvSpPr txBox="1"/>
          <p:nvPr/>
        </p:nvSpPr>
        <p:spPr>
          <a:xfrm>
            <a:off x="11111778" y="522164"/>
            <a:ext cx="3866308" cy="361409"/>
          </a:xfrm>
          <a:prstGeom prst="rect">
            <a:avLst/>
          </a:prstGeom>
          <a:noFill/>
        </p:spPr>
        <p:txBody>
          <a:bodyPr wrap="none" lIns="129314" tIns="64657" rIns="129314" bIns="64657" rtlCol="0">
            <a:spAutoFit/>
          </a:bodyPr>
          <a:lstStyle/>
          <a:p>
            <a:pPr marL="0" marR="0" indent="0" algn="r" defTabSz="147509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500" b="1" dirty="0" err="1">
                <a:latin typeface="+mj-ea"/>
                <a:ea typeface="+mj-ea"/>
              </a:rPr>
              <a:t>서해구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동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번지 해체공사  </a:t>
            </a:r>
            <a:r>
              <a:rPr lang="en-US" altLang="ko-KR" sz="1500" b="1" dirty="0">
                <a:latin typeface="+mj-ea"/>
                <a:ea typeface="+mj-ea"/>
              </a:rPr>
              <a:t>|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ko-KR" altLang="en-US" sz="1500" b="1" dirty="0" err="1">
                <a:latin typeface="+mj-ea"/>
                <a:ea typeface="+mj-ea"/>
              </a:rPr>
              <a:t>심의도서</a:t>
            </a:r>
            <a:endParaRPr lang="ko-KR" altLang="en-US" sz="15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84D9AB34-5970-440A-8781-1FB2C6B0ADF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21802" y="136346"/>
            <a:ext cx="2434735" cy="416907"/>
          </a:xfrm>
          <a:prstGeom prst="rect">
            <a:avLst/>
          </a:prstGeom>
        </p:spPr>
      </p:pic>
      <p:pic>
        <p:nvPicPr>
          <p:cNvPr id="4" name="Picture 2">
            <a:extLst>
              <a:ext uri="{FF2B5EF4-FFF2-40B4-BE49-F238E27FC236}">
                <a16:creationId xmlns:a16="http://schemas.microsoft.com/office/drawing/2014/main" id="{CFB370FB-BF84-4100-8D44-F3FB843470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450" y="1530276"/>
            <a:ext cx="4838700" cy="3714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>
            <a:extLst>
              <a:ext uri="{FF2B5EF4-FFF2-40B4-BE49-F238E27FC236}">
                <a16:creationId xmlns:a16="http://schemas.microsoft.com/office/drawing/2014/main" id="{E2943045-283E-494D-B55B-0B8B673FC7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1002" y="1523802"/>
            <a:ext cx="4838700" cy="701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4">
            <a:extLst>
              <a:ext uri="{FF2B5EF4-FFF2-40B4-BE49-F238E27FC236}">
                <a16:creationId xmlns:a16="http://schemas.microsoft.com/office/drawing/2014/main" id="{24E1E565-A99D-4B71-B345-C0C4433FB1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261" y="5279997"/>
            <a:ext cx="4762500" cy="203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5">
            <a:extLst>
              <a:ext uri="{FF2B5EF4-FFF2-40B4-BE49-F238E27FC236}">
                <a16:creationId xmlns:a16="http://schemas.microsoft.com/office/drawing/2014/main" id="{C03A4E58-F468-4711-9370-ABD85BD86E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39386" y="1501279"/>
            <a:ext cx="4838700" cy="298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직사각형 7">
            <a:extLst>
              <a:ext uri="{FF2B5EF4-FFF2-40B4-BE49-F238E27FC236}">
                <a16:creationId xmlns:a16="http://schemas.microsoft.com/office/drawing/2014/main" id="{7CB3FAB0-6880-4F90-85C4-8D717A5FA98B}"/>
              </a:ext>
            </a:extLst>
          </p:cNvPr>
          <p:cNvSpPr/>
          <p:nvPr/>
        </p:nvSpPr>
        <p:spPr>
          <a:xfrm>
            <a:off x="988707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>
                <a:solidFill>
                  <a:schemeClr val="tx1"/>
                </a:solidFill>
              </a:rPr>
              <a:t>위치도</a:t>
            </a:r>
            <a:r>
              <a:rPr lang="en-US" altLang="ko-KR" sz="1400" dirty="0">
                <a:solidFill>
                  <a:schemeClr val="tx1"/>
                </a:solidFill>
              </a:rPr>
              <a:t>, </a:t>
            </a:r>
            <a:r>
              <a:rPr lang="ko-KR" altLang="en-US" sz="1400" dirty="0">
                <a:solidFill>
                  <a:schemeClr val="tx1"/>
                </a:solidFill>
              </a:rPr>
              <a:t>주변지역</a:t>
            </a:r>
            <a:endParaRPr lang="ko-KR" altLang="en-US" sz="1500" dirty="0">
              <a:solidFill>
                <a:schemeClr val="tx1"/>
              </a:solidFill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75C1DEEA-1590-429B-8378-5234CCF0FF2E}"/>
              </a:ext>
            </a:extLst>
          </p:cNvPr>
          <p:cNvSpPr/>
          <p:nvPr/>
        </p:nvSpPr>
        <p:spPr>
          <a:xfrm>
            <a:off x="12394627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작업순서</a:t>
            </a: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557AC265-82E3-4147-B265-422531B0183D}"/>
              </a:ext>
            </a:extLst>
          </p:cNvPr>
          <p:cNvSpPr/>
          <p:nvPr/>
        </p:nvSpPr>
        <p:spPr>
          <a:xfrm>
            <a:off x="988707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해체공법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F97B3C85-E1BE-47D9-B8B2-1F4EE3341821}"/>
              </a:ext>
            </a:extLst>
          </p:cNvPr>
          <p:cNvSpPr/>
          <p:nvPr/>
        </p:nvSpPr>
        <p:spPr>
          <a:xfrm>
            <a:off x="2618124" y="10009218"/>
            <a:ext cx="1591524" cy="324036"/>
          </a:xfrm>
          <a:prstGeom prst="rect">
            <a:avLst/>
          </a:prstGeom>
          <a:solidFill>
            <a:srgbClr val="127B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>
                <a:solidFill>
                  <a:schemeClr val="bg1"/>
                </a:solidFill>
              </a:rPr>
              <a:t>해체 후 현장관리</a:t>
            </a:r>
            <a:endParaRPr lang="ko-KR" altLang="en-US" sz="1500" dirty="0">
              <a:solidFill>
                <a:schemeClr val="bg1"/>
              </a:solidFill>
            </a:endParaRP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C1EB729F-A2BD-4A74-AF67-955EA464F93F}"/>
              </a:ext>
            </a:extLst>
          </p:cNvPr>
          <p:cNvSpPr/>
          <p:nvPr/>
        </p:nvSpPr>
        <p:spPr>
          <a:xfrm>
            <a:off x="2618124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해체건축물 개요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4D88B6BB-BB80-49B0-BDA0-527EF990310A}"/>
              </a:ext>
            </a:extLst>
          </p:cNvPr>
          <p:cNvSpPr/>
          <p:nvPr/>
        </p:nvSpPr>
        <p:spPr>
          <a:xfrm>
            <a:off x="4247541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관리조직도</a:t>
            </a: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43733ADD-9675-4A1C-8EC6-EE18E7C14ABE}"/>
              </a:ext>
            </a:extLst>
          </p:cNvPr>
          <p:cNvSpPr/>
          <p:nvPr/>
        </p:nvSpPr>
        <p:spPr>
          <a:xfrm>
            <a:off x="5876959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장비 투입계획</a:t>
            </a: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7CE6F930-ED50-49C9-BEF0-48A80D8CDD10}"/>
              </a:ext>
            </a:extLst>
          </p:cNvPr>
          <p:cNvSpPr/>
          <p:nvPr/>
        </p:nvSpPr>
        <p:spPr>
          <a:xfrm>
            <a:off x="7506376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가설공사 계획</a:t>
            </a: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EF065957-2735-4FAF-A692-8E27A4D28FA8}"/>
              </a:ext>
            </a:extLst>
          </p:cNvPr>
          <p:cNvSpPr/>
          <p:nvPr/>
        </p:nvSpPr>
        <p:spPr>
          <a:xfrm>
            <a:off x="9135793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solidFill>
                  <a:schemeClr val="tx1"/>
                </a:solidFill>
              </a:rPr>
              <a:t>가설비계 구조검토</a:t>
            </a:r>
            <a:endParaRPr lang="ko-KR" altLang="en-US" sz="1600" dirty="0">
              <a:solidFill>
                <a:schemeClr val="tx1"/>
              </a:solidFill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EC856600-8851-4255-A6D4-16030647875D}"/>
              </a:ext>
            </a:extLst>
          </p:cNvPr>
          <p:cNvSpPr/>
          <p:nvPr/>
        </p:nvSpPr>
        <p:spPr>
          <a:xfrm>
            <a:off x="10765210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solidFill>
                  <a:schemeClr val="tx1"/>
                </a:solidFill>
              </a:rPr>
              <a:t>구조안전검토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E9B196EA-19D2-491E-A234-F84010D93340}"/>
              </a:ext>
            </a:extLst>
          </p:cNvPr>
          <p:cNvSpPr/>
          <p:nvPr/>
        </p:nvSpPr>
        <p:spPr>
          <a:xfrm>
            <a:off x="9135793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소음 및 진동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ABDD3FF7-0D0E-4DB9-B4D5-C018E1581D7C}"/>
              </a:ext>
            </a:extLst>
          </p:cNvPr>
          <p:cNvSpPr/>
          <p:nvPr/>
        </p:nvSpPr>
        <p:spPr>
          <a:xfrm>
            <a:off x="10765210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감리계획</a:t>
            </a: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FD8DCA2D-F65F-4ACA-A3FC-15EB644CEB82}"/>
              </a:ext>
            </a:extLst>
          </p:cNvPr>
          <p:cNvSpPr/>
          <p:nvPr/>
        </p:nvSpPr>
        <p:spPr>
          <a:xfrm>
            <a:off x="12394627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기타</a:t>
            </a: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92FD82F4-D45D-4371-95EB-EE2FCD5A50E8}"/>
              </a:ext>
            </a:extLst>
          </p:cNvPr>
          <p:cNvSpPr/>
          <p:nvPr/>
        </p:nvSpPr>
        <p:spPr>
          <a:xfrm>
            <a:off x="4247541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해체작업자 안전</a:t>
            </a: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C69DFFA4-54D2-490E-B97A-C18F4F001341}"/>
              </a:ext>
            </a:extLst>
          </p:cNvPr>
          <p:cNvSpPr/>
          <p:nvPr/>
        </p:nvSpPr>
        <p:spPr>
          <a:xfrm>
            <a:off x="5876959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인접구조물 안전</a:t>
            </a: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8611A6AE-EB56-4006-8800-F3CF6AEB0B61}"/>
              </a:ext>
            </a:extLst>
          </p:cNvPr>
          <p:cNvSpPr/>
          <p:nvPr/>
        </p:nvSpPr>
        <p:spPr>
          <a:xfrm>
            <a:off x="7506376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통행</a:t>
            </a:r>
            <a:r>
              <a:rPr lang="en-US" altLang="ko-KR" sz="1500" dirty="0">
                <a:solidFill>
                  <a:schemeClr val="tx1"/>
                </a:solidFill>
              </a:rPr>
              <a:t>, </a:t>
            </a:r>
            <a:r>
              <a:rPr lang="ko-KR" altLang="en-US" sz="1500" dirty="0">
                <a:solidFill>
                  <a:schemeClr val="tx1"/>
                </a:solidFill>
              </a:rPr>
              <a:t>보행 안전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A1ADE6E3-9128-405E-BEDA-63F4D9F898A8}"/>
              </a:ext>
            </a:extLst>
          </p:cNvPr>
          <p:cNvSpPr txBox="1"/>
          <p:nvPr/>
        </p:nvSpPr>
        <p:spPr>
          <a:xfrm>
            <a:off x="422" y="378148"/>
            <a:ext cx="5951814" cy="638408"/>
          </a:xfrm>
          <a:prstGeom prst="rect">
            <a:avLst/>
          </a:prstGeom>
          <a:noFill/>
        </p:spPr>
        <p:txBody>
          <a:bodyPr wrap="none" lIns="129314" tIns="64657" rIns="129314" bIns="64657" rtlCol="0">
            <a:spAutoFit/>
          </a:bodyPr>
          <a:lstStyle/>
          <a:p>
            <a:r>
              <a:rPr lang="en-US" altLang="ko-KR" sz="3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7. </a:t>
            </a:r>
            <a:r>
              <a:rPr lang="ko-KR" altLang="en-US" sz="3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해체 후 현장 안전관리</a:t>
            </a:r>
            <a:r>
              <a:rPr lang="en-US" altLang="ko-KR" sz="3300" b="1" dirty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3300" b="1" dirty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예시</a:t>
            </a:r>
            <a:r>
              <a:rPr lang="en-US" altLang="ko-KR" sz="3300" b="1" dirty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ko-KR" altLang="en-US" sz="3300" b="1" dirty="0">
              <a:solidFill>
                <a:srgbClr val="C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A9BC4D1D-EBE4-468D-B3C7-AAA73A983A34}"/>
              </a:ext>
            </a:extLst>
          </p:cNvPr>
          <p:cNvSpPr/>
          <p:nvPr/>
        </p:nvSpPr>
        <p:spPr>
          <a:xfrm>
            <a:off x="14149994" y="9631176"/>
            <a:ext cx="648072" cy="7200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500" i="1" dirty="0">
                <a:solidFill>
                  <a:schemeClr val="tx1"/>
                </a:solidFill>
                <a:latin typeface="Impact" panose="020B0806030902050204" pitchFamily="34" charset="0"/>
              </a:rPr>
              <a:t>13</a:t>
            </a:r>
            <a:endParaRPr lang="ko-KR" altLang="en-US" sz="2500" i="1" dirty="0">
              <a:solidFill>
                <a:schemeClr val="tx1"/>
              </a:solidFill>
              <a:latin typeface="Impact" panose="020B0806030902050204" pitchFamily="34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9D7B03CA-B1D5-422B-A220-7117C2A0A9C6}"/>
              </a:ext>
            </a:extLst>
          </p:cNvPr>
          <p:cNvSpPr txBox="1"/>
          <p:nvPr/>
        </p:nvSpPr>
        <p:spPr>
          <a:xfrm>
            <a:off x="4356062" y="5217842"/>
            <a:ext cx="7621314" cy="70788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ko-KR" altLang="en-US" sz="2000" b="1" dirty="0">
                <a:solidFill>
                  <a:srgbClr val="FF0000"/>
                </a:solidFill>
              </a:rPr>
              <a:t>해당</a:t>
            </a:r>
            <a:r>
              <a:rPr lang="en-US" altLang="ko-KR" sz="2000" b="1" dirty="0">
                <a:solidFill>
                  <a:srgbClr val="FF0000"/>
                </a:solidFill>
              </a:rPr>
              <a:t> </a:t>
            </a:r>
            <a:r>
              <a:rPr lang="ko-KR" altLang="en-US" sz="2000" b="1" dirty="0">
                <a:solidFill>
                  <a:srgbClr val="FF0000"/>
                </a:solidFill>
              </a:rPr>
              <a:t>이미지는 예시입니다</a:t>
            </a:r>
            <a:r>
              <a:rPr lang="en-US" altLang="ko-KR" sz="2000" b="1" dirty="0">
                <a:solidFill>
                  <a:srgbClr val="FF0000"/>
                </a:solidFill>
              </a:rPr>
              <a:t>. </a:t>
            </a:r>
            <a:r>
              <a:rPr lang="ko-KR" altLang="en-US" sz="2000" b="1" dirty="0">
                <a:solidFill>
                  <a:srgbClr val="FF0000"/>
                </a:solidFill>
              </a:rPr>
              <a:t>그대로 사용하지 마세요</a:t>
            </a:r>
            <a:r>
              <a:rPr lang="en-US" altLang="ko-KR" sz="2000" b="1" dirty="0">
                <a:solidFill>
                  <a:srgbClr val="FF0000"/>
                </a:solidFill>
              </a:rPr>
              <a:t>.</a:t>
            </a:r>
          </a:p>
          <a:p>
            <a:pPr algn="ctr"/>
            <a:r>
              <a:rPr lang="ko-KR" altLang="en-US" sz="2000" b="1" dirty="0">
                <a:solidFill>
                  <a:srgbClr val="FF0000"/>
                </a:solidFill>
              </a:rPr>
              <a:t>각 해체 공사에 맞게 계획 수립하시기 바랍니다</a:t>
            </a:r>
            <a:r>
              <a:rPr lang="en-US" altLang="ko-KR" sz="2000" b="1" dirty="0">
                <a:solidFill>
                  <a:srgbClr val="FF0000"/>
                </a:solidFill>
              </a:rPr>
              <a:t>.</a:t>
            </a:r>
            <a:endParaRPr lang="ko-KR" altLang="en-US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52539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3000"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7EEDB3B4-C6E5-4556-9EE8-DDE838A5EAA7}"/>
              </a:ext>
            </a:extLst>
          </p:cNvPr>
          <p:cNvSpPr>
            <a:spLocks noChangeArrowheads="1"/>
          </p:cNvSpPr>
          <p:nvPr/>
        </p:nvSpPr>
        <p:spPr bwMode="black">
          <a:xfrm>
            <a:off x="5977086" y="3654512"/>
            <a:ext cx="9145438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ko-KR" altLang="en-US" sz="2800" dirty="0" err="1">
                <a:latin typeface="HY견고딕" pitchFamily="18" charset="-127"/>
                <a:ea typeface="HY견고딕" pitchFamily="18" charset="-127"/>
              </a:rPr>
              <a:t>서해구</a:t>
            </a:r>
            <a:r>
              <a:rPr lang="ko-KR" altLang="en-US" sz="2800" dirty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2800" dirty="0">
                <a:latin typeface="HY견고딕" pitchFamily="18" charset="-127"/>
                <a:ea typeface="HY견고딕" pitchFamily="18" charset="-127"/>
              </a:rPr>
              <a:t>00</a:t>
            </a:r>
            <a:r>
              <a:rPr lang="ko-KR" altLang="en-US" sz="2800" dirty="0">
                <a:latin typeface="HY견고딕" pitchFamily="18" charset="-127"/>
                <a:ea typeface="HY견고딕" pitchFamily="18" charset="-127"/>
              </a:rPr>
              <a:t>동 </a:t>
            </a:r>
            <a:r>
              <a:rPr lang="en-US" altLang="ko-KR" sz="2800" dirty="0">
                <a:latin typeface="HY견고딕" pitchFamily="18" charset="-127"/>
                <a:ea typeface="HY견고딕" pitchFamily="18" charset="-127"/>
              </a:rPr>
              <a:t>000</a:t>
            </a:r>
            <a:r>
              <a:rPr lang="ko-KR" altLang="en-US" sz="2800" dirty="0">
                <a:latin typeface="HY견고딕" pitchFamily="18" charset="-127"/>
                <a:ea typeface="HY견고딕" pitchFamily="18" charset="-127"/>
              </a:rPr>
              <a:t>번지 해체공사 </a:t>
            </a:r>
            <a:r>
              <a:rPr lang="ko-KR" altLang="en-US" sz="2800" dirty="0" err="1">
                <a:latin typeface="HY견고딕" pitchFamily="18" charset="-127"/>
                <a:ea typeface="HY견고딕" pitchFamily="18" charset="-127"/>
              </a:rPr>
              <a:t>심의도서</a:t>
            </a:r>
            <a:endParaRPr lang="ko-KR" altLang="en-US" sz="2800" dirty="0"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6CF888AD-9AD4-4525-9B3D-A0A92122D08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482" y="409243"/>
            <a:ext cx="3441270" cy="2628571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935EB7D1-B288-4AEB-A92E-09F9C5D3BA25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69774" y="9722466"/>
            <a:ext cx="2567534" cy="439646"/>
          </a:xfrm>
          <a:prstGeom prst="rect">
            <a:avLst/>
          </a:prstGeom>
        </p:spPr>
      </p:pic>
      <p:sp>
        <p:nvSpPr>
          <p:cNvPr id="9" name="제목 1">
            <a:extLst>
              <a:ext uri="{FF2B5EF4-FFF2-40B4-BE49-F238E27FC236}">
                <a16:creationId xmlns:a16="http://schemas.microsoft.com/office/drawing/2014/main" id="{3C093DCA-1980-4B0D-A2E1-7F17DC0C715F}"/>
              </a:ext>
            </a:extLst>
          </p:cNvPr>
          <p:cNvSpPr txBox="1">
            <a:spLocks/>
          </p:cNvSpPr>
          <p:nvPr/>
        </p:nvSpPr>
        <p:spPr>
          <a:xfrm>
            <a:off x="-107590" y="3426577"/>
            <a:ext cx="6516724" cy="1308055"/>
          </a:xfrm>
          <a:prstGeom prst="rect">
            <a:avLst/>
          </a:prstGeom>
        </p:spPr>
        <p:txBody>
          <a:bodyPr vert="horz" lIns="147510" tIns="73755" rIns="147510" bIns="73755" rtlCol="0" anchor="ctr">
            <a:noAutofit/>
          </a:bodyPr>
          <a:lstStyle>
            <a:lvl1pPr algn="ctr" defTabSz="1475090" rtl="0" eaLnBrk="1" latinLnBrk="1" hangingPunct="1">
              <a:spcBef>
                <a:spcPct val="0"/>
              </a:spcBef>
              <a:buNone/>
              <a:defRPr sz="71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54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Ⅲ</a:t>
            </a:r>
            <a:r>
              <a:rPr lang="en-US" altLang="ko-KR" sz="53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5300" b="1" dirty="0" err="1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기타계획</a:t>
            </a:r>
            <a:endParaRPr lang="ko-KR" altLang="en-US" sz="5300" b="1" dirty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64AEDBA5-FB39-4BC1-9379-9003BD8B3BB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42053" y="378148"/>
            <a:ext cx="4987990" cy="602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896579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67700B8-AFCC-460D-B5EE-F5206B9B6018}"/>
              </a:ext>
            </a:extLst>
          </p:cNvPr>
          <p:cNvSpPr txBox="1"/>
          <p:nvPr/>
        </p:nvSpPr>
        <p:spPr>
          <a:xfrm>
            <a:off x="11111778" y="522164"/>
            <a:ext cx="3866308" cy="361409"/>
          </a:xfrm>
          <a:prstGeom prst="rect">
            <a:avLst/>
          </a:prstGeom>
          <a:noFill/>
        </p:spPr>
        <p:txBody>
          <a:bodyPr wrap="none" lIns="129314" tIns="64657" rIns="129314" bIns="64657" rtlCol="0">
            <a:spAutoFit/>
          </a:bodyPr>
          <a:lstStyle/>
          <a:p>
            <a:pPr marL="0" marR="0" indent="0" algn="r" defTabSz="147509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500" b="1" dirty="0" err="1">
                <a:latin typeface="+mj-ea"/>
                <a:ea typeface="+mj-ea"/>
              </a:rPr>
              <a:t>서해구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동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번지 해체공사  </a:t>
            </a:r>
            <a:r>
              <a:rPr lang="en-US" altLang="ko-KR" sz="1500" b="1" dirty="0">
                <a:latin typeface="+mj-ea"/>
                <a:ea typeface="+mj-ea"/>
              </a:rPr>
              <a:t>|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ko-KR" altLang="en-US" sz="1500" b="1" dirty="0" err="1">
                <a:latin typeface="+mj-ea"/>
                <a:ea typeface="+mj-ea"/>
              </a:rPr>
              <a:t>심의도서</a:t>
            </a:r>
            <a:endParaRPr lang="ko-KR" altLang="en-US" sz="15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84D9AB34-5970-440A-8781-1FB2C6B0ADF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21802" y="136346"/>
            <a:ext cx="2434735" cy="41690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939F841-411D-48CC-B7A3-E395898B9F85}"/>
              </a:ext>
            </a:extLst>
          </p:cNvPr>
          <p:cNvSpPr txBox="1"/>
          <p:nvPr/>
        </p:nvSpPr>
        <p:spPr>
          <a:xfrm>
            <a:off x="422" y="378148"/>
            <a:ext cx="4602086" cy="638408"/>
          </a:xfrm>
          <a:prstGeom prst="rect">
            <a:avLst/>
          </a:prstGeom>
          <a:noFill/>
        </p:spPr>
        <p:txBody>
          <a:bodyPr wrap="none" lIns="129314" tIns="64657" rIns="129314" bIns="64657" rtlCol="0">
            <a:spAutoFit/>
          </a:bodyPr>
          <a:lstStyle/>
          <a:p>
            <a:r>
              <a:rPr lang="en-US" altLang="ko-KR" sz="3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1. </a:t>
            </a:r>
            <a:r>
              <a:rPr lang="ko-KR" altLang="en-US" sz="3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해체작업자 안전관리</a:t>
            </a:r>
          </a:p>
        </p:txBody>
      </p:sp>
      <p:sp>
        <p:nvSpPr>
          <p:cNvPr id="5" name="제목 1">
            <a:extLst>
              <a:ext uri="{FF2B5EF4-FFF2-40B4-BE49-F238E27FC236}">
                <a16:creationId xmlns:a16="http://schemas.microsoft.com/office/drawing/2014/main" id="{22896883-1128-4B12-AD1F-69DE2791BC68}"/>
              </a:ext>
            </a:extLst>
          </p:cNvPr>
          <p:cNvSpPr txBox="1">
            <a:spLocks/>
          </p:cNvSpPr>
          <p:nvPr/>
        </p:nvSpPr>
        <p:spPr>
          <a:xfrm>
            <a:off x="1235312" y="1350257"/>
            <a:ext cx="12493388" cy="7776863"/>
          </a:xfrm>
          <a:prstGeom prst="rect">
            <a:avLst/>
          </a:prstGeom>
          <a:ln>
            <a:noFill/>
          </a:ln>
        </p:spPr>
        <p:txBody>
          <a:bodyPr anchor="ctr">
            <a:normAutofit/>
          </a:bodyPr>
          <a:lstStyle>
            <a:lvl1pPr algn="l" defTabSz="1134222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5458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ko-KR" sz="3000" b="1" dirty="0"/>
              <a:t>1. </a:t>
            </a:r>
            <a:r>
              <a:rPr lang="ko-KR" altLang="en-US" sz="3000" b="1" dirty="0"/>
              <a:t>해체작업자 안전관리</a:t>
            </a:r>
            <a:br>
              <a:rPr lang="en-US" altLang="ko-KR" sz="3000" b="1" dirty="0"/>
            </a:br>
            <a:endParaRPr lang="ko-KR" altLang="en-US" sz="2000" b="1" dirty="0">
              <a:solidFill>
                <a:srgbClr val="FF0000"/>
              </a:solidFill>
            </a:endParaRP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97BBFB3D-7C91-4162-8610-73C4455430F5}"/>
              </a:ext>
            </a:extLst>
          </p:cNvPr>
          <p:cNvSpPr/>
          <p:nvPr/>
        </p:nvSpPr>
        <p:spPr>
          <a:xfrm>
            <a:off x="988707" y="9613174"/>
            <a:ext cx="1591524" cy="32403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>
                <a:solidFill>
                  <a:schemeClr val="tx1"/>
                </a:solidFill>
              </a:rPr>
              <a:t>위치도</a:t>
            </a:r>
            <a:r>
              <a:rPr lang="en-US" altLang="ko-KR" sz="1400" dirty="0">
                <a:solidFill>
                  <a:schemeClr val="tx1"/>
                </a:solidFill>
              </a:rPr>
              <a:t>, </a:t>
            </a:r>
            <a:r>
              <a:rPr lang="ko-KR" altLang="en-US" sz="1400" dirty="0">
                <a:solidFill>
                  <a:schemeClr val="tx1"/>
                </a:solidFill>
              </a:rPr>
              <a:t>주변지역</a:t>
            </a:r>
            <a:endParaRPr lang="ko-KR" altLang="en-US" sz="1500" dirty="0">
              <a:solidFill>
                <a:schemeClr val="tx1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30D17A02-4A04-41DF-910D-64EA149637D1}"/>
              </a:ext>
            </a:extLst>
          </p:cNvPr>
          <p:cNvSpPr/>
          <p:nvPr/>
        </p:nvSpPr>
        <p:spPr>
          <a:xfrm>
            <a:off x="12394627" y="9613174"/>
            <a:ext cx="1591524" cy="32403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작업순서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2C177086-4CE8-4AAC-B772-690DEF70DC76}"/>
              </a:ext>
            </a:extLst>
          </p:cNvPr>
          <p:cNvSpPr/>
          <p:nvPr/>
        </p:nvSpPr>
        <p:spPr>
          <a:xfrm>
            <a:off x="988707" y="10009218"/>
            <a:ext cx="1591524" cy="32403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해체공법</a:t>
            </a: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9875A6F3-C6F4-4D77-AA9A-CF55F0B0B44A}"/>
              </a:ext>
            </a:extLst>
          </p:cNvPr>
          <p:cNvSpPr/>
          <p:nvPr/>
        </p:nvSpPr>
        <p:spPr>
          <a:xfrm>
            <a:off x="2618124" y="10009218"/>
            <a:ext cx="1591524" cy="32403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>
                <a:solidFill>
                  <a:schemeClr val="tx1"/>
                </a:solidFill>
              </a:rPr>
              <a:t>해체 후 현장관리</a:t>
            </a:r>
            <a:endParaRPr lang="ko-KR" altLang="en-US" sz="1500" dirty="0">
              <a:solidFill>
                <a:schemeClr val="tx1"/>
              </a:solidFill>
            </a:endParaRP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222EA454-815D-472A-B0B6-D34FB6884C57}"/>
              </a:ext>
            </a:extLst>
          </p:cNvPr>
          <p:cNvSpPr/>
          <p:nvPr/>
        </p:nvSpPr>
        <p:spPr>
          <a:xfrm>
            <a:off x="4247541" y="10009218"/>
            <a:ext cx="1591524" cy="324036"/>
          </a:xfrm>
          <a:prstGeom prst="rect">
            <a:avLst/>
          </a:prstGeom>
          <a:solidFill>
            <a:srgbClr val="127B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bg1"/>
                </a:solidFill>
              </a:rPr>
              <a:t>해체작업자 안전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C30779EA-8F0A-4B4C-8017-0E150E7C6A95}"/>
              </a:ext>
            </a:extLst>
          </p:cNvPr>
          <p:cNvSpPr/>
          <p:nvPr/>
        </p:nvSpPr>
        <p:spPr>
          <a:xfrm>
            <a:off x="5876959" y="10009218"/>
            <a:ext cx="1591524" cy="32403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인접구조물 안전</a:t>
            </a: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2AF22711-C948-44B6-95A0-24260D183B79}"/>
              </a:ext>
            </a:extLst>
          </p:cNvPr>
          <p:cNvSpPr/>
          <p:nvPr/>
        </p:nvSpPr>
        <p:spPr>
          <a:xfrm>
            <a:off x="2618124" y="9613174"/>
            <a:ext cx="1591524" cy="32403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해체건축물 개요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AE887E6D-1C30-4FA0-B2C4-FD60CDD6669D}"/>
              </a:ext>
            </a:extLst>
          </p:cNvPr>
          <p:cNvSpPr/>
          <p:nvPr/>
        </p:nvSpPr>
        <p:spPr>
          <a:xfrm>
            <a:off x="4247541" y="9613174"/>
            <a:ext cx="1591524" cy="32403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관리조직도</a:t>
            </a: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7492EA38-2F18-4A56-A17F-870C15D30F3C}"/>
              </a:ext>
            </a:extLst>
          </p:cNvPr>
          <p:cNvSpPr/>
          <p:nvPr/>
        </p:nvSpPr>
        <p:spPr>
          <a:xfrm>
            <a:off x="5876959" y="9613174"/>
            <a:ext cx="1591524" cy="32403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장비 투입계획</a:t>
            </a: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1141AAC5-EAB8-4414-87C7-F873CE4B44C9}"/>
              </a:ext>
            </a:extLst>
          </p:cNvPr>
          <p:cNvSpPr/>
          <p:nvPr/>
        </p:nvSpPr>
        <p:spPr>
          <a:xfrm>
            <a:off x="7506376" y="9613174"/>
            <a:ext cx="1591524" cy="32403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가설공사 계획</a:t>
            </a: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324CB45E-2175-4682-B93D-3E2B5B3527E9}"/>
              </a:ext>
            </a:extLst>
          </p:cNvPr>
          <p:cNvSpPr/>
          <p:nvPr/>
        </p:nvSpPr>
        <p:spPr>
          <a:xfrm>
            <a:off x="9135793" y="9613174"/>
            <a:ext cx="1591524" cy="32403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solidFill>
                  <a:schemeClr val="tx1"/>
                </a:solidFill>
              </a:rPr>
              <a:t>가설비계 구조검토</a:t>
            </a:r>
            <a:endParaRPr lang="ko-KR" altLang="en-US" sz="1600" dirty="0">
              <a:solidFill>
                <a:schemeClr val="tx1"/>
              </a:solidFill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A6343FE6-5C5D-4BB4-9331-39C072C63839}"/>
              </a:ext>
            </a:extLst>
          </p:cNvPr>
          <p:cNvSpPr/>
          <p:nvPr/>
        </p:nvSpPr>
        <p:spPr>
          <a:xfrm>
            <a:off x="10765210" y="9613174"/>
            <a:ext cx="1591524" cy="32403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solidFill>
                  <a:schemeClr val="tx1"/>
                </a:solidFill>
              </a:rPr>
              <a:t>구조안전검토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45E45BEB-BFBF-4265-AE65-02CAF26B5741}"/>
              </a:ext>
            </a:extLst>
          </p:cNvPr>
          <p:cNvSpPr/>
          <p:nvPr/>
        </p:nvSpPr>
        <p:spPr>
          <a:xfrm>
            <a:off x="7506376" y="10009218"/>
            <a:ext cx="1591524" cy="32403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통행</a:t>
            </a:r>
            <a:r>
              <a:rPr lang="en-US" altLang="ko-KR" sz="1500" dirty="0">
                <a:solidFill>
                  <a:schemeClr val="tx1"/>
                </a:solidFill>
              </a:rPr>
              <a:t>, </a:t>
            </a:r>
            <a:r>
              <a:rPr lang="ko-KR" altLang="en-US" sz="1500" dirty="0">
                <a:solidFill>
                  <a:schemeClr val="tx1"/>
                </a:solidFill>
              </a:rPr>
              <a:t>보행 안전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10672BDB-A36D-46E1-8A42-60158327CE16}"/>
              </a:ext>
            </a:extLst>
          </p:cNvPr>
          <p:cNvSpPr/>
          <p:nvPr/>
        </p:nvSpPr>
        <p:spPr>
          <a:xfrm>
            <a:off x="9135793" y="10009218"/>
            <a:ext cx="1591524" cy="32403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소음 및 진동</a:t>
            </a: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375D5532-0CC0-49F6-9DDD-D14D56D7D8E8}"/>
              </a:ext>
            </a:extLst>
          </p:cNvPr>
          <p:cNvSpPr/>
          <p:nvPr/>
        </p:nvSpPr>
        <p:spPr>
          <a:xfrm>
            <a:off x="10765210" y="10009218"/>
            <a:ext cx="1591524" cy="32403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감리계획</a:t>
            </a: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A5E753A7-B4BB-4286-B0AD-25C2857E9CA4}"/>
              </a:ext>
            </a:extLst>
          </p:cNvPr>
          <p:cNvSpPr/>
          <p:nvPr/>
        </p:nvSpPr>
        <p:spPr>
          <a:xfrm>
            <a:off x="12394627" y="10009218"/>
            <a:ext cx="1591524" cy="32403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기타</a:t>
            </a: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D639A761-2C30-4D7C-9A4B-8DB7AA963B14}"/>
              </a:ext>
            </a:extLst>
          </p:cNvPr>
          <p:cNvSpPr/>
          <p:nvPr/>
        </p:nvSpPr>
        <p:spPr>
          <a:xfrm>
            <a:off x="14149994" y="9631176"/>
            <a:ext cx="648072" cy="7200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500" i="1" dirty="0">
                <a:solidFill>
                  <a:schemeClr val="tx1"/>
                </a:solidFill>
                <a:latin typeface="Impact" panose="020B0806030902050204" pitchFamily="34" charset="0"/>
              </a:rPr>
              <a:t>14</a:t>
            </a:r>
            <a:endParaRPr lang="ko-KR" altLang="en-US" sz="2500" i="1" dirty="0">
              <a:solidFill>
                <a:schemeClr val="tx1"/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555812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67700B8-AFCC-460D-B5EE-F5206B9B6018}"/>
              </a:ext>
            </a:extLst>
          </p:cNvPr>
          <p:cNvSpPr txBox="1"/>
          <p:nvPr/>
        </p:nvSpPr>
        <p:spPr>
          <a:xfrm>
            <a:off x="11111778" y="522164"/>
            <a:ext cx="3866308" cy="361409"/>
          </a:xfrm>
          <a:prstGeom prst="rect">
            <a:avLst/>
          </a:prstGeom>
          <a:noFill/>
        </p:spPr>
        <p:txBody>
          <a:bodyPr wrap="none" lIns="129314" tIns="64657" rIns="129314" bIns="64657" rtlCol="0">
            <a:spAutoFit/>
          </a:bodyPr>
          <a:lstStyle/>
          <a:p>
            <a:pPr marL="0" marR="0" indent="0" algn="r" defTabSz="147509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500" b="1" dirty="0" err="1">
                <a:latin typeface="+mj-ea"/>
                <a:ea typeface="+mj-ea"/>
              </a:rPr>
              <a:t>서해구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동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번지 해체공사  </a:t>
            </a:r>
            <a:r>
              <a:rPr lang="en-US" altLang="ko-KR" sz="1500" b="1" dirty="0">
                <a:latin typeface="+mj-ea"/>
                <a:ea typeface="+mj-ea"/>
              </a:rPr>
              <a:t>|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ko-KR" altLang="en-US" sz="1500" b="1" dirty="0" err="1">
                <a:latin typeface="+mj-ea"/>
                <a:ea typeface="+mj-ea"/>
              </a:rPr>
              <a:t>심의도서</a:t>
            </a:r>
            <a:endParaRPr lang="ko-KR" altLang="en-US" sz="15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84D9AB34-5970-440A-8781-1FB2C6B0ADF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21802" y="136346"/>
            <a:ext cx="2434735" cy="41690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FD6DAEF-33A3-4AF5-8071-8A980EA0A64A}"/>
              </a:ext>
            </a:extLst>
          </p:cNvPr>
          <p:cNvSpPr txBox="1"/>
          <p:nvPr/>
        </p:nvSpPr>
        <p:spPr>
          <a:xfrm>
            <a:off x="422" y="378148"/>
            <a:ext cx="5676098" cy="638408"/>
          </a:xfrm>
          <a:prstGeom prst="rect">
            <a:avLst/>
          </a:prstGeom>
          <a:noFill/>
        </p:spPr>
        <p:txBody>
          <a:bodyPr wrap="none" lIns="129314" tIns="64657" rIns="129314" bIns="64657" rtlCol="0">
            <a:spAutoFit/>
          </a:bodyPr>
          <a:lstStyle/>
          <a:p>
            <a:r>
              <a:rPr lang="en-US" altLang="ko-KR" sz="3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1. </a:t>
            </a:r>
            <a:r>
              <a:rPr lang="ko-KR" altLang="en-US" sz="3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해체작업자 안전관리</a:t>
            </a:r>
            <a:r>
              <a:rPr lang="en-US" altLang="ko-KR" sz="3300" b="1" dirty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3300" b="1" dirty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예시</a:t>
            </a:r>
            <a:r>
              <a:rPr lang="en-US" altLang="ko-KR" sz="3300" b="1" dirty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ko-KR" altLang="en-US" sz="3300" b="1" dirty="0">
              <a:solidFill>
                <a:srgbClr val="C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87E6DE49-6369-403C-BF25-995A982CD2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434" y="1133735"/>
            <a:ext cx="4857750" cy="332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3">
            <a:extLst>
              <a:ext uri="{FF2B5EF4-FFF2-40B4-BE49-F238E27FC236}">
                <a16:creationId xmlns:a16="http://schemas.microsoft.com/office/drawing/2014/main" id="{1F6D0E77-088A-40AE-A592-2B3A951801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4607" y="1134697"/>
            <a:ext cx="4838700" cy="311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4">
            <a:extLst>
              <a:ext uri="{FF2B5EF4-FFF2-40B4-BE49-F238E27FC236}">
                <a16:creationId xmlns:a16="http://schemas.microsoft.com/office/drawing/2014/main" id="{82EED78D-EF15-4E67-B024-1AFE7EFCA9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896" y="4457960"/>
            <a:ext cx="4838700" cy="502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5">
            <a:extLst>
              <a:ext uri="{FF2B5EF4-FFF2-40B4-BE49-F238E27FC236}">
                <a16:creationId xmlns:a16="http://schemas.microsoft.com/office/drawing/2014/main" id="{B493A623-7F73-4A9F-A9A2-0B40106297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2292" y="4249372"/>
            <a:ext cx="4810125" cy="52224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6">
            <a:extLst>
              <a:ext uri="{FF2B5EF4-FFF2-40B4-BE49-F238E27FC236}">
                <a16:creationId xmlns:a16="http://schemas.microsoft.com/office/drawing/2014/main" id="{632B8980-1FD1-4D87-91C9-853D539B29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72206" y="1146356"/>
            <a:ext cx="4876800" cy="561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직사각형 9">
            <a:extLst>
              <a:ext uri="{FF2B5EF4-FFF2-40B4-BE49-F238E27FC236}">
                <a16:creationId xmlns:a16="http://schemas.microsoft.com/office/drawing/2014/main" id="{FFFBD128-4835-4E17-97EF-29283ABD2CEE}"/>
              </a:ext>
            </a:extLst>
          </p:cNvPr>
          <p:cNvSpPr/>
          <p:nvPr/>
        </p:nvSpPr>
        <p:spPr>
          <a:xfrm>
            <a:off x="988707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>
                <a:solidFill>
                  <a:schemeClr val="tx1"/>
                </a:solidFill>
              </a:rPr>
              <a:t>위치도</a:t>
            </a:r>
            <a:r>
              <a:rPr lang="en-US" altLang="ko-KR" sz="1400" dirty="0">
                <a:solidFill>
                  <a:schemeClr val="tx1"/>
                </a:solidFill>
              </a:rPr>
              <a:t>, </a:t>
            </a:r>
            <a:r>
              <a:rPr lang="ko-KR" altLang="en-US" sz="1400" dirty="0">
                <a:solidFill>
                  <a:schemeClr val="tx1"/>
                </a:solidFill>
              </a:rPr>
              <a:t>주변지역</a:t>
            </a:r>
            <a:endParaRPr lang="ko-KR" altLang="en-US" sz="1500" dirty="0">
              <a:solidFill>
                <a:schemeClr val="tx1"/>
              </a:solidFill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D5FE37A0-EA2B-4B94-821F-221069D889AB}"/>
              </a:ext>
            </a:extLst>
          </p:cNvPr>
          <p:cNvSpPr/>
          <p:nvPr/>
        </p:nvSpPr>
        <p:spPr>
          <a:xfrm>
            <a:off x="12394627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작업순서</a:t>
            </a: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E7263FE6-366C-43D2-8B63-DB35CDC67B55}"/>
              </a:ext>
            </a:extLst>
          </p:cNvPr>
          <p:cNvSpPr/>
          <p:nvPr/>
        </p:nvSpPr>
        <p:spPr>
          <a:xfrm>
            <a:off x="988707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해체공법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92DAC79D-3516-4179-8FC9-EF9BDD6EDC3C}"/>
              </a:ext>
            </a:extLst>
          </p:cNvPr>
          <p:cNvSpPr/>
          <p:nvPr/>
        </p:nvSpPr>
        <p:spPr>
          <a:xfrm>
            <a:off x="2618124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>
                <a:solidFill>
                  <a:schemeClr val="tx1"/>
                </a:solidFill>
              </a:rPr>
              <a:t>해체 후 현장관리</a:t>
            </a:r>
            <a:endParaRPr lang="ko-KR" altLang="en-US" sz="1500" dirty="0">
              <a:solidFill>
                <a:schemeClr val="tx1"/>
              </a:solidFill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7D097625-CB9D-4D7E-A3ED-B6EE1363E0BD}"/>
              </a:ext>
            </a:extLst>
          </p:cNvPr>
          <p:cNvSpPr/>
          <p:nvPr/>
        </p:nvSpPr>
        <p:spPr>
          <a:xfrm>
            <a:off x="4247541" y="10009218"/>
            <a:ext cx="1591524" cy="324036"/>
          </a:xfrm>
          <a:prstGeom prst="rect">
            <a:avLst/>
          </a:prstGeom>
          <a:solidFill>
            <a:srgbClr val="127B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bg1"/>
                </a:solidFill>
              </a:rPr>
              <a:t>해체작업자 안전</a:t>
            </a: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E14075D1-857C-4D4F-A976-60D6A9B32579}"/>
              </a:ext>
            </a:extLst>
          </p:cNvPr>
          <p:cNvSpPr/>
          <p:nvPr/>
        </p:nvSpPr>
        <p:spPr>
          <a:xfrm>
            <a:off x="5876959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인접구조물 안전</a:t>
            </a: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FCC9CA48-B883-4285-A0EA-7CDB7CCCE861}"/>
              </a:ext>
            </a:extLst>
          </p:cNvPr>
          <p:cNvSpPr/>
          <p:nvPr/>
        </p:nvSpPr>
        <p:spPr>
          <a:xfrm>
            <a:off x="2618124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해체건축물 개요</a:t>
            </a: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2D7A6A13-D2CE-4297-994D-4F89C0208BE1}"/>
              </a:ext>
            </a:extLst>
          </p:cNvPr>
          <p:cNvSpPr/>
          <p:nvPr/>
        </p:nvSpPr>
        <p:spPr>
          <a:xfrm>
            <a:off x="4247541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관리조직도</a:t>
            </a: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D1BFA00C-8821-41B9-BB95-7B633B5E44D7}"/>
              </a:ext>
            </a:extLst>
          </p:cNvPr>
          <p:cNvSpPr/>
          <p:nvPr/>
        </p:nvSpPr>
        <p:spPr>
          <a:xfrm>
            <a:off x="5876959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장비 투입계획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F016669A-191B-4B78-88F5-5A5215129D62}"/>
              </a:ext>
            </a:extLst>
          </p:cNvPr>
          <p:cNvSpPr/>
          <p:nvPr/>
        </p:nvSpPr>
        <p:spPr>
          <a:xfrm>
            <a:off x="7506376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가설공사 계획</a:t>
            </a: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A40FA02C-6D64-43DA-9BA7-E008969C7ADB}"/>
              </a:ext>
            </a:extLst>
          </p:cNvPr>
          <p:cNvSpPr/>
          <p:nvPr/>
        </p:nvSpPr>
        <p:spPr>
          <a:xfrm>
            <a:off x="9135793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solidFill>
                  <a:schemeClr val="tx1"/>
                </a:solidFill>
              </a:rPr>
              <a:t>가설비계 구조검토</a:t>
            </a:r>
            <a:endParaRPr lang="ko-KR" altLang="en-US" sz="1600" dirty="0">
              <a:solidFill>
                <a:schemeClr val="tx1"/>
              </a:solidFill>
            </a:endParaRP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2215F8D0-6C35-4A9A-94B0-E3FC6ED9BBA0}"/>
              </a:ext>
            </a:extLst>
          </p:cNvPr>
          <p:cNvSpPr/>
          <p:nvPr/>
        </p:nvSpPr>
        <p:spPr>
          <a:xfrm>
            <a:off x="10765210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solidFill>
                  <a:schemeClr val="tx1"/>
                </a:solidFill>
              </a:rPr>
              <a:t>구조안전검토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F2BE3BBF-6D7E-4780-9B76-C1E5EDC18390}"/>
              </a:ext>
            </a:extLst>
          </p:cNvPr>
          <p:cNvSpPr/>
          <p:nvPr/>
        </p:nvSpPr>
        <p:spPr>
          <a:xfrm>
            <a:off x="7506376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통행</a:t>
            </a:r>
            <a:r>
              <a:rPr lang="en-US" altLang="ko-KR" sz="1500" dirty="0">
                <a:solidFill>
                  <a:schemeClr val="tx1"/>
                </a:solidFill>
              </a:rPr>
              <a:t>, </a:t>
            </a:r>
            <a:r>
              <a:rPr lang="ko-KR" altLang="en-US" sz="1500" dirty="0">
                <a:solidFill>
                  <a:schemeClr val="tx1"/>
                </a:solidFill>
              </a:rPr>
              <a:t>보행 안전</a:t>
            </a: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F1700633-9C17-44A4-AFFD-13E41A8444DC}"/>
              </a:ext>
            </a:extLst>
          </p:cNvPr>
          <p:cNvSpPr/>
          <p:nvPr/>
        </p:nvSpPr>
        <p:spPr>
          <a:xfrm>
            <a:off x="9135793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소음 및 진동</a:t>
            </a:r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DD779C5B-34E6-4138-A2F5-C8200592AC9E}"/>
              </a:ext>
            </a:extLst>
          </p:cNvPr>
          <p:cNvSpPr/>
          <p:nvPr/>
        </p:nvSpPr>
        <p:spPr>
          <a:xfrm>
            <a:off x="10765210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감리계획</a:t>
            </a:r>
          </a:p>
        </p:txBody>
      </p: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78DD0D1E-0F8D-441D-AAF7-7A337988D9C2}"/>
              </a:ext>
            </a:extLst>
          </p:cNvPr>
          <p:cNvSpPr/>
          <p:nvPr/>
        </p:nvSpPr>
        <p:spPr>
          <a:xfrm>
            <a:off x="12394627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기타</a:t>
            </a:r>
          </a:p>
        </p:txBody>
      </p:sp>
      <p:sp>
        <p:nvSpPr>
          <p:cNvPr id="26" name="직사각형 25">
            <a:extLst>
              <a:ext uri="{FF2B5EF4-FFF2-40B4-BE49-F238E27FC236}">
                <a16:creationId xmlns:a16="http://schemas.microsoft.com/office/drawing/2014/main" id="{F14469A7-E557-43E2-BEBE-EA2C52E2FC1F}"/>
              </a:ext>
            </a:extLst>
          </p:cNvPr>
          <p:cNvSpPr/>
          <p:nvPr/>
        </p:nvSpPr>
        <p:spPr>
          <a:xfrm>
            <a:off x="14149994" y="9631176"/>
            <a:ext cx="648072" cy="7200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500" i="1" dirty="0">
                <a:solidFill>
                  <a:schemeClr val="tx1"/>
                </a:solidFill>
                <a:latin typeface="Impact" panose="020B0806030902050204" pitchFamily="34" charset="0"/>
              </a:rPr>
              <a:t>15</a:t>
            </a:r>
            <a:endParaRPr lang="ko-KR" altLang="en-US" sz="2500" i="1" dirty="0">
              <a:solidFill>
                <a:schemeClr val="tx1"/>
              </a:solidFill>
              <a:latin typeface="Impact" panose="020B0806030902050204" pitchFamily="34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8AC929E8-42E7-48BB-800B-4E06CF948E3E}"/>
              </a:ext>
            </a:extLst>
          </p:cNvPr>
          <p:cNvSpPr txBox="1"/>
          <p:nvPr/>
        </p:nvSpPr>
        <p:spPr>
          <a:xfrm>
            <a:off x="4356062" y="5217842"/>
            <a:ext cx="7621314" cy="70788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ko-KR" altLang="en-US" sz="2000" b="1" dirty="0">
                <a:solidFill>
                  <a:srgbClr val="FF0000"/>
                </a:solidFill>
              </a:rPr>
              <a:t>해당</a:t>
            </a:r>
            <a:r>
              <a:rPr lang="en-US" altLang="ko-KR" sz="2000" b="1" dirty="0">
                <a:solidFill>
                  <a:srgbClr val="FF0000"/>
                </a:solidFill>
              </a:rPr>
              <a:t> </a:t>
            </a:r>
            <a:r>
              <a:rPr lang="ko-KR" altLang="en-US" sz="2000" b="1" dirty="0">
                <a:solidFill>
                  <a:srgbClr val="FF0000"/>
                </a:solidFill>
              </a:rPr>
              <a:t>이미지는 예시입니다</a:t>
            </a:r>
            <a:r>
              <a:rPr lang="en-US" altLang="ko-KR" sz="2000" b="1" dirty="0">
                <a:solidFill>
                  <a:srgbClr val="FF0000"/>
                </a:solidFill>
              </a:rPr>
              <a:t>. </a:t>
            </a:r>
            <a:r>
              <a:rPr lang="ko-KR" altLang="en-US" sz="2000" b="1" dirty="0">
                <a:solidFill>
                  <a:srgbClr val="FF0000"/>
                </a:solidFill>
              </a:rPr>
              <a:t>그대로 사용하지 마세요</a:t>
            </a:r>
            <a:r>
              <a:rPr lang="en-US" altLang="ko-KR" sz="2000" b="1" dirty="0">
                <a:solidFill>
                  <a:srgbClr val="FF0000"/>
                </a:solidFill>
              </a:rPr>
              <a:t>.</a:t>
            </a:r>
          </a:p>
          <a:p>
            <a:pPr algn="ctr"/>
            <a:r>
              <a:rPr lang="ko-KR" altLang="en-US" sz="2000" b="1" dirty="0">
                <a:solidFill>
                  <a:srgbClr val="FF0000"/>
                </a:solidFill>
              </a:rPr>
              <a:t>각 해체 공사에 맞게 계획 수립하시기 바랍니다</a:t>
            </a:r>
            <a:r>
              <a:rPr lang="en-US" altLang="ko-KR" sz="2000" b="1" dirty="0">
                <a:solidFill>
                  <a:srgbClr val="FF0000"/>
                </a:solidFill>
              </a:rPr>
              <a:t>.</a:t>
            </a:r>
            <a:endParaRPr lang="ko-KR" altLang="en-US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099198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67700B8-AFCC-460D-B5EE-F5206B9B6018}"/>
              </a:ext>
            </a:extLst>
          </p:cNvPr>
          <p:cNvSpPr txBox="1"/>
          <p:nvPr/>
        </p:nvSpPr>
        <p:spPr>
          <a:xfrm>
            <a:off x="11111778" y="522164"/>
            <a:ext cx="3866308" cy="361409"/>
          </a:xfrm>
          <a:prstGeom prst="rect">
            <a:avLst/>
          </a:prstGeom>
          <a:noFill/>
        </p:spPr>
        <p:txBody>
          <a:bodyPr wrap="none" lIns="129314" tIns="64657" rIns="129314" bIns="64657" rtlCol="0">
            <a:spAutoFit/>
          </a:bodyPr>
          <a:lstStyle/>
          <a:p>
            <a:pPr marL="0" marR="0" indent="0" algn="r" defTabSz="147509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500" b="1" dirty="0" err="1">
                <a:latin typeface="+mj-ea"/>
                <a:ea typeface="+mj-ea"/>
              </a:rPr>
              <a:t>서해구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동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번지 해체공사  </a:t>
            </a:r>
            <a:r>
              <a:rPr lang="en-US" altLang="ko-KR" sz="1500" b="1" dirty="0">
                <a:latin typeface="+mj-ea"/>
                <a:ea typeface="+mj-ea"/>
              </a:rPr>
              <a:t>|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ko-KR" altLang="en-US" sz="1500" b="1" dirty="0" err="1">
                <a:latin typeface="+mj-ea"/>
                <a:ea typeface="+mj-ea"/>
              </a:rPr>
              <a:t>심의도서</a:t>
            </a:r>
            <a:endParaRPr lang="ko-KR" altLang="en-US" sz="15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84D9AB34-5970-440A-8781-1FB2C6B0ADF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21802" y="136346"/>
            <a:ext cx="2434735" cy="41690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7CE68DB-A2ED-4171-B447-445B418E4ACD}"/>
              </a:ext>
            </a:extLst>
          </p:cNvPr>
          <p:cNvSpPr txBox="1"/>
          <p:nvPr/>
        </p:nvSpPr>
        <p:spPr>
          <a:xfrm>
            <a:off x="422" y="378148"/>
            <a:ext cx="4602086" cy="638408"/>
          </a:xfrm>
          <a:prstGeom prst="rect">
            <a:avLst/>
          </a:prstGeom>
          <a:noFill/>
        </p:spPr>
        <p:txBody>
          <a:bodyPr wrap="none" lIns="129314" tIns="64657" rIns="129314" bIns="64657" rtlCol="0">
            <a:spAutoFit/>
          </a:bodyPr>
          <a:lstStyle/>
          <a:p>
            <a:r>
              <a:rPr lang="en-US" altLang="ko-KR" sz="3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2. </a:t>
            </a:r>
            <a:r>
              <a:rPr lang="ko-KR" altLang="en-US" sz="3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인접구조물 안전관리</a:t>
            </a:r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id="{1FD8BF0A-50F2-41C3-A321-7256F54D37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158" y="1314252"/>
            <a:ext cx="4876800" cy="332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>
            <a:extLst>
              <a:ext uri="{FF2B5EF4-FFF2-40B4-BE49-F238E27FC236}">
                <a16:creationId xmlns:a16="http://schemas.microsoft.com/office/drawing/2014/main" id="{49B68EB9-5ABE-4B84-97C6-6F5F33CB24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801" y="4734185"/>
            <a:ext cx="4848225" cy="475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직사각형 7">
            <a:extLst>
              <a:ext uri="{FF2B5EF4-FFF2-40B4-BE49-F238E27FC236}">
                <a16:creationId xmlns:a16="http://schemas.microsoft.com/office/drawing/2014/main" id="{F001BECF-2304-44F4-950D-3902008F4ECF}"/>
              </a:ext>
            </a:extLst>
          </p:cNvPr>
          <p:cNvSpPr/>
          <p:nvPr/>
        </p:nvSpPr>
        <p:spPr>
          <a:xfrm>
            <a:off x="988707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>
                <a:solidFill>
                  <a:schemeClr val="tx1"/>
                </a:solidFill>
              </a:rPr>
              <a:t>위치도</a:t>
            </a:r>
            <a:r>
              <a:rPr lang="en-US" altLang="ko-KR" sz="1400" dirty="0">
                <a:solidFill>
                  <a:schemeClr val="tx1"/>
                </a:solidFill>
              </a:rPr>
              <a:t>, </a:t>
            </a:r>
            <a:r>
              <a:rPr lang="ko-KR" altLang="en-US" sz="1400" dirty="0">
                <a:solidFill>
                  <a:schemeClr val="tx1"/>
                </a:solidFill>
              </a:rPr>
              <a:t>주변지역</a:t>
            </a:r>
            <a:endParaRPr lang="ko-KR" altLang="en-US" sz="1500" dirty="0">
              <a:solidFill>
                <a:schemeClr val="tx1"/>
              </a:solidFill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3DEC7021-512E-4BF8-AE82-1356969BC42C}"/>
              </a:ext>
            </a:extLst>
          </p:cNvPr>
          <p:cNvSpPr/>
          <p:nvPr/>
        </p:nvSpPr>
        <p:spPr>
          <a:xfrm>
            <a:off x="12394627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작업순서</a:t>
            </a: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13FB7789-9C93-4889-A395-7300DC123F0B}"/>
              </a:ext>
            </a:extLst>
          </p:cNvPr>
          <p:cNvSpPr/>
          <p:nvPr/>
        </p:nvSpPr>
        <p:spPr>
          <a:xfrm>
            <a:off x="988707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해체공법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AB5A1781-C923-4C7D-AA08-2E9D9FB1BBA5}"/>
              </a:ext>
            </a:extLst>
          </p:cNvPr>
          <p:cNvSpPr/>
          <p:nvPr/>
        </p:nvSpPr>
        <p:spPr>
          <a:xfrm>
            <a:off x="2618124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>
                <a:solidFill>
                  <a:schemeClr val="tx1"/>
                </a:solidFill>
              </a:rPr>
              <a:t>해체 후 현장관리</a:t>
            </a:r>
            <a:endParaRPr lang="ko-KR" altLang="en-US" sz="1500" dirty="0">
              <a:solidFill>
                <a:schemeClr val="tx1"/>
              </a:solidFill>
            </a:endParaRP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65B49E72-A6DC-4D32-8877-74C96144F01D}"/>
              </a:ext>
            </a:extLst>
          </p:cNvPr>
          <p:cNvSpPr/>
          <p:nvPr/>
        </p:nvSpPr>
        <p:spPr>
          <a:xfrm>
            <a:off x="4247541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해체작업자 안전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D45CFF4F-1E14-4B55-9C3D-57D4BF3FC8CA}"/>
              </a:ext>
            </a:extLst>
          </p:cNvPr>
          <p:cNvSpPr/>
          <p:nvPr/>
        </p:nvSpPr>
        <p:spPr>
          <a:xfrm>
            <a:off x="5876959" y="10009218"/>
            <a:ext cx="1591524" cy="324036"/>
          </a:xfrm>
          <a:prstGeom prst="rect">
            <a:avLst/>
          </a:prstGeom>
          <a:solidFill>
            <a:srgbClr val="127B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bg1"/>
                </a:solidFill>
              </a:rPr>
              <a:t>인접구조물 안전</a:t>
            </a: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366A1423-9F5A-441F-A00B-1BD8F5637BB3}"/>
              </a:ext>
            </a:extLst>
          </p:cNvPr>
          <p:cNvSpPr/>
          <p:nvPr/>
        </p:nvSpPr>
        <p:spPr>
          <a:xfrm>
            <a:off x="2618124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해체건축물 개요</a:t>
            </a: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8FC52032-45AC-406B-A71F-9437C4110F76}"/>
              </a:ext>
            </a:extLst>
          </p:cNvPr>
          <p:cNvSpPr/>
          <p:nvPr/>
        </p:nvSpPr>
        <p:spPr>
          <a:xfrm>
            <a:off x="4247541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관리조직도</a:t>
            </a: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11706DCF-5EA1-4BE0-9936-D92C02E1EB2B}"/>
              </a:ext>
            </a:extLst>
          </p:cNvPr>
          <p:cNvSpPr/>
          <p:nvPr/>
        </p:nvSpPr>
        <p:spPr>
          <a:xfrm>
            <a:off x="5876959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장비 투입계획</a:t>
            </a: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C91A45BA-F129-4996-B0AC-75AC5A16A88D}"/>
              </a:ext>
            </a:extLst>
          </p:cNvPr>
          <p:cNvSpPr/>
          <p:nvPr/>
        </p:nvSpPr>
        <p:spPr>
          <a:xfrm>
            <a:off x="7506376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가설공사 계획</a:t>
            </a: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C5E82DB8-2D92-4B77-9AA5-B0995A406104}"/>
              </a:ext>
            </a:extLst>
          </p:cNvPr>
          <p:cNvSpPr/>
          <p:nvPr/>
        </p:nvSpPr>
        <p:spPr>
          <a:xfrm>
            <a:off x="9135793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solidFill>
                  <a:schemeClr val="tx1"/>
                </a:solidFill>
              </a:rPr>
              <a:t>가설비계 구조검토</a:t>
            </a:r>
            <a:endParaRPr lang="ko-KR" altLang="en-US" sz="1600" dirty="0">
              <a:solidFill>
                <a:schemeClr val="tx1"/>
              </a:solidFill>
            </a:endParaRP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CAE1A327-B75B-403B-A0D1-6EB3C9BBD958}"/>
              </a:ext>
            </a:extLst>
          </p:cNvPr>
          <p:cNvSpPr/>
          <p:nvPr/>
        </p:nvSpPr>
        <p:spPr>
          <a:xfrm>
            <a:off x="10765210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solidFill>
                  <a:schemeClr val="tx1"/>
                </a:solidFill>
              </a:rPr>
              <a:t>구조안전검토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BFD1FB35-3470-43ED-B04F-59406D4D8E40}"/>
              </a:ext>
            </a:extLst>
          </p:cNvPr>
          <p:cNvSpPr/>
          <p:nvPr/>
        </p:nvSpPr>
        <p:spPr>
          <a:xfrm>
            <a:off x="7506376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통행</a:t>
            </a:r>
            <a:r>
              <a:rPr lang="en-US" altLang="ko-KR" sz="1500" dirty="0">
                <a:solidFill>
                  <a:schemeClr val="tx1"/>
                </a:solidFill>
              </a:rPr>
              <a:t>, </a:t>
            </a:r>
            <a:r>
              <a:rPr lang="ko-KR" altLang="en-US" sz="1500" dirty="0">
                <a:solidFill>
                  <a:schemeClr val="tx1"/>
                </a:solidFill>
              </a:rPr>
              <a:t>보행 안전</a:t>
            </a: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9F70BE65-8CE0-4A1D-8DCF-D99567EFAA49}"/>
              </a:ext>
            </a:extLst>
          </p:cNvPr>
          <p:cNvSpPr/>
          <p:nvPr/>
        </p:nvSpPr>
        <p:spPr>
          <a:xfrm>
            <a:off x="9135793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소음 및 진동</a:t>
            </a: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9CF5839F-03C7-4262-8696-E8DF16CBC248}"/>
              </a:ext>
            </a:extLst>
          </p:cNvPr>
          <p:cNvSpPr/>
          <p:nvPr/>
        </p:nvSpPr>
        <p:spPr>
          <a:xfrm>
            <a:off x="10765210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감리계획</a:t>
            </a: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B54393B8-C016-4512-9FF5-BED93D657E19}"/>
              </a:ext>
            </a:extLst>
          </p:cNvPr>
          <p:cNvSpPr/>
          <p:nvPr/>
        </p:nvSpPr>
        <p:spPr>
          <a:xfrm>
            <a:off x="12394627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기타</a:t>
            </a:r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347F36DB-00EF-4FC2-8600-DBBFB765ED44}"/>
              </a:ext>
            </a:extLst>
          </p:cNvPr>
          <p:cNvSpPr/>
          <p:nvPr/>
        </p:nvSpPr>
        <p:spPr>
          <a:xfrm>
            <a:off x="14149994" y="9631176"/>
            <a:ext cx="648072" cy="7200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500" i="1" dirty="0">
                <a:solidFill>
                  <a:schemeClr val="tx1"/>
                </a:solidFill>
                <a:latin typeface="Impact" panose="020B0806030902050204" pitchFamily="34" charset="0"/>
              </a:rPr>
              <a:t>16</a:t>
            </a:r>
            <a:endParaRPr lang="ko-KR" altLang="en-US" sz="2500" i="1" dirty="0">
              <a:solidFill>
                <a:schemeClr val="tx1"/>
              </a:solidFill>
              <a:latin typeface="Impact" panose="020B0806030902050204" pitchFamily="34" charset="0"/>
            </a:endParaRPr>
          </a:p>
        </p:txBody>
      </p:sp>
      <p:sp>
        <p:nvSpPr>
          <p:cNvPr id="25" name="제목 1">
            <a:extLst>
              <a:ext uri="{FF2B5EF4-FFF2-40B4-BE49-F238E27FC236}">
                <a16:creationId xmlns:a16="http://schemas.microsoft.com/office/drawing/2014/main" id="{F8AE6C38-196A-425B-934E-78C2166A8131}"/>
              </a:ext>
            </a:extLst>
          </p:cNvPr>
          <p:cNvSpPr txBox="1">
            <a:spLocks/>
          </p:cNvSpPr>
          <p:nvPr/>
        </p:nvSpPr>
        <p:spPr>
          <a:xfrm>
            <a:off x="5123096" y="1350257"/>
            <a:ext cx="9242922" cy="7776863"/>
          </a:xfrm>
          <a:prstGeom prst="rect">
            <a:avLst/>
          </a:prstGeom>
          <a:ln>
            <a:noFill/>
          </a:ln>
        </p:spPr>
        <p:txBody>
          <a:bodyPr anchor="ctr">
            <a:normAutofit/>
          </a:bodyPr>
          <a:lstStyle>
            <a:lvl1pPr algn="l" defTabSz="1134222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5458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ko-KR" sz="3000" b="1"/>
              <a:t>1. </a:t>
            </a:r>
            <a:r>
              <a:rPr lang="ko-KR" altLang="en-US" sz="3000" b="1"/>
              <a:t>해체 완료 후 가설울타리 설치 계획</a:t>
            </a:r>
            <a:br>
              <a:rPr lang="en-US" altLang="ko-KR" sz="3000"/>
            </a:br>
            <a:br>
              <a:rPr lang="en-US" altLang="ko-KR" sz="3000"/>
            </a:br>
            <a:r>
              <a:rPr lang="en-US" altLang="ko-KR" sz="2000">
                <a:solidFill>
                  <a:srgbClr val="FF0000"/>
                </a:solidFill>
              </a:rPr>
              <a:t>1) </a:t>
            </a:r>
            <a:r>
              <a:rPr lang="ko-KR" altLang="en-US" sz="2000">
                <a:solidFill>
                  <a:srgbClr val="FF0000"/>
                </a:solidFill>
              </a:rPr>
              <a:t>도면에 의거 가설울타리 설치계획도 작성</a:t>
            </a:r>
            <a:br>
              <a:rPr lang="en-US" altLang="ko-KR" sz="3000"/>
            </a:br>
            <a:br>
              <a:rPr lang="en-US" altLang="ko-KR" sz="3000"/>
            </a:br>
            <a:r>
              <a:rPr lang="en-US" altLang="ko-KR" sz="3000" b="1"/>
              <a:t>2. </a:t>
            </a:r>
            <a:r>
              <a:rPr lang="ko-KR" altLang="en-US" sz="3000" b="1"/>
              <a:t>대지경계선부분의 단차 발생시 추락방지 계획</a:t>
            </a:r>
            <a:br>
              <a:rPr lang="en-US" altLang="ko-KR" sz="3000"/>
            </a:br>
            <a:br>
              <a:rPr lang="en-US" altLang="ko-KR" sz="3000"/>
            </a:br>
            <a:r>
              <a:rPr lang="en-US" altLang="ko-KR" sz="3000" b="1"/>
              <a:t>3. </a:t>
            </a:r>
            <a:r>
              <a:rPr lang="ko-KR" altLang="en-US" sz="3000" b="1"/>
              <a:t>공공이용시설 인접 시설물 안전관리 계획</a:t>
            </a:r>
            <a:br>
              <a:rPr lang="en-US" altLang="ko-KR" sz="3000" b="1"/>
            </a:br>
            <a:endParaRPr lang="ko-KR" altLang="en-US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553215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67700B8-AFCC-460D-B5EE-F5206B9B6018}"/>
              </a:ext>
            </a:extLst>
          </p:cNvPr>
          <p:cNvSpPr txBox="1"/>
          <p:nvPr/>
        </p:nvSpPr>
        <p:spPr>
          <a:xfrm>
            <a:off x="11111778" y="522164"/>
            <a:ext cx="3866308" cy="361409"/>
          </a:xfrm>
          <a:prstGeom prst="rect">
            <a:avLst/>
          </a:prstGeom>
          <a:noFill/>
        </p:spPr>
        <p:txBody>
          <a:bodyPr wrap="none" lIns="129314" tIns="64657" rIns="129314" bIns="64657" rtlCol="0">
            <a:spAutoFit/>
          </a:bodyPr>
          <a:lstStyle/>
          <a:p>
            <a:pPr marL="0" marR="0" indent="0" algn="r" defTabSz="147509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500" b="1" dirty="0" err="1">
                <a:latin typeface="+mj-ea"/>
                <a:ea typeface="+mj-ea"/>
              </a:rPr>
              <a:t>서해구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동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번지 해체공사  </a:t>
            </a:r>
            <a:r>
              <a:rPr lang="en-US" altLang="ko-KR" sz="1500" b="1" dirty="0">
                <a:latin typeface="+mj-ea"/>
                <a:ea typeface="+mj-ea"/>
              </a:rPr>
              <a:t>|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ko-KR" altLang="en-US" sz="1500" b="1" dirty="0" err="1">
                <a:latin typeface="+mj-ea"/>
                <a:ea typeface="+mj-ea"/>
              </a:rPr>
              <a:t>심의도서</a:t>
            </a:r>
            <a:endParaRPr lang="ko-KR" altLang="en-US" sz="15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84D9AB34-5970-440A-8781-1FB2C6B0ADF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21802" y="136346"/>
            <a:ext cx="2434735" cy="41690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F35D63B-8603-46ED-A623-9440A585986F}"/>
              </a:ext>
            </a:extLst>
          </p:cNvPr>
          <p:cNvSpPr txBox="1"/>
          <p:nvPr/>
        </p:nvSpPr>
        <p:spPr>
          <a:xfrm>
            <a:off x="422" y="372423"/>
            <a:ext cx="4973982" cy="653797"/>
          </a:xfrm>
          <a:prstGeom prst="rect">
            <a:avLst/>
          </a:prstGeom>
          <a:noFill/>
        </p:spPr>
        <p:txBody>
          <a:bodyPr wrap="none" lIns="129314" tIns="64657" rIns="129314" bIns="64657" rtlCol="0">
            <a:spAutoFit/>
          </a:bodyPr>
          <a:lstStyle/>
          <a:p>
            <a:r>
              <a:rPr lang="en-US" altLang="ko-KR" sz="3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3. </a:t>
            </a:r>
            <a:r>
              <a:rPr lang="ko-KR" altLang="en-US" sz="3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통행</a:t>
            </a:r>
            <a:r>
              <a:rPr lang="en-US" altLang="ko-KR" sz="3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·</a:t>
            </a:r>
            <a:r>
              <a:rPr lang="ko-KR" altLang="en-US" sz="3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보행자 안전관리</a:t>
            </a:r>
          </a:p>
        </p:txBody>
      </p:sp>
      <p:sp>
        <p:nvSpPr>
          <p:cNvPr id="5" name="제목 1">
            <a:extLst>
              <a:ext uri="{FF2B5EF4-FFF2-40B4-BE49-F238E27FC236}">
                <a16:creationId xmlns:a16="http://schemas.microsoft.com/office/drawing/2014/main" id="{F9684CE6-8E7F-4367-83E6-96939599D076}"/>
              </a:ext>
            </a:extLst>
          </p:cNvPr>
          <p:cNvSpPr txBox="1">
            <a:spLocks/>
          </p:cNvSpPr>
          <p:nvPr/>
        </p:nvSpPr>
        <p:spPr>
          <a:xfrm>
            <a:off x="900522" y="1350257"/>
            <a:ext cx="12828178" cy="7776863"/>
          </a:xfrm>
          <a:prstGeom prst="rect">
            <a:avLst/>
          </a:prstGeom>
          <a:ln>
            <a:noFill/>
          </a:ln>
        </p:spPr>
        <p:txBody>
          <a:bodyPr anchor="ctr">
            <a:normAutofit/>
          </a:bodyPr>
          <a:lstStyle>
            <a:lvl1pPr algn="l" defTabSz="1134222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5458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ko-KR" sz="3000" b="1" dirty="0"/>
              <a:t>1. </a:t>
            </a:r>
            <a:r>
              <a:rPr lang="ko-KR" altLang="en-US" sz="3000" b="1" dirty="0"/>
              <a:t>신호수 배치</a:t>
            </a:r>
            <a:r>
              <a:rPr lang="en-US" altLang="ko-KR" sz="3000" b="1" dirty="0"/>
              <a:t>, </a:t>
            </a:r>
            <a:r>
              <a:rPr lang="ko-KR" altLang="en-US" sz="3000" b="1" dirty="0"/>
              <a:t>교통정리</a:t>
            </a:r>
            <a:r>
              <a:rPr lang="en-US" altLang="ko-KR" sz="3000" b="1" dirty="0"/>
              <a:t>, </a:t>
            </a:r>
            <a:r>
              <a:rPr lang="ko-KR" altLang="en-US" sz="3000" b="1" dirty="0" err="1"/>
              <a:t>도로점용허가</a:t>
            </a:r>
            <a:r>
              <a:rPr lang="ko-KR" altLang="en-US" sz="3000" b="1" dirty="0"/>
              <a:t> 등 </a:t>
            </a:r>
            <a:br>
              <a:rPr lang="en-US" altLang="ko-KR" sz="3000" b="1" dirty="0"/>
            </a:br>
            <a:endParaRPr lang="ko-KR" altLang="en-US" sz="2000" b="1" dirty="0">
              <a:solidFill>
                <a:srgbClr val="FF0000"/>
              </a:solidFill>
            </a:endParaRP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7DDE0ADB-D571-424D-858C-2050EF5537BB}"/>
              </a:ext>
            </a:extLst>
          </p:cNvPr>
          <p:cNvSpPr/>
          <p:nvPr/>
        </p:nvSpPr>
        <p:spPr>
          <a:xfrm>
            <a:off x="988707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>
                <a:solidFill>
                  <a:schemeClr val="tx1"/>
                </a:solidFill>
              </a:rPr>
              <a:t>위치도</a:t>
            </a:r>
            <a:r>
              <a:rPr lang="en-US" altLang="ko-KR" sz="1400" dirty="0">
                <a:solidFill>
                  <a:schemeClr val="tx1"/>
                </a:solidFill>
              </a:rPr>
              <a:t>, </a:t>
            </a:r>
            <a:r>
              <a:rPr lang="ko-KR" altLang="en-US" sz="1400" dirty="0">
                <a:solidFill>
                  <a:schemeClr val="tx1"/>
                </a:solidFill>
              </a:rPr>
              <a:t>주변지역</a:t>
            </a:r>
            <a:endParaRPr lang="ko-KR" altLang="en-US" sz="1500" dirty="0">
              <a:solidFill>
                <a:schemeClr val="tx1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49357662-F489-4977-8B87-621C49B01620}"/>
              </a:ext>
            </a:extLst>
          </p:cNvPr>
          <p:cNvSpPr/>
          <p:nvPr/>
        </p:nvSpPr>
        <p:spPr>
          <a:xfrm>
            <a:off x="12394627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작업순서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A1A80F76-BD30-4926-930C-7B80F414C5CC}"/>
              </a:ext>
            </a:extLst>
          </p:cNvPr>
          <p:cNvSpPr/>
          <p:nvPr/>
        </p:nvSpPr>
        <p:spPr>
          <a:xfrm>
            <a:off x="988707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해체공법</a:t>
            </a: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06707AA5-B255-47AA-9180-CF5AEA789545}"/>
              </a:ext>
            </a:extLst>
          </p:cNvPr>
          <p:cNvSpPr/>
          <p:nvPr/>
        </p:nvSpPr>
        <p:spPr>
          <a:xfrm>
            <a:off x="2618124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>
                <a:solidFill>
                  <a:schemeClr val="tx1"/>
                </a:solidFill>
              </a:rPr>
              <a:t>해체 후 현장관리</a:t>
            </a:r>
            <a:endParaRPr lang="ko-KR" altLang="en-US" sz="1500" dirty="0">
              <a:solidFill>
                <a:schemeClr val="tx1"/>
              </a:solidFill>
            </a:endParaRP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DBB1DAD3-1663-4E96-854C-9EAADF1CF1C2}"/>
              </a:ext>
            </a:extLst>
          </p:cNvPr>
          <p:cNvSpPr/>
          <p:nvPr/>
        </p:nvSpPr>
        <p:spPr>
          <a:xfrm>
            <a:off x="4247541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해체작업자 안전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5CC5C90F-7BC0-4061-8EF3-EDA029C068E7}"/>
              </a:ext>
            </a:extLst>
          </p:cNvPr>
          <p:cNvSpPr/>
          <p:nvPr/>
        </p:nvSpPr>
        <p:spPr>
          <a:xfrm>
            <a:off x="5876959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인접구조물 안전</a:t>
            </a: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52C01B09-CF47-4186-8707-FD88693032BA}"/>
              </a:ext>
            </a:extLst>
          </p:cNvPr>
          <p:cNvSpPr/>
          <p:nvPr/>
        </p:nvSpPr>
        <p:spPr>
          <a:xfrm>
            <a:off x="2618124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해체건축물 개요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CDD60048-2774-467F-B1D0-DCA2ADC948BD}"/>
              </a:ext>
            </a:extLst>
          </p:cNvPr>
          <p:cNvSpPr/>
          <p:nvPr/>
        </p:nvSpPr>
        <p:spPr>
          <a:xfrm>
            <a:off x="4247541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관리조직도</a:t>
            </a: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AF31BAEE-FCC5-40D7-A1C6-F48495127ABC}"/>
              </a:ext>
            </a:extLst>
          </p:cNvPr>
          <p:cNvSpPr/>
          <p:nvPr/>
        </p:nvSpPr>
        <p:spPr>
          <a:xfrm>
            <a:off x="5876959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장비 투입계획</a:t>
            </a: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F7E9E8D2-080C-4706-AA90-DF65EA8E9C96}"/>
              </a:ext>
            </a:extLst>
          </p:cNvPr>
          <p:cNvSpPr/>
          <p:nvPr/>
        </p:nvSpPr>
        <p:spPr>
          <a:xfrm>
            <a:off x="7506376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가설공사 계획</a:t>
            </a: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572AF90F-A1DF-4F41-B75D-E308F6FB415E}"/>
              </a:ext>
            </a:extLst>
          </p:cNvPr>
          <p:cNvSpPr/>
          <p:nvPr/>
        </p:nvSpPr>
        <p:spPr>
          <a:xfrm>
            <a:off x="9135793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solidFill>
                  <a:schemeClr val="tx1"/>
                </a:solidFill>
              </a:rPr>
              <a:t>가설비계 구조검토</a:t>
            </a:r>
            <a:endParaRPr lang="ko-KR" altLang="en-US" sz="1600" dirty="0">
              <a:solidFill>
                <a:schemeClr val="tx1"/>
              </a:solidFill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B0AA3A22-91E5-4409-95F3-6FE1A27D86BE}"/>
              </a:ext>
            </a:extLst>
          </p:cNvPr>
          <p:cNvSpPr/>
          <p:nvPr/>
        </p:nvSpPr>
        <p:spPr>
          <a:xfrm>
            <a:off x="10765210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solidFill>
                  <a:schemeClr val="tx1"/>
                </a:solidFill>
              </a:rPr>
              <a:t>구조안전검토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118794D1-9153-4E7A-A75F-A2C53F849606}"/>
              </a:ext>
            </a:extLst>
          </p:cNvPr>
          <p:cNvSpPr/>
          <p:nvPr/>
        </p:nvSpPr>
        <p:spPr>
          <a:xfrm>
            <a:off x="7506376" y="10009218"/>
            <a:ext cx="1591524" cy="324036"/>
          </a:xfrm>
          <a:prstGeom prst="rect">
            <a:avLst/>
          </a:prstGeom>
          <a:solidFill>
            <a:srgbClr val="137A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bg1"/>
                </a:solidFill>
              </a:rPr>
              <a:t>통행</a:t>
            </a:r>
            <a:r>
              <a:rPr lang="en-US" altLang="ko-KR" sz="1500" dirty="0">
                <a:solidFill>
                  <a:schemeClr val="bg1"/>
                </a:solidFill>
              </a:rPr>
              <a:t>, </a:t>
            </a:r>
            <a:r>
              <a:rPr lang="ko-KR" altLang="en-US" sz="1500" dirty="0">
                <a:solidFill>
                  <a:schemeClr val="bg1"/>
                </a:solidFill>
              </a:rPr>
              <a:t>보행 안전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586370BA-56A5-4895-AF22-C10EC6A712DF}"/>
              </a:ext>
            </a:extLst>
          </p:cNvPr>
          <p:cNvSpPr/>
          <p:nvPr/>
        </p:nvSpPr>
        <p:spPr>
          <a:xfrm>
            <a:off x="9135793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소음 및 진동</a:t>
            </a: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74EAD6C3-66A2-4B36-8392-12D9FBDE26B2}"/>
              </a:ext>
            </a:extLst>
          </p:cNvPr>
          <p:cNvSpPr/>
          <p:nvPr/>
        </p:nvSpPr>
        <p:spPr>
          <a:xfrm>
            <a:off x="10765210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감리계획</a:t>
            </a: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FC2B295E-1DB0-4DA0-85CC-49755C107893}"/>
              </a:ext>
            </a:extLst>
          </p:cNvPr>
          <p:cNvSpPr/>
          <p:nvPr/>
        </p:nvSpPr>
        <p:spPr>
          <a:xfrm>
            <a:off x="12394627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기타</a:t>
            </a: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49C9135F-F626-45CE-AD97-66E6C11BCC60}"/>
              </a:ext>
            </a:extLst>
          </p:cNvPr>
          <p:cNvSpPr/>
          <p:nvPr/>
        </p:nvSpPr>
        <p:spPr>
          <a:xfrm>
            <a:off x="14149994" y="9631176"/>
            <a:ext cx="648072" cy="7200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500" i="1" dirty="0">
                <a:solidFill>
                  <a:schemeClr val="tx1"/>
                </a:solidFill>
                <a:latin typeface="Impact" panose="020B0806030902050204" pitchFamily="34" charset="0"/>
              </a:rPr>
              <a:t>17</a:t>
            </a:r>
            <a:endParaRPr lang="ko-KR" altLang="en-US" sz="2500" i="1" dirty="0">
              <a:solidFill>
                <a:schemeClr val="tx1"/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491297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67700B8-AFCC-460D-B5EE-F5206B9B6018}"/>
              </a:ext>
            </a:extLst>
          </p:cNvPr>
          <p:cNvSpPr txBox="1"/>
          <p:nvPr/>
        </p:nvSpPr>
        <p:spPr>
          <a:xfrm>
            <a:off x="11111778" y="522164"/>
            <a:ext cx="3866308" cy="361409"/>
          </a:xfrm>
          <a:prstGeom prst="rect">
            <a:avLst/>
          </a:prstGeom>
          <a:noFill/>
        </p:spPr>
        <p:txBody>
          <a:bodyPr wrap="none" lIns="129314" tIns="64657" rIns="129314" bIns="64657" rtlCol="0">
            <a:spAutoFit/>
          </a:bodyPr>
          <a:lstStyle/>
          <a:p>
            <a:pPr marL="0" marR="0" indent="0" algn="r" defTabSz="147509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500" b="1" dirty="0" err="1">
                <a:latin typeface="+mj-ea"/>
                <a:ea typeface="+mj-ea"/>
              </a:rPr>
              <a:t>서해구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동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번지 해체공사  </a:t>
            </a:r>
            <a:r>
              <a:rPr lang="en-US" altLang="ko-KR" sz="1500" b="1" dirty="0">
                <a:latin typeface="+mj-ea"/>
                <a:ea typeface="+mj-ea"/>
              </a:rPr>
              <a:t>|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ko-KR" altLang="en-US" sz="1500" b="1" dirty="0" err="1">
                <a:latin typeface="+mj-ea"/>
                <a:ea typeface="+mj-ea"/>
              </a:rPr>
              <a:t>심의도서</a:t>
            </a:r>
            <a:endParaRPr lang="ko-KR" altLang="en-US" sz="15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84D9AB34-5970-440A-8781-1FB2C6B0ADF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21802" y="136346"/>
            <a:ext cx="2434735" cy="41690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7A20D55-00C1-480B-B2B7-999058098DB1}"/>
              </a:ext>
            </a:extLst>
          </p:cNvPr>
          <p:cNvSpPr txBox="1"/>
          <p:nvPr/>
        </p:nvSpPr>
        <p:spPr>
          <a:xfrm>
            <a:off x="422" y="378148"/>
            <a:ext cx="6156998" cy="653797"/>
          </a:xfrm>
          <a:prstGeom prst="rect">
            <a:avLst/>
          </a:prstGeom>
          <a:noFill/>
        </p:spPr>
        <p:txBody>
          <a:bodyPr wrap="none" lIns="129314" tIns="64657" rIns="129314" bIns="64657" rtlCol="0">
            <a:spAutoFit/>
          </a:bodyPr>
          <a:lstStyle/>
          <a:p>
            <a:r>
              <a:rPr lang="en-US" altLang="ko-KR" sz="3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3. </a:t>
            </a:r>
            <a:r>
              <a:rPr lang="ko-KR" altLang="en-US" sz="3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통행</a:t>
            </a:r>
            <a:r>
              <a:rPr lang="en-US" altLang="ko-KR" sz="3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·</a:t>
            </a:r>
            <a:r>
              <a:rPr lang="ko-KR" altLang="en-US" sz="3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보행자 안전관리</a:t>
            </a:r>
            <a:r>
              <a:rPr lang="en-US" altLang="ko-KR" sz="3300" b="1" dirty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3300" b="1" dirty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예시</a:t>
            </a:r>
            <a:r>
              <a:rPr lang="en-US" altLang="ko-KR" sz="3300" b="1" dirty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ko-KR" altLang="en-US" sz="3300" b="1" dirty="0">
              <a:solidFill>
                <a:srgbClr val="C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13CD4214-A47F-479D-A3E2-03A50DD65D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38" y="2059549"/>
            <a:ext cx="4838700" cy="441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3">
            <a:extLst>
              <a:ext uri="{FF2B5EF4-FFF2-40B4-BE49-F238E27FC236}">
                <a16:creationId xmlns:a16="http://schemas.microsoft.com/office/drawing/2014/main" id="{E8C583F0-042B-4D40-B075-6952091099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3772" y="2059548"/>
            <a:ext cx="4857750" cy="616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>
            <a:extLst>
              <a:ext uri="{FF2B5EF4-FFF2-40B4-BE49-F238E27FC236}">
                <a16:creationId xmlns:a16="http://schemas.microsoft.com/office/drawing/2014/main" id="{CF4F4C49-4CC9-44EC-BF72-250A33C68D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30139" y="2059548"/>
            <a:ext cx="4876800" cy="455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3">
            <a:extLst>
              <a:ext uri="{FF2B5EF4-FFF2-40B4-BE49-F238E27FC236}">
                <a16:creationId xmlns:a16="http://schemas.microsoft.com/office/drawing/2014/main" id="{DD4FCFAF-DABB-43C1-93F7-AC8E42465E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08881" y="6612498"/>
            <a:ext cx="4719315" cy="2442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직사각형 8">
            <a:extLst>
              <a:ext uri="{FF2B5EF4-FFF2-40B4-BE49-F238E27FC236}">
                <a16:creationId xmlns:a16="http://schemas.microsoft.com/office/drawing/2014/main" id="{73810F0F-8E61-4F6A-A396-26A3FEB24951}"/>
              </a:ext>
            </a:extLst>
          </p:cNvPr>
          <p:cNvSpPr/>
          <p:nvPr/>
        </p:nvSpPr>
        <p:spPr>
          <a:xfrm>
            <a:off x="988707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>
                <a:solidFill>
                  <a:schemeClr val="tx1"/>
                </a:solidFill>
              </a:rPr>
              <a:t>위치도</a:t>
            </a:r>
            <a:r>
              <a:rPr lang="en-US" altLang="ko-KR" sz="1400" dirty="0">
                <a:solidFill>
                  <a:schemeClr val="tx1"/>
                </a:solidFill>
              </a:rPr>
              <a:t>, </a:t>
            </a:r>
            <a:r>
              <a:rPr lang="ko-KR" altLang="en-US" sz="1400" dirty="0">
                <a:solidFill>
                  <a:schemeClr val="tx1"/>
                </a:solidFill>
              </a:rPr>
              <a:t>주변지역</a:t>
            </a:r>
            <a:endParaRPr lang="ko-KR" altLang="en-US" sz="1500" dirty="0">
              <a:solidFill>
                <a:schemeClr val="tx1"/>
              </a:solidFill>
            </a:endParaRP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A80155BA-28DA-4FAD-90C0-272D7D1D316A}"/>
              </a:ext>
            </a:extLst>
          </p:cNvPr>
          <p:cNvSpPr/>
          <p:nvPr/>
        </p:nvSpPr>
        <p:spPr>
          <a:xfrm>
            <a:off x="12394627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작업순서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673D154E-4C06-4B51-B18B-38C452D87078}"/>
              </a:ext>
            </a:extLst>
          </p:cNvPr>
          <p:cNvSpPr/>
          <p:nvPr/>
        </p:nvSpPr>
        <p:spPr>
          <a:xfrm>
            <a:off x="988707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해체공법</a:t>
            </a: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25FE9FF2-C3A4-4A7D-83FF-631A2F2C6B7A}"/>
              </a:ext>
            </a:extLst>
          </p:cNvPr>
          <p:cNvSpPr/>
          <p:nvPr/>
        </p:nvSpPr>
        <p:spPr>
          <a:xfrm>
            <a:off x="2618124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>
                <a:solidFill>
                  <a:schemeClr val="tx1"/>
                </a:solidFill>
              </a:rPr>
              <a:t>해체 후 현장관리</a:t>
            </a:r>
            <a:endParaRPr lang="ko-KR" altLang="en-US" sz="1500" dirty="0">
              <a:solidFill>
                <a:schemeClr val="tx1"/>
              </a:solidFill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2AFA77C3-F849-4A53-8410-29FC7D32B68C}"/>
              </a:ext>
            </a:extLst>
          </p:cNvPr>
          <p:cNvSpPr/>
          <p:nvPr/>
        </p:nvSpPr>
        <p:spPr>
          <a:xfrm>
            <a:off x="4247541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해체작업자 안전</a:t>
            </a: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B2C60A75-8435-48B2-AA4F-2BDDF4A5A64B}"/>
              </a:ext>
            </a:extLst>
          </p:cNvPr>
          <p:cNvSpPr/>
          <p:nvPr/>
        </p:nvSpPr>
        <p:spPr>
          <a:xfrm>
            <a:off x="5876959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인접구조물 안전</a:t>
            </a: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1759664D-015A-4B42-BCFB-0938E0ECE674}"/>
              </a:ext>
            </a:extLst>
          </p:cNvPr>
          <p:cNvSpPr/>
          <p:nvPr/>
        </p:nvSpPr>
        <p:spPr>
          <a:xfrm>
            <a:off x="2618124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해체건축물 개요</a:t>
            </a: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63783418-2D59-49C9-A1F6-B128F104D500}"/>
              </a:ext>
            </a:extLst>
          </p:cNvPr>
          <p:cNvSpPr/>
          <p:nvPr/>
        </p:nvSpPr>
        <p:spPr>
          <a:xfrm>
            <a:off x="4247541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관리조직도</a:t>
            </a: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E6B85977-A772-4995-8C83-6F3A30F0FD14}"/>
              </a:ext>
            </a:extLst>
          </p:cNvPr>
          <p:cNvSpPr/>
          <p:nvPr/>
        </p:nvSpPr>
        <p:spPr>
          <a:xfrm>
            <a:off x="5876959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장비 투입계획</a:t>
            </a: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21A58364-1B8A-4EEA-AA1C-44222269EB9A}"/>
              </a:ext>
            </a:extLst>
          </p:cNvPr>
          <p:cNvSpPr/>
          <p:nvPr/>
        </p:nvSpPr>
        <p:spPr>
          <a:xfrm>
            <a:off x="7506376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가설공사 계획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34E59A4D-631E-4216-AFB8-286597E1226A}"/>
              </a:ext>
            </a:extLst>
          </p:cNvPr>
          <p:cNvSpPr/>
          <p:nvPr/>
        </p:nvSpPr>
        <p:spPr>
          <a:xfrm>
            <a:off x="9135793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solidFill>
                  <a:schemeClr val="tx1"/>
                </a:solidFill>
              </a:rPr>
              <a:t>가설비계 구조검토</a:t>
            </a:r>
            <a:endParaRPr lang="ko-KR" altLang="en-US" sz="1600" dirty="0">
              <a:solidFill>
                <a:schemeClr val="tx1"/>
              </a:solidFill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DB2818A9-0502-4091-8A9E-164E19EB913C}"/>
              </a:ext>
            </a:extLst>
          </p:cNvPr>
          <p:cNvSpPr/>
          <p:nvPr/>
        </p:nvSpPr>
        <p:spPr>
          <a:xfrm>
            <a:off x="10765210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solidFill>
                  <a:schemeClr val="tx1"/>
                </a:solidFill>
              </a:rPr>
              <a:t>구조안전검토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356DEE60-CB7E-4552-BC2C-0668B47741E7}"/>
              </a:ext>
            </a:extLst>
          </p:cNvPr>
          <p:cNvSpPr/>
          <p:nvPr/>
        </p:nvSpPr>
        <p:spPr>
          <a:xfrm>
            <a:off x="7506376" y="10009218"/>
            <a:ext cx="1591524" cy="324036"/>
          </a:xfrm>
          <a:prstGeom prst="rect">
            <a:avLst/>
          </a:prstGeom>
          <a:solidFill>
            <a:srgbClr val="137A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bg1"/>
                </a:solidFill>
              </a:rPr>
              <a:t>통행</a:t>
            </a:r>
            <a:r>
              <a:rPr lang="en-US" altLang="ko-KR" sz="1500" dirty="0">
                <a:solidFill>
                  <a:schemeClr val="bg1"/>
                </a:solidFill>
              </a:rPr>
              <a:t>, </a:t>
            </a:r>
            <a:r>
              <a:rPr lang="ko-KR" altLang="en-US" sz="1500" dirty="0">
                <a:solidFill>
                  <a:schemeClr val="bg1"/>
                </a:solidFill>
              </a:rPr>
              <a:t>보행 안전</a:t>
            </a: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1E29B7B5-4FDE-487C-8E79-5E056CADE973}"/>
              </a:ext>
            </a:extLst>
          </p:cNvPr>
          <p:cNvSpPr/>
          <p:nvPr/>
        </p:nvSpPr>
        <p:spPr>
          <a:xfrm>
            <a:off x="9135793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소음 및 진동</a:t>
            </a: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FBFAF12E-CA96-48E1-A402-EEA052F50FCE}"/>
              </a:ext>
            </a:extLst>
          </p:cNvPr>
          <p:cNvSpPr/>
          <p:nvPr/>
        </p:nvSpPr>
        <p:spPr>
          <a:xfrm>
            <a:off x="10765210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감리계획</a:t>
            </a:r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A2CADB43-3204-4799-BEA1-A58868A198B7}"/>
              </a:ext>
            </a:extLst>
          </p:cNvPr>
          <p:cNvSpPr/>
          <p:nvPr/>
        </p:nvSpPr>
        <p:spPr>
          <a:xfrm>
            <a:off x="12394627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기타</a:t>
            </a:r>
          </a:p>
        </p:txBody>
      </p: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FF640630-4923-4CA5-9D3B-6DD4A4E3B374}"/>
              </a:ext>
            </a:extLst>
          </p:cNvPr>
          <p:cNvSpPr/>
          <p:nvPr/>
        </p:nvSpPr>
        <p:spPr>
          <a:xfrm>
            <a:off x="14149994" y="9631176"/>
            <a:ext cx="648072" cy="7200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500" i="1" dirty="0">
                <a:solidFill>
                  <a:schemeClr val="tx1"/>
                </a:solidFill>
                <a:latin typeface="Impact" panose="020B0806030902050204" pitchFamily="34" charset="0"/>
              </a:rPr>
              <a:t>18</a:t>
            </a:r>
            <a:endParaRPr lang="ko-KR" altLang="en-US" sz="2500" i="1" dirty="0">
              <a:solidFill>
                <a:schemeClr val="tx1"/>
              </a:solidFill>
              <a:latin typeface="Impact" panose="020B0806030902050204" pitchFamily="34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203A9155-59C7-498E-B681-AD3A35CC69FD}"/>
              </a:ext>
            </a:extLst>
          </p:cNvPr>
          <p:cNvSpPr txBox="1"/>
          <p:nvPr/>
        </p:nvSpPr>
        <p:spPr>
          <a:xfrm>
            <a:off x="4356062" y="5217842"/>
            <a:ext cx="7621314" cy="70788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ko-KR" altLang="en-US" sz="2000" b="1" dirty="0">
                <a:solidFill>
                  <a:srgbClr val="FF0000"/>
                </a:solidFill>
              </a:rPr>
              <a:t>해당</a:t>
            </a:r>
            <a:r>
              <a:rPr lang="en-US" altLang="ko-KR" sz="2000" b="1" dirty="0">
                <a:solidFill>
                  <a:srgbClr val="FF0000"/>
                </a:solidFill>
              </a:rPr>
              <a:t> </a:t>
            </a:r>
            <a:r>
              <a:rPr lang="ko-KR" altLang="en-US" sz="2000" b="1" dirty="0">
                <a:solidFill>
                  <a:srgbClr val="FF0000"/>
                </a:solidFill>
              </a:rPr>
              <a:t>이미지는 예시입니다</a:t>
            </a:r>
            <a:r>
              <a:rPr lang="en-US" altLang="ko-KR" sz="2000" b="1" dirty="0">
                <a:solidFill>
                  <a:srgbClr val="FF0000"/>
                </a:solidFill>
              </a:rPr>
              <a:t>. </a:t>
            </a:r>
            <a:r>
              <a:rPr lang="ko-KR" altLang="en-US" sz="2000" b="1" dirty="0">
                <a:solidFill>
                  <a:srgbClr val="FF0000"/>
                </a:solidFill>
              </a:rPr>
              <a:t>그대로 사용하지 마세요</a:t>
            </a:r>
            <a:r>
              <a:rPr lang="en-US" altLang="ko-KR" sz="2000" b="1" dirty="0">
                <a:solidFill>
                  <a:srgbClr val="FF0000"/>
                </a:solidFill>
              </a:rPr>
              <a:t>.</a:t>
            </a:r>
          </a:p>
          <a:p>
            <a:pPr algn="ctr"/>
            <a:r>
              <a:rPr lang="ko-KR" altLang="en-US" sz="2000" b="1" dirty="0">
                <a:solidFill>
                  <a:srgbClr val="FF0000"/>
                </a:solidFill>
              </a:rPr>
              <a:t>각 해체 공사에 맞게 계획 수립하시기 바랍니다</a:t>
            </a:r>
            <a:r>
              <a:rPr lang="en-US" altLang="ko-KR" sz="2000" b="1" dirty="0">
                <a:solidFill>
                  <a:srgbClr val="FF0000"/>
                </a:solidFill>
              </a:rPr>
              <a:t>.</a:t>
            </a:r>
            <a:endParaRPr lang="ko-KR" altLang="en-US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280864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67700B8-AFCC-460D-B5EE-F5206B9B6018}"/>
              </a:ext>
            </a:extLst>
          </p:cNvPr>
          <p:cNvSpPr txBox="1"/>
          <p:nvPr/>
        </p:nvSpPr>
        <p:spPr>
          <a:xfrm>
            <a:off x="11111778" y="522164"/>
            <a:ext cx="3866308" cy="361409"/>
          </a:xfrm>
          <a:prstGeom prst="rect">
            <a:avLst/>
          </a:prstGeom>
          <a:noFill/>
        </p:spPr>
        <p:txBody>
          <a:bodyPr wrap="none" lIns="129314" tIns="64657" rIns="129314" bIns="64657" rtlCol="0">
            <a:spAutoFit/>
          </a:bodyPr>
          <a:lstStyle/>
          <a:p>
            <a:pPr marL="0" marR="0" indent="0" algn="r" defTabSz="147509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500" b="1" dirty="0" err="1">
                <a:latin typeface="+mj-ea"/>
                <a:ea typeface="+mj-ea"/>
              </a:rPr>
              <a:t>서해구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동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번지 해체공사  </a:t>
            </a:r>
            <a:r>
              <a:rPr lang="en-US" altLang="ko-KR" sz="1500" b="1" dirty="0">
                <a:latin typeface="+mj-ea"/>
                <a:ea typeface="+mj-ea"/>
              </a:rPr>
              <a:t>|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ko-KR" altLang="en-US" sz="1500" b="1" dirty="0" err="1">
                <a:latin typeface="+mj-ea"/>
                <a:ea typeface="+mj-ea"/>
              </a:rPr>
              <a:t>심의도서</a:t>
            </a:r>
            <a:endParaRPr lang="ko-KR" altLang="en-US" sz="15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84D9AB34-5970-440A-8781-1FB2C6B0ADF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21802" y="136346"/>
            <a:ext cx="2434735" cy="41690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CF74FF8-49C4-49C9-87C9-421E5EE3E047}"/>
              </a:ext>
            </a:extLst>
          </p:cNvPr>
          <p:cNvSpPr txBox="1"/>
          <p:nvPr/>
        </p:nvSpPr>
        <p:spPr>
          <a:xfrm>
            <a:off x="7180" y="378148"/>
            <a:ext cx="5015660" cy="638408"/>
          </a:xfrm>
          <a:prstGeom prst="rect">
            <a:avLst/>
          </a:prstGeom>
          <a:noFill/>
        </p:spPr>
        <p:txBody>
          <a:bodyPr wrap="none" lIns="129314" tIns="64657" rIns="129314" bIns="64657" rtlCol="0">
            <a:spAutoFit/>
          </a:bodyPr>
          <a:lstStyle/>
          <a:p>
            <a:r>
              <a:rPr lang="en-US" altLang="ko-KR" sz="3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4. </a:t>
            </a:r>
            <a:r>
              <a:rPr lang="ko-KR" altLang="en-US" sz="3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소음 및 진동 등의 관리</a:t>
            </a:r>
          </a:p>
        </p:txBody>
      </p:sp>
      <p:sp>
        <p:nvSpPr>
          <p:cNvPr id="5" name="제목 1">
            <a:extLst>
              <a:ext uri="{FF2B5EF4-FFF2-40B4-BE49-F238E27FC236}">
                <a16:creationId xmlns:a16="http://schemas.microsoft.com/office/drawing/2014/main" id="{6458044A-0F92-4716-8EEE-61AC5EB859E4}"/>
              </a:ext>
            </a:extLst>
          </p:cNvPr>
          <p:cNvSpPr txBox="1">
            <a:spLocks/>
          </p:cNvSpPr>
          <p:nvPr/>
        </p:nvSpPr>
        <p:spPr>
          <a:xfrm>
            <a:off x="5581043" y="1350257"/>
            <a:ext cx="9325896" cy="7776863"/>
          </a:xfrm>
          <a:prstGeom prst="rect">
            <a:avLst/>
          </a:prstGeom>
          <a:ln>
            <a:noFill/>
          </a:ln>
        </p:spPr>
        <p:txBody>
          <a:bodyPr anchor="ctr">
            <a:normAutofit/>
          </a:bodyPr>
          <a:lstStyle>
            <a:lvl1pPr algn="l" defTabSz="1134222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5458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ko-KR" sz="3000" b="1" dirty="0"/>
              <a:t>1. </a:t>
            </a:r>
            <a:r>
              <a:rPr lang="ko-KR" altLang="en-US" sz="3000" b="1" dirty="0"/>
              <a:t>소음 및 진동 등의 관리</a:t>
            </a:r>
            <a:br>
              <a:rPr lang="en-US" altLang="ko-KR" sz="3000" b="1" dirty="0"/>
            </a:br>
            <a:br>
              <a:rPr lang="en-US" altLang="ko-KR" sz="3000" dirty="0"/>
            </a:br>
            <a:r>
              <a:rPr lang="ko-KR" altLang="en-US" sz="2000" dirty="0">
                <a:solidFill>
                  <a:srgbClr val="FF0000"/>
                </a:solidFill>
              </a:rPr>
              <a:t>공사시간 명시</a:t>
            </a:r>
            <a:br>
              <a:rPr lang="en-US" altLang="ko-KR" sz="2000" dirty="0">
                <a:solidFill>
                  <a:srgbClr val="FF0000"/>
                </a:solidFill>
              </a:rPr>
            </a:br>
            <a:br>
              <a:rPr lang="en-US" altLang="ko-KR" sz="2000" dirty="0">
                <a:solidFill>
                  <a:srgbClr val="FF0000"/>
                </a:solidFill>
              </a:rPr>
            </a:br>
            <a:r>
              <a:rPr lang="en-US" altLang="ko-KR" sz="3000" b="1" dirty="0"/>
              <a:t>2. </a:t>
            </a:r>
            <a:r>
              <a:rPr lang="ko-KR" altLang="en-US" sz="3000" b="1" dirty="0"/>
              <a:t>민원처리 계획</a:t>
            </a:r>
            <a:br>
              <a:rPr lang="en-US" altLang="ko-KR" sz="3000" b="1" dirty="0"/>
            </a:br>
            <a:br>
              <a:rPr lang="en-US" altLang="ko-KR" sz="3000" dirty="0"/>
            </a:br>
            <a:r>
              <a:rPr lang="ko-KR" altLang="en-US" sz="2000" dirty="0">
                <a:solidFill>
                  <a:srgbClr val="FF0000"/>
                </a:solidFill>
              </a:rPr>
              <a:t>소음</a:t>
            </a:r>
            <a:r>
              <a:rPr lang="en-US" altLang="ko-KR" sz="2000" dirty="0">
                <a:solidFill>
                  <a:srgbClr val="FF0000"/>
                </a:solidFill>
              </a:rPr>
              <a:t>, </a:t>
            </a:r>
            <a:r>
              <a:rPr lang="ko-KR" altLang="en-US" sz="2000" dirty="0">
                <a:solidFill>
                  <a:srgbClr val="FF0000"/>
                </a:solidFill>
              </a:rPr>
              <a:t>진동</a:t>
            </a:r>
            <a:r>
              <a:rPr lang="en-US" altLang="ko-KR" sz="2000" dirty="0">
                <a:solidFill>
                  <a:srgbClr val="FF0000"/>
                </a:solidFill>
              </a:rPr>
              <a:t>, </a:t>
            </a:r>
            <a:r>
              <a:rPr lang="ko-KR" altLang="en-US" sz="2000" dirty="0">
                <a:solidFill>
                  <a:srgbClr val="FF0000"/>
                </a:solidFill>
              </a:rPr>
              <a:t>분진</a:t>
            </a:r>
            <a:r>
              <a:rPr lang="en-US" altLang="ko-KR" sz="2000" dirty="0">
                <a:solidFill>
                  <a:srgbClr val="FF0000"/>
                </a:solidFill>
              </a:rPr>
              <a:t>&lt;</a:t>
            </a:r>
            <a:r>
              <a:rPr lang="ko-KR" altLang="en-US" sz="2000" dirty="0">
                <a:solidFill>
                  <a:srgbClr val="FF0000"/>
                </a:solidFill>
              </a:rPr>
              <a:t>살수대책</a:t>
            </a:r>
            <a:r>
              <a:rPr lang="en-US" altLang="ko-KR" sz="2000" dirty="0">
                <a:solidFill>
                  <a:srgbClr val="FF0000"/>
                </a:solidFill>
              </a:rPr>
              <a:t>&gt;, </a:t>
            </a:r>
            <a:r>
              <a:rPr lang="ko-KR" altLang="en-US" sz="2000" dirty="0">
                <a:solidFill>
                  <a:srgbClr val="FF0000"/>
                </a:solidFill>
              </a:rPr>
              <a:t>교통</a:t>
            </a:r>
            <a:r>
              <a:rPr lang="en-US" altLang="ko-KR" sz="2000" dirty="0">
                <a:solidFill>
                  <a:srgbClr val="FF0000"/>
                </a:solidFill>
              </a:rPr>
              <a:t>, </a:t>
            </a:r>
            <a:r>
              <a:rPr lang="ko-KR" altLang="en-US" sz="2000" dirty="0">
                <a:solidFill>
                  <a:srgbClr val="FF0000"/>
                </a:solidFill>
              </a:rPr>
              <a:t>주민소통 등</a:t>
            </a:r>
            <a:br>
              <a:rPr lang="en-US" altLang="ko-KR" sz="3000" dirty="0"/>
            </a:br>
            <a:endParaRPr lang="ko-KR" altLang="en-US" sz="2000" dirty="0">
              <a:solidFill>
                <a:srgbClr val="FF0000"/>
              </a:solidFill>
            </a:endParaRPr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id="{0681D2F5-C323-41CA-8670-A6775A4D55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9631" y="3105167"/>
            <a:ext cx="4857750" cy="403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43E7C8F5-5B4E-4B5E-90DF-3FE8906DDCF8}"/>
              </a:ext>
            </a:extLst>
          </p:cNvPr>
          <p:cNvSpPr/>
          <p:nvPr/>
        </p:nvSpPr>
        <p:spPr>
          <a:xfrm>
            <a:off x="988707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>
                <a:solidFill>
                  <a:schemeClr val="tx1"/>
                </a:solidFill>
              </a:rPr>
              <a:t>위치도</a:t>
            </a:r>
            <a:r>
              <a:rPr lang="en-US" altLang="ko-KR" sz="1400" dirty="0">
                <a:solidFill>
                  <a:schemeClr val="tx1"/>
                </a:solidFill>
              </a:rPr>
              <a:t>, </a:t>
            </a:r>
            <a:r>
              <a:rPr lang="ko-KR" altLang="en-US" sz="1400" dirty="0">
                <a:solidFill>
                  <a:schemeClr val="tx1"/>
                </a:solidFill>
              </a:rPr>
              <a:t>주변지역</a:t>
            </a:r>
            <a:endParaRPr lang="ko-KR" altLang="en-US" sz="1500" dirty="0">
              <a:solidFill>
                <a:schemeClr val="tx1"/>
              </a:solidFill>
            </a:endParaRP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45569C20-BBD6-4361-9773-C3DD379324DA}"/>
              </a:ext>
            </a:extLst>
          </p:cNvPr>
          <p:cNvSpPr/>
          <p:nvPr/>
        </p:nvSpPr>
        <p:spPr>
          <a:xfrm>
            <a:off x="12394627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작업순서</a:t>
            </a: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64CBB8F1-7C86-4F63-B985-8C5793FDCC58}"/>
              </a:ext>
            </a:extLst>
          </p:cNvPr>
          <p:cNvSpPr/>
          <p:nvPr/>
        </p:nvSpPr>
        <p:spPr>
          <a:xfrm>
            <a:off x="988707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해체공법</a:t>
            </a: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283EA07D-E323-41DF-975B-3D0119589FB4}"/>
              </a:ext>
            </a:extLst>
          </p:cNvPr>
          <p:cNvSpPr/>
          <p:nvPr/>
        </p:nvSpPr>
        <p:spPr>
          <a:xfrm>
            <a:off x="2618124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>
                <a:solidFill>
                  <a:schemeClr val="tx1"/>
                </a:solidFill>
              </a:rPr>
              <a:t>해체 후 현장관리</a:t>
            </a:r>
            <a:endParaRPr lang="ko-KR" altLang="en-US" sz="1500" dirty="0">
              <a:solidFill>
                <a:schemeClr val="tx1"/>
              </a:solidFill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15E4E8F0-44B0-4154-B248-038591F895F4}"/>
              </a:ext>
            </a:extLst>
          </p:cNvPr>
          <p:cNvSpPr/>
          <p:nvPr/>
        </p:nvSpPr>
        <p:spPr>
          <a:xfrm>
            <a:off x="4247541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해체작업자 안전</a:t>
            </a: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2AB015F0-FF6D-41BE-9534-253759F8DA0C}"/>
              </a:ext>
            </a:extLst>
          </p:cNvPr>
          <p:cNvSpPr/>
          <p:nvPr/>
        </p:nvSpPr>
        <p:spPr>
          <a:xfrm>
            <a:off x="5876959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인접구조물 안전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13AAC630-EDAD-4C71-93FE-BCC5D43D229B}"/>
              </a:ext>
            </a:extLst>
          </p:cNvPr>
          <p:cNvSpPr/>
          <p:nvPr/>
        </p:nvSpPr>
        <p:spPr>
          <a:xfrm>
            <a:off x="2618124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해체건축물 개요</a:t>
            </a: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4205E67C-A7B3-4014-91AC-98C4340964AB}"/>
              </a:ext>
            </a:extLst>
          </p:cNvPr>
          <p:cNvSpPr/>
          <p:nvPr/>
        </p:nvSpPr>
        <p:spPr>
          <a:xfrm>
            <a:off x="4247541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관리조직도</a:t>
            </a: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8EBA1FE0-53C9-4D9A-A5BE-983EB56927C4}"/>
              </a:ext>
            </a:extLst>
          </p:cNvPr>
          <p:cNvSpPr/>
          <p:nvPr/>
        </p:nvSpPr>
        <p:spPr>
          <a:xfrm>
            <a:off x="5876959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장비 투입계획</a:t>
            </a: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AFA4CF74-1977-4913-853B-345B9AEA472A}"/>
              </a:ext>
            </a:extLst>
          </p:cNvPr>
          <p:cNvSpPr/>
          <p:nvPr/>
        </p:nvSpPr>
        <p:spPr>
          <a:xfrm>
            <a:off x="7506376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가설공사 계획</a:t>
            </a: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5B97E521-2017-4C76-AA09-F4DEDF70D3F1}"/>
              </a:ext>
            </a:extLst>
          </p:cNvPr>
          <p:cNvSpPr/>
          <p:nvPr/>
        </p:nvSpPr>
        <p:spPr>
          <a:xfrm>
            <a:off x="9135793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solidFill>
                  <a:schemeClr val="tx1"/>
                </a:solidFill>
              </a:rPr>
              <a:t>가설비계 구조검토</a:t>
            </a:r>
            <a:endParaRPr lang="ko-KR" altLang="en-US" sz="1600" dirty="0">
              <a:solidFill>
                <a:schemeClr val="tx1"/>
              </a:solidFill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474B5FD7-835B-4EBE-9065-12A3854FFD17}"/>
              </a:ext>
            </a:extLst>
          </p:cNvPr>
          <p:cNvSpPr/>
          <p:nvPr/>
        </p:nvSpPr>
        <p:spPr>
          <a:xfrm>
            <a:off x="10765210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solidFill>
                  <a:schemeClr val="tx1"/>
                </a:solidFill>
              </a:rPr>
              <a:t>구조안전검토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55C797EE-DD71-4AF4-AB2A-665DCECE190A}"/>
              </a:ext>
            </a:extLst>
          </p:cNvPr>
          <p:cNvSpPr/>
          <p:nvPr/>
        </p:nvSpPr>
        <p:spPr>
          <a:xfrm>
            <a:off x="7506376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통행</a:t>
            </a:r>
            <a:r>
              <a:rPr lang="en-US" altLang="ko-KR" sz="1500" dirty="0">
                <a:solidFill>
                  <a:schemeClr val="tx1"/>
                </a:solidFill>
              </a:rPr>
              <a:t>, </a:t>
            </a:r>
            <a:r>
              <a:rPr lang="ko-KR" altLang="en-US" sz="1500" dirty="0">
                <a:solidFill>
                  <a:schemeClr val="tx1"/>
                </a:solidFill>
              </a:rPr>
              <a:t>보행 안전</a:t>
            </a: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997C364D-A904-40EA-8A9C-1B5F9BB111F5}"/>
              </a:ext>
            </a:extLst>
          </p:cNvPr>
          <p:cNvSpPr/>
          <p:nvPr/>
        </p:nvSpPr>
        <p:spPr>
          <a:xfrm>
            <a:off x="9135793" y="10009218"/>
            <a:ext cx="1591524" cy="324036"/>
          </a:xfrm>
          <a:prstGeom prst="rect">
            <a:avLst/>
          </a:prstGeom>
          <a:solidFill>
            <a:srgbClr val="137A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bg1"/>
                </a:solidFill>
              </a:rPr>
              <a:t>소음 및 진동</a:t>
            </a: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317C3999-8C62-44EB-A654-26675DA35F74}"/>
              </a:ext>
            </a:extLst>
          </p:cNvPr>
          <p:cNvSpPr/>
          <p:nvPr/>
        </p:nvSpPr>
        <p:spPr>
          <a:xfrm>
            <a:off x="10765210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감리계획</a:t>
            </a: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801D0334-ED9A-45BB-BD7D-2F69A19C72C8}"/>
              </a:ext>
            </a:extLst>
          </p:cNvPr>
          <p:cNvSpPr/>
          <p:nvPr/>
        </p:nvSpPr>
        <p:spPr>
          <a:xfrm>
            <a:off x="12394627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기타</a:t>
            </a: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7574A142-912C-494F-893F-DC17B677E2E0}"/>
              </a:ext>
            </a:extLst>
          </p:cNvPr>
          <p:cNvSpPr/>
          <p:nvPr/>
        </p:nvSpPr>
        <p:spPr>
          <a:xfrm>
            <a:off x="14149994" y="9631176"/>
            <a:ext cx="648072" cy="7200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500" i="1" dirty="0">
                <a:solidFill>
                  <a:schemeClr val="tx1"/>
                </a:solidFill>
                <a:latin typeface="Impact" panose="020B0806030902050204" pitchFamily="34" charset="0"/>
              </a:rPr>
              <a:t>19</a:t>
            </a:r>
            <a:endParaRPr lang="ko-KR" altLang="en-US" sz="2500" i="1" dirty="0">
              <a:solidFill>
                <a:schemeClr val="tx1"/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346819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67700B8-AFCC-460D-B5EE-F5206B9B6018}"/>
              </a:ext>
            </a:extLst>
          </p:cNvPr>
          <p:cNvSpPr txBox="1"/>
          <p:nvPr/>
        </p:nvSpPr>
        <p:spPr>
          <a:xfrm>
            <a:off x="11111778" y="522164"/>
            <a:ext cx="3866308" cy="361409"/>
          </a:xfrm>
          <a:prstGeom prst="rect">
            <a:avLst/>
          </a:prstGeom>
          <a:noFill/>
        </p:spPr>
        <p:txBody>
          <a:bodyPr wrap="none" lIns="129314" tIns="64657" rIns="129314" bIns="64657" rtlCol="0">
            <a:spAutoFit/>
          </a:bodyPr>
          <a:lstStyle/>
          <a:p>
            <a:pPr marL="0" marR="0" indent="0" algn="r" defTabSz="147509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500" b="1" dirty="0" err="1">
                <a:latin typeface="+mj-ea"/>
                <a:ea typeface="+mj-ea"/>
              </a:rPr>
              <a:t>서해구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동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번지 해체공사  </a:t>
            </a:r>
            <a:r>
              <a:rPr lang="en-US" altLang="ko-KR" sz="1500" b="1" dirty="0">
                <a:latin typeface="+mj-ea"/>
                <a:ea typeface="+mj-ea"/>
              </a:rPr>
              <a:t>|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ko-KR" altLang="en-US" sz="1500" b="1" dirty="0" err="1">
                <a:latin typeface="+mj-ea"/>
                <a:ea typeface="+mj-ea"/>
              </a:rPr>
              <a:t>심의도서</a:t>
            </a:r>
            <a:endParaRPr lang="ko-KR" altLang="en-US" sz="15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84D9AB34-5970-440A-8781-1FB2C6B0ADF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21802" y="136346"/>
            <a:ext cx="2434735" cy="41690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C5CCEC9-0D64-4E70-8B8F-4916CBDF56B2}"/>
              </a:ext>
            </a:extLst>
          </p:cNvPr>
          <p:cNvSpPr txBox="1"/>
          <p:nvPr/>
        </p:nvSpPr>
        <p:spPr>
          <a:xfrm>
            <a:off x="422" y="378148"/>
            <a:ext cx="2388339" cy="638408"/>
          </a:xfrm>
          <a:prstGeom prst="rect">
            <a:avLst/>
          </a:prstGeom>
          <a:noFill/>
        </p:spPr>
        <p:txBody>
          <a:bodyPr wrap="none" lIns="129314" tIns="64657" rIns="129314" bIns="64657" rtlCol="0">
            <a:spAutoFit/>
          </a:bodyPr>
          <a:lstStyle/>
          <a:p>
            <a:r>
              <a:rPr lang="en-US" altLang="ko-KR" sz="3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5. </a:t>
            </a:r>
            <a:r>
              <a:rPr lang="ko-KR" altLang="en-US" sz="3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감리계획</a:t>
            </a: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2894F9B9-BF56-41BE-BE03-6D241A0A9493}"/>
              </a:ext>
            </a:extLst>
          </p:cNvPr>
          <p:cNvSpPr/>
          <p:nvPr/>
        </p:nvSpPr>
        <p:spPr>
          <a:xfrm>
            <a:off x="988707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>
                <a:solidFill>
                  <a:schemeClr val="tx1"/>
                </a:solidFill>
              </a:rPr>
              <a:t>위치도</a:t>
            </a:r>
            <a:r>
              <a:rPr lang="en-US" altLang="ko-KR" sz="1400" dirty="0">
                <a:solidFill>
                  <a:schemeClr val="tx1"/>
                </a:solidFill>
              </a:rPr>
              <a:t>, </a:t>
            </a:r>
            <a:r>
              <a:rPr lang="ko-KR" altLang="en-US" sz="1400" dirty="0">
                <a:solidFill>
                  <a:schemeClr val="tx1"/>
                </a:solidFill>
              </a:rPr>
              <a:t>주변지역</a:t>
            </a:r>
            <a:endParaRPr lang="ko-KR" altLang="en-US" sz="1500" dirty="0">
              <a:solidFill>
                <a:schemeClr val="tx1"/>
              </a:solidFill>
            </a:endParaRP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4FE1DEF9-E0DF-40C9-A843-325F86BF03B0}"/>
              </a:ext>
            </a:extLst>
          </p:cNvPr>
          <p:cNvSpPr/>
          <p:nvPr/>
        </p:nvSpPr>
        <p:spPr>
          <a:xfrm>
            <a:off x="12394627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작업순서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8ADBCC93-3139-47F3-9782-D5BE74C3230C}"/>
              </a:ext>
            </a:extLst>
          </p:cNvPr>
          <p:cNvSpPr/>
          <p:nvPr/>
        </p:nvSpPr>
        <p:spPr>
          <a:xfrm>
            <a:off x="988707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해체공법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CA5CD713-449B-43B5-B448-88DE18E5AA19}"/>
              </a:ext>
            </a:extLst>
          </p:cNvPr>
          <p:cNvSpPr/>
          <p:nvPr/>
        </p:nvSpPr>
        <p:spPr>
          <a:xfrm>
            <a:off x="2618124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>
                <a:solidFill>
                  <a:schemeClr val="tx1"/>
                </a:solidFill>
              </a:rPr>
              <a:t>해체 후 현장관리</a:t>
            </a:r>
            <a:endParaRPr lang="ko-KR" altLang="en-US" sz="1500" dirty="0">
              <a:solidFill>
                <a:schemeClr val="tx1"/>
              </a:solidFill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184B6D1D-1387-47CC-B251-E7E7D403417C}"/>
              </a:ext>
            </a:extLst>
          </p:cNvPr>
          <p:cNvSpPr/>
          <p:nvPr/>
        </p:nvSpPr>
        <p:spPr>
          <a:xfrm>
            <a:off x="2618124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해체건축물 개요</a:t>
            </a: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B8F51054-A1CE-4250-ACE7-046B6B06BAD1}"/>
              </a:ext>
            </a:extLst>
          </p:cNvPr>
          <p:cNvSpPr/>
          <p:nvPr/>
        </p:nvSpPr>
        <p:spPr>
          <a:xfrm>
            <a:off x="4247541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관리조직도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DAB510C5-75C7-4C87-8D7D-194D719D77B9}"/>
              </a:ext>
            </a:extLst>
          </p:cNvPr>
          <p:cNvSpPr/>
          <p:nvPr/>
        </p:nvSpPr>
        <p:spPr>
          <a:xfrm>
            <a:off x="5876959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장비 투입계획</a:t>
            </a: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FD534A4D-C5DB-42BE-8209-BC7D475E14A1}"/>
              </a:ext>
            </a:extLst>
          </p:cNvPr>
          <p:cNvSpPr/>
          <p:nvPr/>
        </p:nvSpPr>
        <p:spPr>
          <a:xfrm>
            <a:off x="7506376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가설공사 계획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0A4A3588-2109-4F56-BB79-A425DF3761DF}"/>
              </a:ext>
            </a:extLst>
          </p:cNvPr>
          <p:cNvSpPr/>
          <p:nvPr/>
        </p:nvSpPr>
        <p:spPr>
          <a:xfrm>
            <a:off x="9135793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solidFill>
                  <a:schemeClr val="tx1"/>
                </a:solidFill>
              </a:rPr>
              <a:t>가설비계 구조검토</a:t>
            </a:r>
            <a:endParaRPr lang="ko-KR" altLang="en-US" sz="1600" dirty="0">
              <a:solidFill>
                <a:schemeClr val="tx1"/>
              </a:solidFill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083920A7-89FF-475E-BDAB-36A7DBAAA93B}"/>
              </a:ext>
            </a:extLst>
          </p:cNvPr>
          <p:cNvSpPr/>
          <p:nvPr/>
        </p:nvSpPr>
        <p:spPr>
          <a:xfrm>
            <a:off x="10765210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solidFill>
                  <a:schemeClr val="tx1"/>
                </a:solidFill>
              </a:rPr>
              <a:t>구조안전검토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5B8D583E-D237-4A66-9E13-B6CFCFA2990E}"/>
              </a:ext>
            </a:extLst>
          </p:cNvPr>
          <p:cNvSpPr/>
          <p:nvPr/>
        </p:nvSpPr>
        <p:spPr>
          <a:xfrm>
            <a:off x="9135793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소음 및 진동</a:t>
            </a: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289F3B88-7392-4F65-B6EE-0B5ED2B705ED}"/>
              </a:ext>
            </a:extLst>
          </p:cNvPr>
          <p:cNvSpPr/>
          <p:nvPr/>
        </p:nvSpPr>
        <p:spPr>
          <a:xfrm>
            <a:off x="10765210" y="10009218"/>
            <a:ext cx="1591524" cy="324036"/>
          </a:xfrm>
          <a:prstGeom prst="rect">
            <a:avLst/>
          </a:prstGeom>
          <a:solidFill>
            <a:srgbClr val="137A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bg1"/>
                </a:solidFill>
              </a:rPr>
              <a:t>감리계획</a:t>
            </a: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F907CAD5-1686-4647-B74B-CE17105FA00A}"/>
              </a:ext>
            </a:extLst>
          </p:cNvPr>
          <p:cNvSpPr/>
          <p:nvPr/>
        </p:nvSpPr>
        <p:spPr>
          <a:xfrm>
            <a:off x="12394627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기타</a:t>
            </a: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5CE11291-C211-45B2-A2D7-77A7D461889A}"/>
              </a:ext>
            </a:extLst>
          </p:cNvPr>
          <p:cNvSpPr/>
          <p:nvPr/>
        </p:nvSpPr>
        <p:spPr>
          <a:xfrm>
            <a:off x="4247541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해체작업자 안전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10A2170D-26FE-49E4-9D3C-662AFBD2D49F}"/>
              </a:ext>
            </a:extLst>
          </p:cNvPr>
          <p:cNvSpPr/>
          <p:nvPr/>
        </p:nvSpPr>
        <p:spPr>
          <a:xfrm>
            <a:off x="5876959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인접구조물 안전</a:t>
            </a: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87AF3038-F814-49EB-8D7F-CA0098E14E4E}"/>
              </a:ext>
            </a:extLst>
          </p:cNvPr>
          <p:cNvSpPr/>
          <p:nvPr/>
        </p:nvSpPr>
        <p:spPr>
          <a:xfrm>
            <a:off x="7506376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통행</a:t>
            </a:r>
            <a:r>
              <a:rPr lang="en-US" altLang="ko-KR" sz="1500" dirty="0">
                <a:solidFill>
                  <a:schemeClr val="tx1"/>
                </a:solidFill>
              </a:rPr>
              <a:t>, </a:t>
            </a:r>
            <a:r>
              <a:rPr lang="ko-KR" altLang="en-US" sz="1500" dirty="0">
                <a:solidFill>
                  <a:schemeClr val="tx1"/>
                </a:solidFill>
              </a:rPr>
              <a:t>보행 안전</a:t>
            </a:r>
          </a:p>
        </p:txBody>
      </p:sp>
      <p:sp>
        <p:nvSpPr>
          <p:cNvPr id="21" name="제목 1">
            <a:extLst>
              <a:ext uri="{FF2B5EF4-FFF2-40B4-BE49-F238E27FC236}">
                <a16:creationId xmlns:a16="http://schemas.microsoft.com/office/drawing/2014/main" id="{9E65B613-D326-47CF-9C58-A70BCC27E6F5}"/>
              </a:ext>
            </a:extLst>
          </p:cNvPr>
          <p:cNvSpPr txBox="1">
            <a:spLocks/>
          </p:cNvSpPr>
          <p:nvPr/>
        </p:nvSpPr>
        <p:spPr>
          <a:xfrm>
            <a:off x="1548594" y="2008013"/>
            <a:ext cx="12313368" cy="6876764"/>
          </a:xfrm>
          <a:prstGeom prst="rect">
            <a:avLst/>
          </a:prstGeom>
          <a:ln>
            <a:noFill/>
          </a:ln>
        </p:spPr>
        <p:txBody>
          <a:bodyPr anchor="ctr">
            <a:normAutofit/>
          </a:bodyPr>
          <a:lstStyle>
            <a:lvl1pPr algn="l" defTabSz="1134222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5458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ko-KR" altLang="en-US" sz="2000" dirty="0">
                <a:solidFill>
                  <a:srgbClr val="FF0000"/>
                </a:solidFill>
              </a:rPr>
              <a:t>해체공사 </a:t>
            </a:r>
            <a:r>
              <a:rPr lang="ko-KR" altLang="en-US" sz="2000" dirty="0" err="1">
                <a:solidFill>
                  <a:srgbClr val="FF0000"/>
                </a:solidFill>
              </a:rPr>
              <a:t>감리원</a:t>
            </a:r>
            <a:r>
              <a:rPr lang="ko-KR" altLang="en-US" sz="2000" dirty="0">
                <a:solidFill>
                  <a:srgbClr val="FF0000"/>
                </a:solidFill>
              </a:rPr>
              <a:t> 배치기준에 따른 반영</a:t>
            </a:r>
            <a:br>
              <a:rPr lang="en-US" altLang="ko-KR" sz="2000" dirty="0">
                <a:solidFill>
                  <a:srgbClr val="FF0000"/>
                </a:solidFill>
              </a:rPr>
            </a:br>
            <a:r>
              <a:rPr lang="en-US" altLang="ko-KR" sz="2000" dirty="0">
                <a:solidFill>
                  <a:srgbClr val="FF0000"/>
                </a:solidFill>
              </a:rPr>
              <a:t>(</a:t>
            </a:r>
            <a:r>
              <a:rPr lang="ko-KR" altLang="en-US" sz="2000" dirty="0">
                <a:solidFill>
                  <a:srgbClr val="FF0000"/>
                </a:solidFill>
              </a:rPr>
              <a:t>건축물관리법 시행령 제</a:t>
            </a:r>
            <a:r>
              <a:rPr lang="en-US" altLang="ko-KR" sz="2000" dirty="0">
                <a:solidFill>
                  <a:srgbClr val="FF0000"/>
                </a:solidFill>
              </a:rPr>
              <a:t>23</a:t>
            </a:r>
            <a:r>
              <a:rPr lang="ko-KR" altLang="en-US" sz="2000" dirty="0">
                <a:solidFill>
                  <a:srgbClr val="FF0000"/>
                </a:solidFill>
              </a:rPr>
              <a:t>조의</a:t>
            </a:r>
            <a:r>
              <a:rPr lang="en-US" altLang="ko-KR" sz="2000" dirty="0">
                <a:solidFill>
                  <a:srgbClr val="FF0000"/>
                </a:solidFill>
              </a:rPr>
              <a:t>2)</a:t>
            </a:r>
            <a:br>
              <a:rPr lang="en-US" altLang="ko-KR" sz="2000" dirty="0">
                <a:solidFill>
                  <a:srgbClr val="FF0000"/>
                </a:solidFill>
              </a:rPr>
            </a:br>
            <a:br>
              <a:rPr lang="en-US" altLang="ko-KR" sz="2000" dirty="0">
                <a:solidFill>
                  <a:srgbClr val="FF0000"/>
                </a:solidFill>
              </a:rPr>
            </a:br>
            <a:r>
              <a:rPr lang="en-US" altLang="ko-KR" sz="2000" dirty="0">
                <a:solidFill>
                  <a:srgbClr val="FF0000"/>
                </a:solidFill>
              </a:rPr>
              <a:t>*</a:t>
            </a:r>
            <a:r>
              <a:rPr lang="ko-KR" altLang="en-US" sz="2000" dirty="0">
                <a:solidFill>
                  <a:srgbClr val="FF0000"/>
                </a:solidFill>
              </a:rPr>
              <a:t>해체허가 대상 </a:t>
            </a:r>
            <a:br>
              <a:rPr lang="en-US" altLang="ko-KR" sz="2000" dirty="0">
                <a:solidFill>
                  <a:srgbClr val="FF0000"/>
                </a:solidFill>
              </a:rPr>
            </a:br>
            <a:r>
              <a:rPr lang="en-US" altLang="ko-KR" sz="2000" dirty="0">
                <a:solidFill>
                  <a:srgbClr val="FF0000"/>
                </a:solidFill>
              </a:rPr>
              <a:t>1) </a:t>
            </a:r>
            <a:r>
              <a:rPr lang="ko-KR" altLang="en-US" sz="2000" dirty="0">
                <a:solidFill>
                  <a:srgbClr val="FF0000"/>
                </a:solidFill>
              </a:rPr>
              <a:t>연면적 </a:t>
            </a:r>
            <a:r>
              <a:rPr lang="en-US" altLang="ko-KR" sz="2000" dirty="0">
                <a:solidFill>
                  <a:srgbClr val="FF0000"/>
                </a:solidFill>
              </a:rPr>
              <a:t>3</a:t>
            </a:r>
            <a:r>
              <a:rPr lang="ko-KR" altLang="en-US" sz="2000" dirty="0">
                <a:solidFill>
                  <a:srgbClr val="FF0000"/>
                </a:solidFill>
              </a:rPr>
              <a:t>천㎡ 미만 </a:t>
            </a:r>
            <a:r>
              <a:rPr lang="en-US" altLang="ko-KR" sz="2000" dirty="0">
                <a:solidFill>
                  <a:srgbClr val="FF0000"/>
                </a:solidFill>
              </a:rPr>
              <a:t>: 1</a:t>
            </a:r>
            <a:r>
              <a:rPr lang="ko-KR" altLang="en-US" sz="2000" dirty="0">
                <a:solidFill>
                  <a:srgbClr val="FF0000"/>
                </a:solidFill>
              </a:rPr>
              <a:t>명 이상</a:t>
            </a:r>
            <a:br>
              <a:rPr lang="en-US" altLang="ko-KR" sz="2000" dirty="0">
                <a:solidFill>
                  <a:srgbClr val="FF0000"/>
                </a:solidFill>
              </a:rPr>
            </a:br>
            <a:r>
              <a:rPr lang="en-US" altLang="ko-KR" sz="2000" dirty="0">
                <a:solidFill>
                  <a:srgbClr val="FF0000"/>
                </a:solidFill>
              </a:rPr>
              <a:t>2) </a:t>
            </a:r>
            <a:r>
              <a:rPr lang="ko-KR" altLang="en-US" sz="2000" dirty="0">
                <a:solidFill>
                  <a:srgbClr val="FF0000"/>
                </a:solidFill>
              </a:rPr>
              <a:t>연면적 </a:t>
            </a:r>
            <a:r>
              <a:rPr lang="en-US" altLang="ko-KR" sz="2000" dirty="0">
                <a:solidFill>
                  <a:srgbClr val="FF0000"/>
                </a:solidFill>
              </a:rPr>
              <a:t>3</a:t>
            </a:r>
            <a:r>
              <a:rPr lang="ko-KR" altLang="en-US" sz="2000" dirty="0">
                <a:solidFill>
                  <a:srgbClr val="FF0000"/>
                </a:solidFill>
              </a:rPr>
              <a:t>천㎡ 이상 </a:t>
            </a:r>
            <a:r>
              <a:rPr lang="en-US" altLang="ko-KR" sz="2000" dirty="0">
                <a:solidFill>
                  <a:srgbClr val="FF0000"/>
                </a:solidFill>
              </a:rPr>
              <a:t>: 2</a:t>
            </a:r>
            <a:r>
              <a:rPr lang="ko-KR" altLang="en-US" sz="2000" dirty="0">
                <a:solidFill>
                  <a:srgbClr val="FF0000"/>
                </a:solidFill>
              </a:rPr>
              <a:t>명 이상</a:t>
            </a:r>
            <a:br>
              <a:rPr lang="en-US" altLang="ko-KR" sz="2000" dirty="0">
                <a:solidFill>
                  <a:srgbClr val="FF0000"/>
                </a:solidFill>
              </a:rPr>
            </a:br>
            <a:br>
              <a:rPr lang="en-US" altLang="ko-KR" sz="2000" dirty="0">
                <a:solidFill>
                  <a:srgbClr val="FF0000"/>
                </a:solidFill>
              </a:rPr>
            </a:br>
            <a:r>
              <a:rPr lang="en-US" altLang="ko-KR" sz="2000" dirty="0">
                <a:solidFill>
                  <a:srgbClr val="FF0000"/>
                </a:solidFill>
              </a:rPr>
              <a:t>*</a:t>
            </a:r>
            <a:r>
              <a:rPr lang="ko-KR" altLang="en-US" sz="2000" dirty="0">
                <a:solidFill>
                  <a:srgbClr val="FF0000"/>
                </a:solidFill>
              </a:rPr>
              <a:t>해체신고 대상</a:t>
            </a:r>
            <a:br>
              <a:rPr lang="en-US" altLang="ko-KR" sz="2000" dirty="0">
                <a:solidFill>
                  <a:srgbClr val="FF0000"/>
                </a:solidFill>
              </a:rPr>
            </a:br>
            <a:r>
              <a:rPr lang="ko-KR" altLang="en-US" sz="2000" dirty="0" err="1">
                <a:solidFill>
                  <a:srgbClr val="FF0000"/>
                </a:solidFill>
              </a:rPr>
              <a:t>감리원</a:t>
            </a:r>
            <a:r>
              <a:rPr lang="ko-KR" altLang="en-US" sz="2000" dirty="0">
                <a:solidFill>
                  <a:srgbClr val="FF0000"/>
                </a:solidFill>
              </a:rPr>
              <a:t> 배치 </a:t>
            </a:r>
            <a:r>
              <a:rPr lang="en-US" altLang="ko-KR" sz="2000" dirty="0">
                <a:solidFill>
                  <a:srgbClr val="FF0000"/>
                </a:solidFill>
              </a:rPr>
              <a:t>1</a:t>
            </a:r>
            <a:r>
              <a:rPr lang="ko-KR" altLang="en-US" sz="2000" dirty="0">
                <a:solidFill>
                  <a:srgbClr val="FF0000"/>
                </a:solidFill>
              </a:rPr>
              <a:t>명 이상</a:t>
            </a: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7128D7E6-D1DE-4C15-B0D6-1ED1D1BEB3F6}"/>
              </a:ext>
            </a:extLst>
          </p:cNvPr>
          <p:cNvSpPr/>
          <p:nvPr/>
        </p:nvSpPr>
        <p:spPr>
          <a:xfrm>
            <a:off x="14149994" y="9631176"/>
            <a:ext cx="648072" cy="7200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500" i="1" dirty="0">
                <a:solidFill>
                  <a:schemeClr val="tx1"/>
                </a:solidFill>
                <a:latin typeface="Impact" panose="020B0806030902050204" pitchFamily="34" charset="0"/>
              </a:rPr>
              <a:t>20</a:t>
            </a:r>
            <a:endParaRPr lang="ko-KR" altLang="en-US" sz="2500" i="1" dirty="0">
              <a:solidFill>
                <a:schemeClr val="tx1"/>
              </a:solidFill>
              <a:latin typeface="Impact" panose="020B0806030902050204" pitchFamily="34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D6F1822D-BA47-43CA-A5FA-9BFF18A3978A}"/>
              </a:ext>
            </a:extLst>
          </p:cNvPr>
          <p:cNvSpPr txBox="1"/>
          <p:nvPr/>
        </p:nvSpPr>
        <p:spPr>
          <a:xfrm>
            <a:off x="3750605" y="2466380"/>
            <a:ext cx="7621314" cy="70788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ko-KR" altLang="en-US" sz="2000" b="1" dirty="0">
                <a:solidFill>
                  <a:srgbClr val="FF0000"/>
                </a:solidFill>
              </a:rPr>
              <a:t>해당</a:t>
            </a:r>
            <a:r>
              <a:rPr lang="en-US" altLang="ko-KR" sz="2000" b="1" dirty="0">
                <a:solidFill>
                  <a:srgbClr val="FF0000"/>
                </a:solidFill>
              </a:rPr>
              <a:t> </a:t>
            </a:r>
            <a:r>
              <a:rPr lang="ko-KR" altLang="en-US" sz="2000" b="1" dirty="0">
                <a:solidFill>
                  <a:srgbClr val="FF0000"/>
                </a:solidFill>
              </a:rPr>
              <a:t>이미지는 예시입니다</a:t>
            </a:r>
            <a:r>
              <a:rPr lang="en-US" altLang="ko-KR" sz="2000" b="1" dirty="0">
                <a:solidFill>
                  <a:srgbClr val="FF0000"/>
                </a:solidFill>
              </a:rPr>
              <a:t>. </a:t>
            </a:r>
            <a:r>
              <a:rPr lang="ko-KR" altLang="en-US" sz="2000" b="1" dirty="0">
                <a:solidFill>
                  <a:srgbClr val="FF0000"/>
                </a:solidFill>
              </a:rPr>
              <a:t>그대로 사용하지 마세요</a:t>
            </a:r>
            <a:r>
              <a:rPr lang="en-US" altLang="ko-KR" sz="2000" b="1" dirty="0">
                <a:solidFill>
                  <a:srgbClr val="FF0000"/>
                </a:solidFill>
              </a:rPr>
              <a:t>.</a:t>
            </a:r>
          </a:p>
          <a:p>
            <a:pPr algn="ctr"/>
            <a:r>
              <a:rPr lang="ko-KR" altLang="en-US" sz="2000" b="1" dirty="0">
                <a:solidFill>
                  <a:srgbClr val="FF0000"/>
                </a:solidFill>
              </a:rPr>
              <a:t>각 해체 공사에 맞게 계획 수립하시기 바랍니다</a:t>
            </a:r>
            <a:r>
              <a:rPr lang="en-US" altLang="ko-KR" sz="2000" b="1" dirty="0">
                <a:solidFill>
                  <a:srgbClr val="FF0000"/>
                </a:solidFill>
              </a:rPr>
              <a:t>.</a:t>
            </a:r>
            <a:endParaRPr lang="ko-KR" altLang="en-US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835604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67700B8-AFCC-460D-B5EE-F5206B9B6018}"/>
              </a:ext>
            </a:extLst>
          </p:cNvPr>
          <p:cNvSpPr txBox="1"/>
          <p:nvPr/>
        </p:nvSpPr>
        <p:spPr>
          <a:xfrm>
            <a:off x="11111778" y="522164"/>
            <a:ext cx="3866308" cy="361409"/>
          </a:xfrm>
          <a:prstGeom prst="rect">
            <a:avLst/>
          </a:prstGeom>
          <a:noFill/>
        </p:spPr>
        <p:txBody>
          <a:bodyPr wrap="none" lIns="129314" tIns="64657" rIns="129314" bIns="64657" rtlCol="0">
            <a:spAutoFit/>
          </a:bodyPr>
          <a:lstStyle/>
          <a:p>
            <a:pPr marL="0" marR="0" indent="0" algn="r" defTabSz="147509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500" b="1" dirty="0" err="1">
                <a:latin typeface="+mj-ea"/>
                <a:ea typeface="+mj-ea"/>
              </a:rPr>
              <a:t>서해구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동 </a:t>
            </a:r>
            <a:r>
              <a:rPr lang="en-US" altLang="ko-KR" sz="1500" b="1" dirty="0">
                <a:latin typeface="+mj-ea"/>
                <a:ea typeface="+mj-ea"/>
              </a:rPr>
              <a:t>00</a:t>
            </a:r>
            <a:r>
              <a:rPr lang="ko-KR" altLang="en-US" sz="1500" b="1" dirty="0">
                <a:latin typeface="+mj-ea"/>
                <a:ea typeface="+mj-ea"/>
              </a:rPr>
              <a:t>번지 해체공사  </a:t>
            </a:r>
            <a:r>
              <a:rPr lang="en-US" altLang="ko-KR" sz="1500" b="1" dirty="0">
                <a:latin typeface="+mj-ea"/>
                <a:ea typeface="+mj-ea"/>
              </a:rPr>
              <a:t>|</a:t>
            </a:r>
            <a:r>
              <a:rPr lang="ko-KR" altLang="en-US" sz="1500" b="1" dirty="0">
                <a:latin typeface="+mj-ea"/>
                <a:ea typeface="+mj-ea"/>
              </a:rPr>
              <a:t> </a:t>
            </a:r>
            <a:r>
              <a:rPr lang="ko-KR" altLang="en-US" sz="1500" b="1" dirty="0" err="1">
                <a:latin typeface="+mj-ea"/>
                <a:ea typeface="+mj-ea"/>
              </a:rPr>
              <a:t>심의도서</a:t>
            </a:r>
            <a:endParaRPr lang="ko-KR" altLang="en-US" sz="15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84D9AB34-5970-440A-8781-1FB2C6B0ADF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21802" y="136346"/>
            <a:ext cx="2434735" cy="41690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0C773B7-0D20-46F6-9B03-85DD2295D127}"/>
              </a:ext>
            </a:extLst>
          </p:cNvPr>
          <p:cNvSpPr txBox="1"/>
          <p:nvPr/>
        </p:nvSpPr>
        <p:spPr>
          <a:xfrm>
            <a:off x="19363" y="378148"/>
            <a:ext cx="1133187" cy="653797"/>
          </a:xfrm>
          <a:prstGeom prst="rect">
            <a:avLst/>
          </a:prstGeom>
          <a:noFill/>
        </p:spPr>
        <p:txBody>
          <a:bodyPr wrap="none" lIns="129314" tIns="64657" rIns="129314" bIns="64657" rtlCol="0">
            <a:spAutoFit/>
          </a:bodyPr>
          <a:lstStyle/>
          <a:p>
            <a:r>
              <a:rPr lang="ko-KR" altLang="en-US" sz="33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기타</a:t>
            </a:r>
          </a:p>
        </p:txBody>
      </p:sp>
      <p:sp>
        <p:nvSpPr>
          <p:cNvPr id="5" name="제목 1">
            <a:extLst>
              <a:ext uri="{FF2B5EF4-FFF2-40B4-BE49-F238E27FC236}">
                <a16:creationId xmlns:a16="http://schemas.microsoft.com/office/drawing/2014/main" id="{5BAA70DA-7944-4EB9-92D9-45E9841946BD}"/>
              </a:ext>
            </a:extLst>
          </p:cNvPr>
          <p:cNvSpPr txBox="1">
            <a:spLocks/>
          </p:cNvSpPr>
          <p:nvPr/>
        </p:nvSpPr>
        <p:spPr>
          <a:xfrm>
            <a:off x="1235312" y="1350257"/>
            <a:ext cx="12493388" cy="7776863"/>
          </a:xfrm>
          <a:prstGeom prst="rect">
            <a:avLst/>
          </a:prstGeom>
          <a:ln>
            <a:noFill/>
          </a:ln>
        </p:spPr>
        <p:txBody>
          <a:bodyPr anchor="ctr">
            <a:normAutofit/>
          </a:bodyPr>
          <a:lstStyle>
            <a:lvl1pPr algn="l" defTabSz="1134222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5458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ko-KR" sz="3000" b="1" dirty="0"/>
              <a:t>1. </a:t>
            </a:r>
            <a:r>
              <a:rPr lang="ko-KR" altLang="en-US" sz="3000" b="1" dirty="0"/>
              <a:t>해체전문위원회 심의 조치계획 및 결과 반영</a:t>
            </a:r>
            <a:br>
              <a:rPr lang="en-US" altLang="ko-KR" sz="3000" b="1" dirty="0"/>
            </a:br>
            <a:br>
              <a:rPr lang="en-US" altLang="ko-KR" sz="3000" b="1" dirty="0"/>
            </a:br>
            <a:r>
              <a:rPr lang="en-US" altLang="ko-KR" sz="3000" b="1" dirty="0"/>
              <a:t>2. </a:t>
            </a:r>
            <a:r>
              <a:rPr lang="ko-KR" altLang="en-US" sz="3000" b="1" dirty="0"/>
              <a:t>기타 자료</a:t>
            </a:r>
            <a:endParaRPr lang="ko-KR" altLang="en-US" sz="2000" b="1" dirty="0">
              <a:solidFill>
                <a:srgbClr val="FF0000"/>
              </a:solidFill>
            </a:endParaRP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23957D1C-DE17-404B-B97C-B375E35669F9}"/>
              </a:ext>
            </a:extLst>
          </p:cNvPr>
          <p:cNvSpPr/>
          <p:nvPr/>
        </p:nvSpPr>
        <p:spPr>
          <a:xfrm>
            <a:off x="988707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>
                <a:solidFill>
                  <a:schemeClr val="tx1"/>
                </a:solidFill>
              </a:rPr>
              <a:t>위치도</a:t>
            </a:r>
            <a:r>
              <a:rPr lang="en-US" altLang="ko-KR" sz="1400" dirty="0">
                <a:solidFill>
                  <a:schemeClr val="tx1"/>
                </a:solidFill>
              </a:rPr>
              <a:t>, </a:t>
            </a:r>
            <a:r>
              <a:rPr lang="ko-KR" altLang="en-US" sz="1400" dirty="0">
                <a:solidFill>
                  <a:schemeClr val="tx1"/>
                </a:solidFill>
              </a:rPr>
              <a:t>주변지역</a:t>
            </a:r>
            <a:endParaRPr lang="ko-KR" altLang="en-US" sz="1500" dirty="0">
              <a:solidFill>
                <a:schemeClr val="tx1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5A2BF036-BB0F-468B-AB49-379785E42503}"/>
              </a:ext>
            </a:extLst>
          </p:cNvPr>
          <p:cNvSpPr/>
          <p:nvPr/>
        </p:nvSpPr>
        <p:spPr>
          <a:xfrm>
            <a:off x="12394627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작업순서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68CB5424-E907-44F9-8197-936380CF9232}"/>
              </a:ext>
            </a:extLst>
          </p:cNvPr>
          <p:cNvSpPr/>
          <p:nvPr/>
        </p:nvSpPr>
        <p:spPr>
          <a:xfrm>
            <a:off x="988707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해체공법</a:t>
            </a: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CFF8FE60-6233-42DB-BE08-648E60BB48F5}"/>
              </a:ext>
            </a:extLst>
          </p:cNvPr>
          <p:cNvSpPr/>
          <p:nvPr/>
        </p:nvSpPr>
        <p:spPr>
          <a:xfrm>
            <a:off x="2618124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>
                <a:solidFill>
                  <a:schemeClr val="tx1"/>
                </a:solidFill>
              </a:rPr>
              <a:t>해체 후 현장관리</a:t>
            </a:r>
            <a:endParaRPr lang="ko-KR" altLang="en-US" sz="1500" dirty="0">
              <a:solidFill>
                <a:schemeClr val="tx1"/>
              </a:solidFill>
            </a:endParaRP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B61300F7-21D6-4882-A6F1-B7453902F878}"/>
              </a:ext>
            </a:extLst>
          </p:cNvPr>
          <p:cNvSpPr/>
          <p:nvPr/>
        </p:nvSpPr>
        <p:spPr>
          <a:xfrm>
            <a:off x="2618124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해체건축물 개요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6DDA4E59-4A54-4E9B-BD00-5B548558241A}"/>
              </a:ext>
            </a:extLst>
          </p:cNvPr>
          <p:cNvSpPr/>
          <p:nvPr/>
        </p:nvSpPr>
        <p:spPr>
          <a:xfrm>
            <a:off x="4247541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관리조직도</a:t>
            </a: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7ADCD7A5-58D4-4FF7-A112-E5F58F646C34}"/>
              </a:ext>
            </a:extLst>
          </p:cNvPr>
          <p:cNvSpPr/>
          <p:nvPr/>
        </p:nvSpPr>
        <p:spPr>
          <a:xfrm>
            <a:off x="5876959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장비 투입계획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C8C96E1C-02F7-4321-9814-073302C4AFAD}"/>
              </a:ext>
            </a:extLst>
          </p:cNvPr>
          <p:cNvSpPr/>
          <p:nvPr/>
        </p:nvSpPr>
        <p:spPr>
          <a:xfrm>
            <a:off x="7506376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가설공사 계획</a:t>
            </a: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45E2F899-7B70-452E-B974-31BCEFA793DB}"/>
              </a:ext>
            </a:extLst>
          </p:cNvPr>
          <p:cNvSpPr/>
          <p:nvPr/>
        </p:nvSpPr>
        <p:spPr>
          <a:xfrm>
            <a:off x="9135793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solidFill>
                  <a:schemeClr val="tx1"/>
                </a:solidFill>
              </a:rPr>
              <a:t>가설비계 구조검토</a:t>
            </a:r>
            <a:endParaRPr lang="ko-KR" altLang="en-US" sz="1600" dirty="0">
              <a:solidFill>
                <a:schemeClr val="tx1"/>
              </a:solidFill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8697665B-DEBF-47EA-BE8A-BF0054EC7202}"/>
              </a:ext>
            </a:extLst>
          </p:cNvPr>
          <p:cNvSpPr/>
          <p:nvPr/>
        </p:nvSpPr>
        <p:spPr>
          <a:xfrm>
            <a:off x="10765210" y="9613174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solidFill>
                  <a:schemeClr val="tx1"/>
                </a:solidFill>
              </a:rPr>
              <a:t>구조안전검토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B2281D64-E821-4AB3-BB36-CE6E7C0F0BD1}"/>
              </a:ext>
            </a:extLst>
          </p:cNvPr>
          <p:cNvSpPr/>
          <p:nvPr/>
        </p:nvSpPr>
        <p:spPr>
          <a:xfrm>
            <a:off x="9135793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소음 및 진동</a:t>
            </a: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B2C7553A-CA5A-4863-A6EC-1D1B426FC6BA}"/>
              </a:ext>
            </a:extLst>
          </p:cNvPr>
          <p:cNvSpPr/>
          <p:nvPr/>
        </p:nvSpPr>
        <p:spPr>
          <a:xfrm>
            <a:off x="10765210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감리계획</a:t>
            </a: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1A31D61A-9807-4B41-B679-CB55E9265A77}"/>
              </a:ext>
            </a:extLst>
          </p:cNvPr>
          <p:cNvSpPr/>
          <p:nvPr/>
        </p:nvSpPr>
        <p:spPr>
          <a:xfrm>
            <a:off x="12394627" y="10009218"/>
            <a:ext cx="1591524" cy="324036"/>
          </a:xfrm>
          <a:prstGeom prst="rect">
            <a:avLst/>
          </a:prstGeom>
          <a:solidFill>
            <a:srgbClr val="137A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bg1"/>
                </a:solidFill>
              </a:rPr>
              <a:t>기타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6267D62F-67B5-47A1-8CA1-5B3ED8D60F68}"/>
              </a:ext>
            </a:extLst>
          </p:cNvPr>
          <p:cNvSpPr/>
          <p:nvPr/>
        </p:nvSpPr>
        <p:spPr>
          <a:xfrm>
            <a:off x="4247541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해체작업자 안전</a:t>
            </a: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09266606-6EF4-48F2-8015-13719FF10865}"/>
              </a:ext>
            </a:extLst>
          </p:cNvPr>
          <p:cNvSpPr/>
          <p:nvPr/>
        </p:nvSpPr>
        <p:spPr>
          <a:xfrm>
            <a:off x="5876959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인접구조물 안전</a:t>
            </a: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88B780AD-7A31-4CBA-A34D-59C8DEFEBC24}"/>
              </a:ext>
            </a:extLst>
          </p:cNvPr>
          <p:cNvSpPr/>
          <p:nvPr/>
        </p:nvSpPr>
        <p:spPr>
          <a:xfrm>
            <a:off x="7506376" y="10009218"/>
            <a:ext cx="1591524" cy="3240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</a:rPr>
              <a:t>통행</a:t>
            </a:r>
            <a:r>
              <a:rPr lang="en-US" altLang="ko-KR" sz="1500" dirty="0">
                <a:solidFill>
                  <a:schemeClr val="tx1"/>
                </a:solidFill>
              </a:rPr>
              <a:t>, </a:t>
            </a:r>
            <a:r>
              <a:rPr lang="ko-KR" altLang="en-US" sz="1500" dirty="0">
                <a:solidFill>
                  <a:schemeClr val="tx1"/>
                </a:solidFill>
              </a:rPr>
              <a:t>보행 안전</a:t>
            </a: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A97C702C-0F95-4F5B-9DA6-BFE29DCD6EAF}"/>
              </a:ext>
            </a:extLst>
          </p:cNvPr>
          <p:cNvSpPr/>
          <p:nvPr/>
        </p:nvSpPr>
        <p:spPr>
          <a:xfrm>
            <a:off x="14149994" y="9631176"/>
            <a:ext cx="648072" cy="7200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500" i="1" dirty="0">
                <a:solidFill>
                  <a:schemeClr val="tx1"/>
                </a:solidFill>
                <a:latin typeface="Impact" panose="020B0806030902050204" pitchFamily="34" charset="0"/>
              </a:rPr>
              <a:t>21</a:t>
            </a:r>
            <a:endParaRPr lang="ko-KR" altLang="en-US" sz="2500" i="1" dirty="0">
              <a:solidFill>
                <a:schemeClr val="tx1"/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59629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24124</TotalTime>
  <Words>3139</Words>
  <Application>Microsoft Office PowerPoint</Application>
  <PresentationFormat>사용자 지정</PresentationFormat>
  <Paragraphs>607</Paragraphs>
  <Slides>28</Slides>
  <Notes>28</Notes>
  <HiddenSlides>0</HiddenSlides>
  <MMClips>0</MMClips>
  <ScaleCrop>false</ScaleCrop>
  <HeadingPairs>
    <vt:vector size="6" baseType="variant">
      <vt:variant>
        <vt:lpstr>사용한 글꼴</vt:lpstr>
      </vt:variant>
      <vt:variant>
        <vt:i4>12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28</vt:i4>
      </vt:variant>
    </vt:vector>
  </HeadingPairs>
  <TitlesOfParts>
    <vt:vector size="41" baseType="lpstr">
      <vt:lpstr>HY견고딕</vt:lpstr>
      <vt:lpstr>HY헤드라인M</vt:lpstr>
      <vt:lpstr>돋움</vt:lpstr>
      <vt:lpstr>돋움체</vt:lpstr>
      <vt:lpstr>맑은 고딕</vt:lpstr>
      <vt:lpstr>한양견고딕</vt:lpstr>
      <vt:lpstr>한양신명조</vt:lpstr>
      <vt:lpstr>함초롬바탕</vt:lpstr>
      <vt:lpstr>휴먼고딕</vt:lpstr>
      <vt:lpstr>휴먼모음T</vt:lpstr>
      <vt:lpstr>Arial</vt:lpstr>
      <vt:lpstr>Impact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Microsoft Corporation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성동구 성수동 2가 지식산업센터 신축공사</dc:title>
  <dc:creator>user</dc:creator>
  <cp:lastModifiedBy>User</cp:lastModifiedBy>
  <cp:revision>1508</cp:revision>
  <cp:lastPrinted>2021-10-14T01:36:56Z</cp:lastPrinted>
  <dcterms:created xsi:type="dcterms:W3CDTF">2015-10-14T07:40:08Z</dcterms:created>
  <dcterms:modified xsi:type="dcterms:W3CDTF">2026-08-13T05:47:30Z</dcterms:modified>
</cp:coreProperties>
</file>