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749" r:id="rId2"/>
    <p:sldId id="750" r:id="rId3"/>
    <p:sldId id="751" r:id="rId4"/>
    <p:sldId id="752" r:id="rId5"/>
    <p:sldId id="753" r:id="rId6"/>
    <p:sldId id="754" r:id="rId7"/>
    <p:sldId id="755" r:id="rId8"/>
    <p:sldId id="756" r:id="rId9"/>
  </p:sldIdLst>
  <p:sldSz cx="15119350" cy="10691813"/>
  <p:notesSz cx="6797675" cy="9926638"/>
  <p:defaultTextStyle>
    <a:defPPr>
      <a:defRPr lang="ko-KR"/>
    </a:defPPr>
    <a:lvl1pPr marL="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7" userDrawn="1">
          <p15:clr>
            <a:srgbClr val="A4A3A4"/>
          </p15:clr>
        </p15:guide>
        <p15:guide id="8" pos="2562" userDrawn="1">
          <p15:clr>
            <a:srgbClr val="A4A3A4"/>
          </p15:clr>
        </p15:guide>
        <p15:guide id="9" pos="2993" userDrawn="1">
          <p15:clr>
            <a:srgbClr val="A4A3A4"/>
          </p15:clr>
        </p15:guide>
        <p15:guide id="10" pos="3968" userDrawn="1">
          <p15:clr>
            <a:srgbClr val="A4A3A4"/>
          </p15:clr>
        </p15:guide>
        <p15:guide id="12" pos="7415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0" userDrawn="1">
          <p15:clr>
            <a:srgbClr val="A4A3A4"/>
          </p15:clr>
        </p15:guide>
        <p15:guide id="22" pos="6191" userDrawn="1">
          <p15:clr>
            <a:srgbClr val="A4A3A4"/>
          </p15:clr>
        </p15:guide>
        <p15:guide id="23" pos="3319" userDrawn="1">
          <p15:clr>
            <a:srgbClr val="A4A3A4"/>
          </p15:clr>
        </p15:guide>
        <p15:guide id="24" pos="4422" userDrawn="1">
          <p15:clr>
            <a:srgbClr val="A4A3A4"/>
          </p15:clr>
        </p15:guide>
        <p15:guide id="25" pos="4831" userDrawn="1">
          <p15:clr>
            <a:srgbClr val="A4A3A4"/>
          </p15:clr>
        </p15:guide>
        <p15:guide id="26" pos="5255" userDrawn="1">
          <p15:clr>
            <a:srgbClr val="A4A3A4"/>
          </p15:clr>
        </p15:guide>
        <p15:guide id="27" pos="5711" userDrawn="1">
          <p15:clr>
            <a:srgbClr val="A4A3A4"/>
          </p15:clr>
        </p15:guide>
        <p15:guide id="28" pos="76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FE"/>
    <a:srgbClr val="137AE3"/>
    <a:srgbClr val="127BE4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5" autoAdjust="0"/>
    <p:restoredTop sz="95521" autoAdjust="0"/>
  </p:normalViewPr>
  <p:slideViewPr>
    <p:cSldViewPr>
      <p:cViewPr>
        <p:scale>
          <a:sx n="50" d="100"/>
          <a:sy n="50" d="100"/>
        </p:scale>
        <p:origin x="2718" y="732"/>
      </p:cViewPr>
      <p:guideLst>
        <p:guide orient="horz" pos="3707"/>
        <p:guide pos="2562"/>
        <p:guide pos="2993"/>
        <p:guide pos="3968"/>
        <p:guide pos="7415"/>
        <p:guide pos="1973"/>
        <p:guide pos="6690"/>
        <p:guide pos="6191"/>
        <p:guide pos="3319"/>
        <p:guide pos="4422"/>
        <p:guide pos="4831"/>
        <p:guide pos="5255"/>
        <p:guide pos="5711"/>
        <p:guide pos="763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A641C-76DC-61DD-AA37-DB0F5AC0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5CD11D2-7201-DBD9-B55E-4398ED2D9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41F9DE-32FC-41EB-DE45-853248F1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60680B-B585-52BF-6250-04A20F1C4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94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" y="1"/>
            <a:ext cx="15112919" cy="1068483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33952" y="3321394"/>
            <a:ext cx="12851447" cy="229181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7903" y="6058696"/>
            <a:ext cx="10583545" cy="27323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49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6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4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1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9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70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" y="0"/>
            <a:ext cx="15122784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9630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55968" y="428169"/>
            <a:ext cx="13607415" cy="1781969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5968" y="2494757"/>
            <a:ext cx="13607415" cy="7056103"/>
          </a:xfrm>
          <a:prstGeom prst="rect">
            <a:avLst/>
          </a:prstGeom>
        </p:spPr>
        <p:txBody>
          <a:bodyPr vert="horz" lIns="147510" tIns="73755" rIns="147510" bIns="7375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55968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l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165779" y="9909728"/>
            <a:ext cx="4787794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ct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835535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30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hf hdr="0" ftr="0" dt="0"/>
  <p:txStyles>
    <p:titleStyle>
      <a:lvl1pPr algn="ctr" defTabSz="1474795" rtl="0" eaLnBrk="1" latinLnBrk="1" hangingPunct="1">
        <a:spcBef>
          <a:spcPct val="0"/>
        </a:spcBef>
        <a:buNone/>
        <a:defRPr sz="70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048" indent="-55304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5199" kern="1200">
          <a:solidFill>
            <a:schemeClr val="tx1"/>
          </a:solidFill>
          <a:latin typeface="+mn-lt"/>
          <a:ea typeface="+mn-ea"/>
          <a:cs typeface="+mn-cs"/>
        </a:defRPr>
      </a:lvl1pPr>
      <a:lvl2pPr marL="1198270" indent="-460874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4499" kern="1200">
          <a:solidFill>
            <a:schemeClr val="tx1"/>
          </a:solidFill>
          <a:latin typeface="+mn-lt"/>
          <a:ea typeface="+mn-ea"/>
          <a:cs typeface="+mn-cs"/>
        </a:defRPr>
      </a:lvl2pPr>
      <a:lvl3pPr marL="184349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799" kern="1200">
          <a:solidFill>
            <a:schemeClr val="tx1"/>
          </a:solidFill>
          <a:latin typeface="+mn-lt"/>
          <a:ea typeface="+mn-ea"/>
          <a:cs typeface="+mn-cs"/>
        </a:defRPr>
      </a:lvl3pPr>
      <a:lvl4pPr marL="258089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3299" kern="1200">
          <a:solidFill>
            <a:schemeClr val="tx1"/>
          </a:solidFill>
          <a:latin typeface="+mn-lt"/>
          <a:ea typeface="+mn-ea"/>
          <a:cs typeface="+mn-cs"/>
        </a:defRPr>
      </a:lvl4pPr>
      <a:lvl5pPr marL="331828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»"/>
        <a:defRPr sz="3299" kern="1200">
          <a:solidFill>
            <a:schemeClr val="tx1"/>
          </a:solidFill>
          <a:latin typeface="+mn-lt"/>
          <a:ea typeface="+mn-ea"/>
          <a:cs typeface="+mn-cs"/>
        </a:defRPr>
      </a:lvl5pPr>
      <a:lvl6pPr marL="4055686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6pPr>
      <a:lvl7pPr marL="479308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7pPr>
      <a:lvl8pPr marL="553048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8pPr>
      <a:lvl9pPr marL="626787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7397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474795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3pPr>
      <a:lvl4pPr marL="2212192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4pPr>
      <a:lvl5pPr marL="294959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5pPr>
      <a:lvl6pPr marL="3686986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6pPr>
      <a:lvl7pPr marL="4424384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7pPr>
      <a:lvl8pPr marL="5161781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8pPr>
      <a:lvl9pPr marL="5899179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670556" y="2788132"/>
            <a:ext cx="11778237" cy="3317447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800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800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</a:t>
            </a:r>
            <a:endParaRPr lang="en-US" altLang="ko-KR" sz="48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ko-KR" altLang="en-US" sz="4800" b="1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 반영계획서</a:t>
            </a:r>
            <a:endParaRPr lang="en-US" altLang="ko-KR" sz="48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01849"/>
              </p:ext>
            </p:extLst>
          </p:nvPr>
        </p:nvGraphicFramePr>
        <p:xfrm>
          <a:off x="9272465" y="6033480"/>
          <a:ext cx="5087441" cy="4005571"/>
        </p:xfrm>
        <a:graphic>
          <a:graphicData uri="http://schemas.openxmlformats.org/drawingml/2006/table">
            <a:tbl>
              <a:tblPr/>
              <a:tblGrid>
                <a:gridCol w="1268083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358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261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11815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4848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375780"/>
              </p:ext>
            </p:extLst>
          </p:nvPr>
        </p:nvGraphicFramePr>
        <p:xfrm>
          <a:off x="13139123" y="1261071"/>
          <a:ext cx="1116172" cy="1456543"/>
        </p:xfrm>
        <a:graphic>
          <a:graphicData uri="http://schemas.openxmlformats.org/drawingml/2006/table">
            <a:tbl>
              <a:tblPr/>
              <a:tblGrid>
                <a:gridCol w="1116172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829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4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9A05A80-8865-42CC-ADB9-3EDECE1F553F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25A27F9-46F6-4F47-BDC9-199791F760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70" y="744352"/>
            <a:ext cx="3060240" cy="128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5C974-2F15-DB81-BE59-8B9A08DA3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C1AEE8-72E1-1146-FF1F-56BC762343C1}"/>
              </a:ext>
            </a:extLst>
          </p:cNvPr>
          <p:cNvSpPr txBox="1"/>
          <p:nvPr/>
        </p:nvSpPr>
        <p:spPr>
          <a:xfrm>
            <a:off x="250863" y="377354"/>
            <a:ext cx="14653628" cy="2260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buNone/>
            </a:pP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제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0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건축소위원회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건축해체 분야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및 반영결과</a:t>
            </a:r>
            <a:endParaRPr lang="en-US" altLang="ko-KR" sz="3200" b="1" u="sng" kern="0" spc="-11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ctr" fontAlgn="base" latinLnBrk="0">
              <a:lnSpc>
                <a:spcPct val="160000"/>
              </a:lnSpc>
              <a:buNone/>
            </a:pP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○ 심의안건 제</a:t>
            </a:r>
            <a:r>
              <a:rPr lang="en-US" altLang="ko-KR" sz="2400" b="1" kern="0" dirty="0">
                <a:solidFill>
                  <a:srgbClr val="000000"/>
                </a:solidFill>
                <a:latin typeface="HCI Poppy"/>
                <a:ea typeface="휴먼명조"/>
              </a:rPr>
              <a:t>0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호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-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신규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: 00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동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000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번지</a:t>
            </a:r>
            <a:endParaRPr lang="en-US" altLang="ko-KR" sz="2400" b="1" kern="0" dirty="0">
              <a:solidFill>
                <a:srgbClr val="000000"/>
              </a:solidFill>
              <a:latin typeface="휴먼명조"/>
              <a:ea typeface="휴먼명조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○ 심의내용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HCI Poppy"/>
                <a:ea typeface="휴먼명조"/>
              </a:rPr>
              <a:t>: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건축물 해체 허가에 관한 사항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바탕" panose="02030600000101010101" pitchFamily="18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B94B997-70C9-B832-D92F-63FCA050D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117888"/>
              </p:ext>
            </p:extLst>
          </p:nvPr>
        </p:nvGraphicFramePr>
        <p:xfrm>
          <a:off x="466887" y="2825626"/>
          <a:ext cx="14293588" cy="7493940"/>
        </p:xfrm>
        <a:graphic>
          <a:graphicData uri="http://schemas.openxmlformats.org/drawingml/2006/table">
            <a:tbl>
              <a:tblPr/>
              <a:tblGrid>
                <a:gridCol w="708810">
                  <a:extLst>
                    <a:ext uri="{9D8B030D-6E8A-4147-A177-3AD203B41FA5}">
                      <a16:colId xmlns:a16="http://schemas.microsoft.com/office/drawing/2014/main" val="3094737117"/>
                    </a:ext>
                  </a:extLst>
                </a:gridCol>
                <a:gridCol w="8171141">
                  <a:extLst>
                    <a:ext uri="{9D8B030D-6E8A-4147-A177-3AD203B41FA5}">
                      <a16:colId xmlns:a16="http://schemas.microsoft.com/office/drawing/2014/main" val="409875749"/>
                    </a:ext>
                  </a:extLst>
                </a:gridCol>
                <a:gridCol w="1638720">
                  <a:extLst>
                    <a:ext uri="{9D8B030D-6E8A-4147-A177-3AD203B41FA5}">
                      <a16:colId xmlns:a16="http://schemas.microsoft.com/office/drawing/2014/main" val="2897276869"/>
                    </a:ext>
                  </a:extLst>
                </a:gridCol>
                <a:gridCol w="2136001">
                  <a:extLst>
                    <a:ext uri="{9D8B030D-6E8A-4147-A177-3AD203B41FA5}">
                      <a16:colId xmlns:a16="http://schemas.microsoft.com/office/drawing/2014/main" val="2024982244"/>
                    </a:ext>
                  </a:extLst>
                </a:gridCol>
                <a:gridCol w="1638916">
                  <a:extLst>
                    <a:ext uri="{9D8B030D-6E8A-4147-A177-3AD203B41FA5}">
                      <a16:colId xmlns:a16="http://schemas.microsoft.com/office/drawing/2014/main" val="3520455650"/>
                    </a:ext>
                  </a:extLst>
                </a:gridCol>
              </a:tblGrid>
              <a:tr h="6485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건축위원회 사전검토의견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반영결과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반영내용 기재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반영여부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일부반영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 err="1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미반영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비고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 </a:t>
                      </a: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Page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등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765027"/>
                  </a:ext>
                </a:extLst>
              </a:tr>
              <a:tr h="603996">
                <a:tc gridSpan="2">
                  <a:txBody>
                    <a:bodyPr/>
                    <a:lstStyle/>
                    <a:p>
                      <a:pPr marL="506730" marR="63500" indent="-222250" algn="l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심의위원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1]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2070639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</a:t>
                      </a:r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</a:t>
                      </a:r>
                      <a:endParaRPr lang="en-US" altLang="ko-KR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반영계획서의 </a:t>
                      </a:r>
                      <a:endParaRPr lang="en-US" altLang="ko-KR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4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80110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934553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404346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258302"/>
                  </a:ext>
                </a:extLst>
              </a:tr>
              <a:tr h="630999">
                <a:tc gridSpan="2">
                  <a:txBody>
                    <a:bodyPr/>
                    <a:lstStyle/>
                    <a:p>
                      <a:pPr marL="506730" marR="63500" lvl="0" indent="-222250" algn="l" defTabSz="1474795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[</a:t>
                      </a:r>
                      <a:r>
                        <a:rPr kumimoji="0" lang="ko-KR" altLang="en-US" sz="16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심의위원 </a:t>
                      </a:r>
                      <a:r>
                        <a:rPr kumimoji="0" lang="en-US" altLang="ko-KR" sz="16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2]</a:t>
                      </a:r>
                      <a:endParaRPr kumimoji="0" lang="ko-KR" alt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바탕" panose="02030600000101010101" pitchFamily="18" charset="-127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9749015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133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865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150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238617A-4CBB-48E1-8FBF-D87EFCFED412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E0BD6F9-F63F-4822-A8F4-18009AEAD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250154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200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1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63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06FD5ED-F03E-4687-9E54-DDC32488AE01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DEB2D2BA-5354-4DC1-A58B-1325863F3C03}"/>
              </a:ext>
            </a:extLst>
          </p:cNvPr>
          <p:cNvGraphicFramePr>
            <a:graphicFrameLocks noGrp="1"/>
          </p:cNvGraphicFramePr>
          <p:nvPr/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9327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CC8C183-D0D7-48FF-8CC2-44F29F0D7F93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AC3F2F48-5C7F-4641-BEB5-EF054B43DB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8029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56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05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05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05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05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05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426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AC8D4239-96E3-46C1-9CB3-3FE3F7499F15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4605865B-245B-4785-9FF6-407A6BC3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982838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사전검토의견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98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1F81C432-E9AE-4CC7-B2E4-6F30EB1E4748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A6E6502A-F623-431A-BB53-DC6EEC8496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181011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좋 은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2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A65A4583-C6EE-4FAD-8BDB-8C0F11D1C7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11" y="3437694"/>
            <a:ext cx="13645516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198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795C-60AB-45C1-AFC4-11696C3CCDF0}"/>
              </a:ext>
            </a:extLst>
          </p:cNvPr>
          <p:cNvSpPr txBox="1"/>
          <p:nvPr/>
        </p:nvSpPr>
        <p:spPr>
          <a:xfrm>
            <a:off x="8243608" y="522383"/>
            <a:ext cx="6731335" cy="361333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0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2F1A0-70A8-4752-B188-F1F509BD5C6A}"/>
              </a:ext>
            </a:extLst>
          </p:cNvPr>
          <p:cNvSpPr txBox="1"/>
          <p:nvPr/>
        </p:nvSpPr>
        <p:spPr>
          <a:xfrm>
            <a:off x="109233" y="378397"/>
            <a:ext cx="8134374" cy="592118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사전검토의견 </a:t>
            </a:r>
            <a:r>
              <a:rPr lang="ko-KR" altLang="en-US" sz="2998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반영계획서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73C00BA-FF91-4C93-92E0-62FB6D4AE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1BE21E50-4122-497B-AA2E-066EA2968C86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D70B5A40-D459-40E4-B377-562855223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745941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사전검토의견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 </a:t>
                      </a:r>
                      <a:r>
                        <a:rPr lang="ko-KR" altLang="en-US" sz="18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쁜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사전검토의견을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반영한 해체심의도서 </a:t>
                      </a:r>
                      <a:endParaRPr lang="en-US" altLang="ko-KR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페이지 기재</a:t>
                      </a:r>
                      <a:r>
                        <a:rPr lang="en-US" altLang="ko-KR" sz="12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6DA468A1-BD75-496E-A9FE-82674FAC0D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47" y="3455123"/>
            <a:ext cx="13068083" cy="631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57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24178</TotalTime>
  <Words>524</Words>
  <Application>Microsoft Office PowerPoint</Application>
  <PresentationFormat>사용자 지정</PresentationFormat>
  <Paragraphs>185</Paragraphs>
  <Slides>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22" baseType="lpstr">
      <vt:lpstr>HCI Poppy</vt:lpstr>
      <vt:lpstr>HY견명조</vt:lpstr>
      <vt:lpstr>HY헤드라인M</vt:lpstr>
      <vt:lpstr>맑은 고딕</vt:lpstr>
      <vt:lpstr>바탕</vt:lpstr>
      <vt:lpstr>함초롬돋움</vt:lpstr>
      <vt:lpstr>함초롬바탕</vt:lpstr>
      <vt:lpstr>휴먼고딕</vt:lpstr>
      <vt:lpstr>휴먼명조</vt:lpstr>
      <vt:lpstr>휴먼모음T</vt:lpstr>
      <vt:lpstr>Arial</vt:lpstr>
      <vt:lpstr>Impact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1501</cp:revision>
  <cp:lastPrinted>2021-10-14T01:36:56Z</cp:lastPrinted>
  <dcterms:created xsi:type="dcterms:W3CDTF">2015-10-14T07:40:08Z</dcterms:created>
  <dcterms:modified xsi:type="dcterms:W3CDTF">2026-08-13T05:47:49Z</dcterms:modified>
</cp:coreProperties>
</file>