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749" r:id="rId2"/>
    <p:sldId id="750" r:id="rId3"/>
    <p:sldId id="752" r:id="rId4"/>
    <p:sldId id="753" r:id="rId5"/>
    <p:sldId id="754" r:id="rId6"/>
    <p:sldId id="755" r:id="rId7"/>
    <p:sldId id="756" r:id="rId8"/>
    <p:sldId id="757" r:id="rId9"/>
  </p:sldIdLst>
  <p:sldSz cx="15119350" cy="10691813"/>
  <p:notesSz cx="6797675" cy="9926638"/>
  <p:defaultTextStyle>
    <a:defPPr>
      <a:defRPr lang="ko-KR"/>
    </a:defPPr>
    <a:lvl1pPr marL="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7" userDrawn="1">
          <p15:clr>
            <a:srgbClr val="A4A3A4"/>
          </p15:clr>
        </p15:guide>
        <p15:guide id="8" pos="2562" userDrawn="1">
          <p15:clr>
            <a:srgbClr val="A4A3A4"/>
          </p15:clr>
        </p15:guide>
        <p15:guide id="9" pos="2993" userDrawn="1">
          <p15:clr>
            <a:srgbClr val="A4A3A4"/>
          </p15:clr>
        </p15:guide>
        <p15:guide id="10" pos="3968" userDrawn="1">
          <p15:clr>
            <a:srgbClr val="A4A3A4"/>
          </p15:clr>
        </p15:guide>
        <p15:guide id="12" pos="7415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0" userDrawn="1">
          <p15:clr>
            <a:srgbClr val="A4A3A4"/>
          </p15:clr>
        </p15:guide>
        <p15:guide id="22" pos="6191" userDrawn="1">
          <p15:clr>
            <a:srgbClr val="A4A3A4"/>
          </p15:clr>
        </p15:guide>
        <p15:guide id="23" pos="3319" userDrawn="1">
          <p15:clr>
            <a:srgbClr val="A4A3A4"/>
          </p15:clr>
        </p15:guide>
        <p15:guide id="24" pos="4422" userDrawn="1">
          <p15:clr>
            <a:srgbClr val="A4A3A4"/>
          </p15:clr>
        </p15:guide>
        <p15:guide id="25" pos="4831" userDrawn="1">
          <p15:clr>
            <a:srgbClr val="A4A3A4"/>
          </p15:clr>
        </p15:guide>
        <p15:guide id="26" pos="5255" userDrawn="1">
          <p15:clr>
            <a:srgbClr val="A4A3A4"/>
          </p15:clr>
        </p15:guide>
        <p15:guide id="27" pos="5711" userDrawn="1">
          <p15:clr>
            <a:srgbClr val="A4A3A4"/>
          </p15:clr>
        </p15:guide>
        <p15:guide id="28" pos="76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FE"/>
    <a:srgbClr val="137AE3"/>
    <a:srgbClr val="127BE4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5" autoAdjust="0"/>
    <p:restoredTop sz="95521" autoAdjust="0"/>
  </p:normalViewPr>
  <p:slideViewPr>
    <p:cSldViewPr>
      <p:cViewPr varScale="1">
        <p:scale>
          <a:sx n="70" d="100"/>
          <a:sy n="70" d="100"/>
        </p:scale>
        <p:origin x="1776" y="66"/>
      </p:cViewPr>
      <p:guideLst>
        <p:guide orient="horz" pos="3707"/>
        <p:guide pos="2562"/>
        <p:guide pos="2993"/>
        <p:guide pos="3968"/>
        <p:guide pos="7415"/>
        <p:guide pos="1973"/>
        <p:guide pos="6690"/>
        <p:guide pos="6191"/>
        <p:guide pos="3319"/>
        <p:guide pos="4422"/>
        <p:guide pos="4831"/>
        <p:guide pos="5255"/>
        <p:guide pos="5711"/>
        <p:guide pos="763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A641C-76DC-61DD-AA37-DB0F5AC0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CD11D2-7201-DBD9-B55E-4398ED2D9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41F9DE-32FC-41EB-DE45-853248F1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60680B-B585-52BF-6250-04A20F1C4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4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" y="1"/>
            <a:ext cx="15112919" cy="1068483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3952" y="3321394"/>
            <a:ext cx="12851447" cy="22918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903" y="6058696"/>
            <a:ext cx="10583545" cy="27323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9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4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70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" y="0"/>
            <a:ext cx="1512278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7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5968" y="428169"/>
            <a:ext cx="13607415" cy="1781969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5968" y="2494757"/>
            <a:ext cx="13607415" cy="7056103"/>
          </a:xfrm>
          <a:prstGeom prst="rect">
            <a:avLst/>
          </a:prstGeom>
        </p:spPr>
        <p:txBody>
          <a:bodyPr vert="horz" lIns="147510" tIns="73755" rIns="147510" bIns="7375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5968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5779" y="9909728"/>
            <a:ext cx="4787794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5535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30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 ftr="0" dt="0"/>
  <p:txStyles>
    <p:titleStyle>
      <a:lvl1pPr algn="ctr" defTabSz="1474795" rtl="0" eaLnBrk="1" latinLnBrk="1" hangingPunct="1">
        <a:spcBef>
          <a:spcPct val="0"/>
        </a:spcBef>
        <a:buNone/>
        <a:defRPr sz="70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048" indent="-55304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5199" kern="1200">
          <a:solidFill>
            <a:schemeClr val="tx1"/>
          </a:solidFill>
          <a:latin typeface="+mn-lt"/>
          <a:ea typeface="+mn-ea"/>
          <a:cs typeface="+mn-cs"/>
        </a:defRPr>
      </a:lvl1pPr>
      <a:lvl2pPr marL="1198270" indent="-460874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4499" kern="1200">
          <a:solidFill>
            <a:schemeClr val="tx1"/>
          </a:solidFill>
          <a:latin typeface="+mn-lt"/>
          <a:ea typeface="+mn-ea"/>
          <a:cs typeface="+mn-cs"/>
        </a:defRPr>
      </a:lvl2pPr>
      <a:lvl3pPr marL="184349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3pPr>
      <a:lvl4pPr marL="258089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4pPr>
      <a:lvl5pPr marL="331828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»"/>
        <a:defRPr sz="3299" kern="1200">
          <a:solidFill>
            <a:schemeClr val="tx1"/>
          </a:solidFill>
          <a:latin typeface="+mn-lt"/>
          <a:ea typeface="+mn-ea"/>
          <a:cs typeface="+mn-cs"/>
        </a:defRPr>
      </a:lvl5pPr>
      <a:lvl6pPr marL="4055686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6pPr>
      <a:lvl7pPr marL="479308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7pPr>
      <a:lvl8pPr marL="553048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8pPr>
      <a:lvl9pPr marL="626787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7397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474795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3pPr>
      <a:lvl4pPr marL="2212192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4pPr>
      <a:lvl5pPr marL="294959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5pPr>
      <a:lvl6pPr marL="3686986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6pPr>
      <a:lvl7pPr marL="4424384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7pPr>
      <a:lvl8pPr marL="5161781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8pPr>
      <a:lvl9pPr marL="5899179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670557" y="3246638"/>
            <a:ext cx="11778237" cy="2135265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799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재심의도서</a:t>
            </a:r>
            <a:endParaRPr lang="en-US" altLang="ko-KR" sz="4799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876953"/>
              </p:ext>
            </p:extLst>
          </p:nvPr>
        </p:nvGraphicFramePr>
        <p:xfrm>
          <a:off x="9276419" y="5499569"/>
          <a:ext cx="5087441" cy="4657086"/>
        </p:xfrm>
        <a:graphic>
          <a:graphicData uri="http://schemas.openxmlformats.org/drawingml/2006/table">
            <a:tbl>
              <a:tblPr/>
              <a:tblGrid>
                <a:gridCol w="1268083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358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261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769310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따라 해당건축물 주변의 일정범위 반경 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등 해당 지방자치단체의 조례로 정하는 시설이 있는 경우에 대한 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4848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/>
        </p:nvGraphicFramePr>
        <p:xfrm>
          <a:off x="13139123" y="1170319"/>
          <a:ext cx="1116172" cy="1456543"/>
        </p:xfrm>
        <a:graphic>
          <a:graphicData uri="http://schemas.openxmlformats.org/drawingml/2006/table">
            <a:tbl>
              <a:tblPr/>
              <a:tblGrid>
                <a:gridCol w="1116172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829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3204B1E-5B78-4C8A-8DBF-26AF66E0DC48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9A38D93-4B87-466C-A129-D778EFBEB0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70" y="744352"/>
            <a:ext cx="3060240" cy="128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5C974-2F15-DB81-BE59-8B9A08DA3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C1AEE8-72E1-1146-FF1F-56BC762343C1}"/>
              </a:ext>
            </a:extLst>
          </p:cNvPr>
          <p:cNvSpPr txBox="1"/>
          <p:nvPr/>
        </p:nvSpPr>
        <p:spPr>
          <a:xfrm>
            <a:off x="250863" y="377354"/>
            <a:ext cx="14653628" cy="1661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buNone/>
            </a:pP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0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건축소위원회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건축해체 분야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반영결과표</a:t>
            </a:r>
            <a:endParaRPr lang="en-US" altLang="ko-KR" sz="3200" b="1" u="sng" kern="0" spc="-11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ctr" fontAlgn="base" latinLnBrk="0">
              <a:lnSpc>
                <a:spcPct val="160000"/>
              </a:lnSpc>
              <a:buNone/>
            </a:pP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 ○ 재심의대상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: 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동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xxx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번지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,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건축물 해체 허가에 관한 사항</a:t>
            </a:r>
            <a:endParaRPr lang="en-US" altLang="ko-KR" sz="24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B94B997-70C9-B832-D92F-63FCA050D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209255"/>
              </p:ext>
            </p:extLst>
          </p:nvPr>
        </p:nvGraphicFramePr>
        <p:xfrm>
          <a:off x="430882" y="2357574"/>
          <a:ext cx="14293589" cy="8078368"/>
        </p:xfrm>
        <a:graphic>
          <a:graphicData uri="http://schemas.openxmlformats.org/drawingml/2006/table">
            <a:tbl>
              <a:tblPr/>
              <a:tblGrid>
                <a:gridCol w="708810">
                  <a:extLst>
                    <a:ext uri="{9D8B030D-6E8A-4147-A177-3AD203B41FA5}">
                      <a16:colId xmlns:a16="http://schemas.microsoft.com/office/drawing/2014/main" val="3094737117"/>
                    </a:ext>
                  </a:extLst>
                </a:gridCol>
                <a:gridCol w="4904931">
                  <a:extLst>
                    <a:ext uri="{9D8B030D-6E8A-4147-A177-3AD203B41FA5}">
                      <a16:colId xmlns:a16="http://schemas.microsoft.com/office/drawing/2014/main" val="409875749"/>
                    </a:ext>
                  </a:extLst>
                </a:gridCol>
                <a:gridCol w="4904931">
                  <a:extLst>
                    <a:ext uri="{9D8B030D-6E8A-4147-A177-3AD203B41FA5}">
                      <a16:colId xmlns:a16="http://schemas.microsoft.com/office/drawing/2014/main" val="2897276869"/>
                    </a:ext>
                  </a:extLst>
                </a:gridCol>
                <a:gridCol w="2262748">
                  <a:extLst>
                    <a:ext uri="{9D8B030D-6E8A-4147-A177-3AD203B41FA5}">
                      <a16:colId xmlns:a16="http://schemas.microsoft.com/office/drawing/2014/main" val="2024982244"/>
                    </a:ext>
                  </a:extLst>
                </a:gridCol>
                <a:gridCol w="1512169">
                  <a:extLst>
                    <a:ext uri="{9D8B030D-6E8A-4147-A177-3AD203B41FA5}">
                      <a16:colId xmlns:a16="http://schemas.microsoft.com/office/drawing/2014/main" val="3520455650"/>
                    </a:ext>
                  </a:extLst>
                </a:gridCol>
              </a:tblGrid>
              <a:tr h="648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심의의견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반영결과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반영내용 기재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반영여부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일부반영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 err="1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미반영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비고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 </a:t>
                      </a: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Page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등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765027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80110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34553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04346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5830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133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865751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96456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5549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0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7CD906E-AA9C-45C2-B975-E7A5DDC0B6C4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F7747A3-4E17-4538-99FF-4E4721B44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085417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200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</p:spTree>
    <p:extLst>
      <p:ext uri="{BB962C8B-B14F-4D97-AF65-F5344CB8AC3E}">
        <p14:creationId xmlns:p14="http://schemas.microsoft.com/office/powerpoint/2010/main" val="40309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ED5ACAF-1F8E-46AE-9A76-81312FB7D294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B7F95F9D-3EE8-4078-AF8D-E024179B0E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916602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6663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8DD2AF2-EBFD-40DD-B782-674174F2E196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2913ED4-3F47-4E36-B971-D10DB197E0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605339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56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384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794A734-39FB-4DE1-A025-E157AB19CD06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D18B840-694B-4CA3-B227-909D76AF4F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594504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441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C65C40D-E4F9-477E-BF9D-5945742535DD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0DC24AE6-A6D2-4CA1-8637-B6F925C9C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183107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좋 은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E65F1742-1F90-49CA-92AF-39728DE2E0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1" y="3437694"/>
            <a:ext cx="13645516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504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7338697-4DF1-4A20-B6DE-34E61B6CE685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0462959-428A-427F-91D6-533D66004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379706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 </a:t>
                      </a:r>
                      <a:r>
                        <a:rPr lang="ko-KR" altLang="en-US" sz="18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쁜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A4975294-E375-4E89-80A3-0DA449B25A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47" y="3455123"/>
            <a:ext cx="13068083" cy="631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61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23849</TotalTime>
  <Words>529</Words>
  <Application>Microsoft Office PowerPoint</Application>
  <PresentationFormat>사용자 지정</PresentationFormat>
  <Paragraphs>167</Paragraphs>
  <Slides>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21" baseType="lpstr">
      <vt:lpstr>HY견명조</vt:lpstr>
      <vt:lpstr>HY헤드라인M</vt:lpstr>
      <vt:lpstr>맑은 고딕</vt:lpstr>
      <vt:lpstr>바탕</vt:lpstr>
      <vt:lpstr>함초롬돋움</vt:lpstr>
      <vt:lpstr>함초롬바탕</vt:lpstr>
      <vt:lpstr>휴먼고딕</vt:lpstr>
      <vt:lpstr>휴먼명조</vt:lpstr>
      <vt:lpstr>휴먼모음T</vt:lpstr>
      <vt:lpstr>Arial</vt:lpstr>
      <vt:lpstr>Impact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1492</cp:revision>
  <cp:lastPrinted>2021-10-14T01:36:56Z</cp:lastPrinted>
  <dcterms:created xsi:type="dcterms:W3CDTF">2015-10-14T07:40:08Z</dcterms:created>
  <dcterms:modified xsi:type="dcterms:W3CDTF">2026-08-13T05:48:19Z</dcterms:modified>
</cp:coreProperties>
</file>