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95" r:id="rId3"/>
    <p:sldId id="258" r:id="rId4"/>
    <p:sldId id="279" r:id="rId5"/>
    <p:sldId id="261" r:id="rId6"/>
    <p:sldId id="299" r:id="rId7"/>
    <p:sldId id="262" r:id="rId8"/>
    <p:sldId id="263" r:id="rId9"/>
    <p:sldId id="281" r:id="rId10"/>
    <p:sldId id="282" r:id="rId11"/>
    <p:sldId id="285" r:id="rId12"/>
    <p:sldId id="300" r:id="rId13"/>
    <p:sldId id="287" r:id="rId14"/>
    <p:sldId id="288" r:id="rId15"/>
    <p:sldId id="268" r:id="rId16"/>
    <p:sldId id="297" r:id="rId17"/>
    <p:sldId id="298" r:id="rId18"/>
    <p:sldId id="292" r:id="rId19"/>
    <p:sldId id="272" r:id="rId20"/>
    <p:sldId id="293" r:id="rId21"/>
    <p:sldId id="273" r:id="rId22"/>
    <p:sldId id="274" r:id="rId23"/>
    <p:sldId id="275" r:id="rId24"/>
    <p:sldId id="276" r:id="rId25"/>
    <p:sldId id="277" r:id="rId26"/>
    <p:sldId id="294" r:id="rId27"/>
    <p:sldId id="278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3F321"/>
    <a:srgbClr val="01109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600" y="-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B92817-42BD-4AEA-9704-BABA18E16D3F}" type="datetimeFigureOut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7F165-A6BB-431F-B24C-1711B79556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389491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B7F165-A6BB-431F-B24C-1711B7955678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3642D-33FE-4832-B41E-1F83DAA46161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08097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0AD7-8A75-4C7B-94D3-560044D06C1C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39318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A5072-C16F-4F47-A7EA-54F16EAE29B8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00635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1896-C06A-4CE8-A3FE-681A2E1684C4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244040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53AFE-0D8B-4064-A678-414784F1E947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721059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9BBA0-4B5B-4EED-8F81-5A2533CD1A5F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06381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D86-2230-47B1-886E-1845E118BDF8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50416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667C-BCDF-4A37-AA1F-2149ED40A33C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895289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DA1D-232F-406C-A662-9B10741C25CC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48256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B008A-D4D0-4141-B884-969F25C63A01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142370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1F368-94C7-4DFC-B675-EFE2F8A30AA3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81255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67835-4E35-4CB4-98A9-37FCDCAC0462}" type="datetime1">
              <a:rPr lang="ko-KR" altLang="en-US" smtClean="0"/>
              <a:pPr/>
              <a:t>2011-10-31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EA046-D54D-4874-BE2B-5FEB2CB3B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49388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8820"/>
            <a:ext cx="8568951" cy="628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940" y="44624"/>
            <a:ext cx="1864572" cy="6339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48681"/>
            <a:ext cx="6202936" cy="52996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785786" y="1785926"/>
            <a:ext cx="7358114" cy="2259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400" b="1" kern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ea typeface="HY헤드라인M"/>
              </a:rPr>
              <a:t>폐기물관리법 및 </a:t>
            </a:r>
            <a:r>
              <a:rPr lang="en-US" altLang="ko-KR" sz="4400" b="1" kern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ea typeface="HY헤드라인M"/>
              </a:rPr>
              <a:t> </a:t>
            </a:r>
            <a:r>
              <a:rPr lang="ko-KR" altLang="en-US" sz="4400" b="1" kern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ea typeface="HY헤드라인M"/>
              </a:rPr>
              <a:t>하위법령 </a:t>
            </a:r>
            <a:endParaRPr lang="en-US" altLang="ko-KR" sz="4400" b="1" kern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ea typeface="HY헤드라인M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ko-KR" altLang="en-US" sz="4400" b="1" kern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ea typeface="HY헤드라인M"/>
              </a:rPr>
              <a:t>주요 개정내용</a:t>
            </a:r>
            <a:endParaRPr lang="ko-KR" altLang="en-US" sz="4400" b="1" kern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156176" y="566124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 latinLnBrk="0"/>
            <a:r>
              <a:rPr lang="en-US" altLang="ko-K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2011. 10</a:t>
            </a:r>
            <a:endParaRPr lang="ko-KR" altLang="en-US" sz="2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base" latinLnBrk="0"/>
            <a:r>
              <a:rPr lang="ko-KR" altLang="en-U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환경부 자원순환정책과</a:t>
            </a:r>
          </a:p>
        </p:txBody>
      </p:sp>
    </p:spTree>
    <p:extLst>
      <p:ext uri="{BB962C8B-B14F-4D97-AF65-F5344CB8AC3E}">
        <p14:creationId xmlns="" xmlns:p14="http://schemas.microsoft.com/office/powerpoint/2010/main" val="188563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214546" y="2000240"/>
            <a:ext cx="1000132" cy="438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8913" lvl="1" algn="ctr" defTabSz="958850">
              <a:lnSpc>
                <a:spcPts val="26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1.</a:t>
            </a:r>
            <a:endParaRPr lang="ko-KR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214678" y="2857496"/>
            <a:ext cx="190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68338" lvl="1" indent="-479425" algn="ctr" defTabSz="958850">
              <a:spcBef>
                <a:spcPct val="25000"/>
              </a:spcBef>
              <a:spcAft>
                <a:spcPct val="25000"/>
              </a:spcAft>
            </a:pP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추진 경위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571736" y="3786190"/>
            <a:ext cx="5806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3.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1905358"/>
            <a:ext cx="1705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개정 배경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71736" y="2857496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2.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11760" y="714356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=  </a:t>
            </a:r>
            <a:r>
              <a:rPr lang="ko-KR" alt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발 표  순 서  </a:t>
            </a:r>
            <a:r>
              <a:rPr lang="en-US" altLang="ko-K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=</a:t>
            </a:r>
            <a:endParaRPr lang="ko-KR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14678" y="3786190"/>
            <a:ext cx="26087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68338" lvl="1" indent="-479425" algn="ctr" defTabSz="958850">
              <a:spcBef>
                <a:spcPct val="25000"/>
              </a:spcBef>
              <a:spcAft>
                <a:spcPct val="25000"/>
              </a:spcAft>
            </a:pP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주요 개정내용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813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0"/>
            <a:ext cx="1112393" cy="8367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직사각형 17"/>
          <p:cNvSpPr/>
          <p:nvPr/>
        </p:nvSpPr>
        <p:spPr>
          <a:xfrm>
            <a:off x="357158" y="1428736"/>
            <a:ext cx="7651366" cy="21431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182" y="307465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428596" y="1357298"/>
            <a:ext cx="76827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spc="-150" dirty="0">
                <a:latin typeface="+mn-ea"/>
              </a:rPr>
              <a:t>폐기물 재활용 허가제와 </a:t>
            </a:r>
            <a:r>
              <a:rPr lang="ko-KR" altLang="en-US" sz="1600" spc="-150" dirty="0" err="1">
                <a:latin typeface="+mn-ea"/>
              </a:rPr>
              <a:t>신고제를</a:t>
            </a:r>
            <a:r>
              <a:rPr lang="ko-KR" altLang="en-US" sz="1600" spc="-150" dirty="0">
                <a:latin typeface="+mn-ea"/>
              </a:rPr>
              <a:t> </a:t>
            </a:r>
            <a:r>
              <a:rPr lang="ko-KR" altLang="en-US" sz="1600" spc="-150" dirty="0" smtClean="0">
                <a:latin typeface="+mn-ea"/>
              </a:rPr>
              <a:t> </a:t>
            </a:r>
            <a:r>
              <a:rPr lang="en-US" altLang="ko-KR" sz="1600" b="1" spc="-150" dirty="0" smtClean="0">
                <a:latin typeface="+mn-ea"/>
              </a:rPr>
              <a:t>“</a:t>
            </a:r>
            <a:r>
              <a:rPr lang="ko-KR" altLang="en-US" sz="1600" b="1" spc="-150" dirty="0" smtClean="0">
                <a:latin typeface="+mn-ea"/>
              </a:rPr>
              <a:t>허가제</a:t>
            </a:r>
            <a:r>
              <a:rPr lang="en-US" altLang="ko-KR" sz="1600" b="1" spc="-150" dirty="0" smtClean="0">
                <a:latin typeface="+mn-ea"/>
              </a:rPr>
              <a:t>”</a:t>
            </a:r>
            <a:r>
              <a:rPr lang="ko-KR" altLang="en-US" sz="1600" b="1" spc="-150" dirty="0" smtClean="0">
                <a:latin typeface="+mn-ea"/>
              </a:rPr>
              <a:t>로 </a:t>
            </a:r>
            <a:r>
              <a:rPr lang="ko-KR" altLang="en-US" sz="1600" b="1" spc="-150" dirty="0">
                <a:latin typeface="+mn-ea"/>
              </a:rPr>
              <a:t>일원화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en-US" altLang="ko-KR" sz="1600" spc="-150" dirty="0" smtClean="0">
                <a:latin typeface="+mn-ea"/>
              </a:rPr>
              <a:t> </a:t>
            </a:r>
            <a:r>
              <a:rPr lang="ko-KR" altLang="en-US" sz="1600" spc="-150" dirty="0" smtClean="0">
                <a:latin typeface="+mn-ea"/>
              </a:rPr>
              <a:t>체계적인 관리  필요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 - </a:t>
            </a:r>
            <a:r>
              <a:rPr lang="ko-KR" altLang="en-US" sz="1600" spc="-150" dirty="0">
                <a:latin typeface="+mn-ea"/>
              </a:rPr>
              <a:t>폐기물 재활용의 구체적 방법과 </a:t>
            </a:r>
            <a:r>
              <a:rPr lang="ko-KR" altLang="en-US" sz="1600" b="1" spc="-150" dirty="0" smtClean="0">
                <a:latin typeface="+mn-ea"/>
              </a:rPr>
              <a:t>재활용제품</a:t>
            </a:r>
            <a:r>
              <a:rPr lang="en-US" altLang="ko-KR" sz="1600" b="1" spc="-150" dirty="0" smtClean="0">
                <a:latin typeface="+mn-ea"/>
              </a:rPr>
              <a:t>·</a:t>
            </a:r>
            <a:r>
              <a:rPr lang="ko-KR" altLang="en-US" sz="1600" b="1" spc="-150" dirty="0" smtClean="0">
                <a:latin typeface="+mn-ea"/>
              </a:rPr>
              <a:t>물질에 대한</a:t>
            </a:r>
            <a:r>
              <a:rPr lang="en-US" altLang="ko-KR" sz="1600" b="1" spc="-150" dirty="0" smtClean="0">
                <a:latin typeface="+mn-ea"/>
              </a:rPr>
              <a:t> </a:t>
            </a:r>
            <a:r>
              <a:rPr lang="ko-KR" altLang="en-US" sz="1600" b="1" spc="-150" dirty="0" smtClean="0">
                <a:latin typeface="+mn-ea"/>
              </a:rPr>
              <a:t>유해성 관리 </a:t>
            </a:r>
            <a:r>
              <a:rPr lang="ko-KR" altLang="en-US" sz="1600" spc="-150" dirty="0" smtClean="0">
                <a:latin typeface="+mn-ea"/>
              </a:rPr>
              <a:t>문제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</a:t>
            </a:r>
            <a:r>
              <a:rPr lang="ko-KR" altLang="en-US" sz="1600" b="1" spc="-150" dirty="0">
                <a:latin typeface="+mn-ea"/>
              </a:rPr>
              <a:t>고철</a:t>
            </a:r>
            <a:r>
              <a:rPr lang="en-US" altLang="ko-KR" sz="1600" b="1" spc="-150" dirty="0">
                <a:latin typeface="+mn-ea"/>
              </a:rPr>
              <a:t>·</a:t>
            </a:r>
            <a:r>
              <a:rPr lang="ko-KR" altLang="en-US" sz="1600" b="1" spc="-150" dirty="0">
                <a:latin typeface="+mn-ea"/>
              </a:rPr>
              <a:t>폐지 </a:t>
            </a:r>
            <a:r>
              <a:rPr lang="ko-KR" altLang="en-US" sz="1600" spc="-150" dirty="0">
                <a:latin typeface="+mn-ea"/>
              </a:rPr>
              <a:t>등의 수집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운반 또는 재활용자에 대한 </a:t>
            </a:r>
            <a:r>
              <a:rPr lang="ko-KR" altLang="en-US" sz="1600" b="1" spc="-150" dirty="0">
                <a:latin typeface="+mn-ea"/>
              </a:rPr>
              <a:t>체계적인 관리 필요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 - </a:t>
            </a:r>
            <a:r>
              <a:rPr lang="ko-KR" altLang="en-US" sz="1600" spc="-150" dirty="0" smtClean="0">
                <a:latin typeface="+mn-ea"/>
              </a:rPr>
              <a:t>폐기물 재활용신고  </a:t>
            </a:r>
            <a:r>
              <a:rPr lang="ko-KR" altLang="en-US" sz="1600" spc="-150" dirty="0" err="1">
                <a:latin typeface="+mn-ea"/>
              </a:rPr>
              <a:t>간주자로서</a:t>
            </a:r>
            <a:r>
              <a:rPr lang="ko-KR" altLang="en-US" sz="1600" spc="-150" dirty="0">
                <a:latin typeface="+mn-ea"/>
              </a:rPr>
              <a:t> 관리가 </a:t>
            </a:r>
            <a:r>
              <a:rPr lang="ko-KR" altLang="en-US" sz="1600" spc="-150" dirty="0" smtClean="0">
                <a:latin typeface="+mn-ea"/>
              </a:rPr>
              <a:t>미흡</a:t>
            </a:r>
            <a:r>
              <a:rPr lang="en-US" altLang="ko-KR" sz="1600" spc="-150" dirty="0" smtClean="0">
                <a:latin typeface="+mn-ea"/>
              </a:rPr>
              <a:t>, </a:t>
            </a:r>
            <a:r>
              <a:rPr lang="ko-KR" altLang="en-US" sz="1600" b="1" spc="-150" dirty="0" smtClean="0">
                <a:latin typeface="+mn-ea"/>
              </a:rPr>
              <a:t>대형 사업장에</a:t>
            </a:r>
            <a:r>
              <a:rPr lang="en-US" altLang="ko-KR" sz="1600" b="1" spc="-150" dirty="0" smtClean="0">
                <a:latin typeface="+mn-ea"/>
              </a:rPr>
              <a:t> </a:t>
            </a:r>
            <a:r>
              <a:rPr lang="ko-KR" altLang="en-US" sz="1600" b="1" spc="-150" dirty="0" smtClean="0">
                <a:latin typeface="+mn-ea"/>
              </a:rPr>
              <a:t> </a:t>
            </a:r>
            <a:r>
              <a:rPr lang="ko-KR" altLang="en-US" sz="1600" b="1" spc="-150" dirty="0">
                <a:latin typeface="+mn-ea"/>
              </a:rPr>
              <a:t>대한 </a:t>
            </a:r>
            <a:r>
              <a:rPr lang="ko-KR" altLang="en-US" sz="1600" b="1" spc="-150" dirty="0" err="1">
                <a:latin typeface="+mn-ea"/>
              </a:rPr>
              <a:t>신고제</a:t>
            </a:r>
            <a:r>
              <a:rPr lang="ko-KR" altLang="en-US" sz="1600" b="1" spc="-150" dirty="0">
                <a:latin typeface="+mn-ea"/>
              </a:rPr>
              <a:t> 도입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</a:t>
            </a:r>
            <a:r>
              <a:rPr lang="ko-KR" altLang="en-US" sz="1600" b="1" spc="-150" dirty="0">
                <a:latin typeface="+mn-ea"/>
              </a:rPr>
              <a:t>시멘트 </a:t>
            </a:r>
            <a:r>
              <a:rPr lang="ko-KR" altLang="en-US" sz="1600" b="1" spc="-150" dirty="0" err="1">
                <a:latin typeface="+mn-ea"/>
              </a:rPr>
              <a:t>소성로에서의</a:t>
            </a:r>
            <a:r>
              <a:rPr lang="ko-KR" altLang="en-US" sz="1600" b="1" spc="-150" dirty="0">
                <a:latin typeface="+mn-ea"/>
              </a:rPr>
              <a:t> </a:t>
            </a:r>
            <a:r>
              <a:rPr lang="ko-KR" altLang="en-US" sz="1600" b="1" spc="-150" dirty="0" smtClean="0">
                <a:latin typeface="+mn-ea"/>
              </a:rPr>
              <a:t> 폐기물 </a:t>
            </a:r>
            <a:r>
              <a:rPr lang="ko-KR" altLang="en-US" sz="1600" b="1" spc="-150" dirty="0">
                <a:latin typeface="+mn-ea"/>
              </a:rPr>
              <a:t>재활용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음식물류 폐기물 및 수입폐기물 </a:t>
            </a:r>
            <a:r>
              <a:rPr lang="ko-KR" altLang="en-US" sz="1600" spc="-150" dirty="0" smtClean="0">
                <a:latin typeface="+mn-ea"/>
              </a:rPr>
              <a:t>관리 정책 강화</a:t>
            </a:r>
            <a:r>
              <a:rPr lang="en-US" altLang="ko-KR" sz="1600" spc="-150" dirty="0" smtClean="0">
                <a:latin typeface="+mn-ea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  </a:t>
            </a:r>
            <a:r>
              <a:rPr lang="ko-KR" altLang="en-US" sz="1600" b="1" spc="-150" dirty="0" smtClean="0">
                <a:latin typeface="+mn-ea"/>
              </a:rPr>
              <a:t>방치폐기물 </a:t>
            </a:r>
            <a:r>
              <a:rPr lang="ko-KR" altLang="en-US" sz="1600" b="1" spc="-150" dirty="0">
                <a:latin typeface="+mn-ea"/>
              </a:rPr>
              <a:t>예방 </a:t>
            </a:r>
            <a:r>
              <a:rPr lang="ko-KR" altLang="en-US" sz="1600" spc="-150" dirty="0">
                <a:latin typeface="+mn-ea"/>
              </a:rPr>
              <a:t>등 현행 제도 운영과정에서 나타난 미비점 </a:t>
            </a:r>
            <a:r>
              <a:rPr lang="ko-KR" altLang="en-US" sz="1600" spc="-150" dirty="0" smtClean="0">
                <a:latin typeface="+mn-ea"/>
              </a:rPr>
              <a:t>개선 필요</a:t>
            </a:r>
            <a:endParaRPr lang="ko-KR" altLang="en-US" sz="1600" spc="-150" dirty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1357298"/>
            <a:ext cx="7592760" cy="2286016"/>
          </a:xfrm>
          <a:prstGeom prst="rect">
            <a:avLst/>
          </a:prstGeom>
          <a:noFill/>
          <a:ln w="57150">
            <a:solidFill>
              <a:schemeClr val="accent6"/>
            </a:solidFill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74952" y="4143380"/>
            <a:ext cx="7653432" cy="24288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28596" y="4286256"/>
            <a:ext cx="7143800" cy="2260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개정안 </a:t>
            </a:r>
            <a:r>
              <a:rPr lang="ko-KR" altLang="en-US" sz="1600" spc="-150" dirty="0">
                <a:latin typeface="+mn-ea"/>
              </a:rPr>
              <a:t>폐기물관련 협회 등 정책간담회</a:t>
            </a:r>
            <a:r>
              <a:rPr lang="en-US" altLang="ko-KR" sz="1600" spc="-150" dirty="0">
                <a:latin typeface="+mn-ea"/>
              </a:rPr>
              <a:t>('09. 2.16, </a:t>
            </a:r>
            <a:r>
              <a:rPr lang="ko-KR" altLang="en-US" sz="1600" spc="-150" dirty="0">
                <a:latin typeface="+mn-ea"/>
              </a:rPr>
              <a:t>사학연금회관</a:t>
            </a:r>
            <a:r>
              <a:rPr lang="en-US" altLang="ko-KR" sz="1600" spc="-150" dirty="0">
                <a:latin typeface="+mn-ea"/>
              </a:rPr>
              <a:t>, 30</a:t>
            </a:r>
            <a:r>
              <a:rPr lang="ko-KR" altLang="en-US" sz="1600" spc="-150" dirty="0">
                <a:latin typeface="+mn-ea"/>
              </a:rPr>
              <a:t>개 단체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</a:t>
            </a:r>
            <a:r>
              <a:rPr lang="ko-KR" altLang="en-US" sz="1600" spc="-150" dirty="0" smtClean="0">
                <a:latin typeface="+mn-ea"/>
              </a:rPr>
              <a:t>입법예고를 </a:t>
            </a:r>
            <a:r>
              <a:rPr lang="ko-KR" altLang="en-US" sz="1600" spc="-150" dirty="0">
                <a:latin typeface="+mn-ea"/>
              </a:rPr>
              <a:t>통한 업계 등 의견수렴</a:t>
            </a:r>
            <a:r>
              <a:rPr lang="en-US" altLang="ko-KR" sz="1600" spc="-150" dirty="0">
                <a:latin typeface="+mn-ea"/>
              </a:rPr>
              <a:t>('09. 4.8 ~ 4.28)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법률안 국회제출</a:t>
            </a:r>
            <a:r>
              <a:rPr lang="en-US" altLang="ko-KR" sz="1600" spc="-150" dirty="0">
                <a:latin typeface="+mn-ea"/>
              </a:rPr>
              <a:t>(‘09.11.19) </a:t>
            </a:r>
            <a:r>
              <a:rPr lang="ko-KR" altLang="en-US" sz="1600" spc="-150" dirty="0">
                <a:latin typeface="+mn-ea"/>
              </a:rPr>
              <a:t>및 개정 공포</a:t>
            </a:r>
            <a:r>
              <a:rPr lang="en-US" altLang="ko-KR" sz="1600" spc="-150" dirty="0">
                <a:latin typeface="+mn-ea"/>
              </a:rPr>
              <a:t>('10. 7.23, '11. 7.24 </a:t>
            </a:r>
            <a:r>
              <a:rPr lang="ko-KR" altLang="en-US" sz="1600" spc="-150" dirty="0">
                <a:latin typeface="+mn-ea"/>
              </a:rPr>
              <a:t>시행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하위법령 개정안 입법예고 등 의견수렴</a:t>
            </a:r>
            <a:r>
              <a:rPr lang="en-US" altLang="ko-KR" sz="1600" spc="-150" dirty="0">
                <a:latin typeface="+mn-ea"/>
              </a:rPr>
              <a:t>('11. 1.17 ~ 2. 8)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「폐기물관리법 시행령」 개정 공포</a:t>
            </a:r>
            <a:r>
              <a:rPr lang="en-US" altLang="ko-KR" sz="1600" spc="-150" dirty="0">
                <a:latin typeface="+mn-ea"/>
              </a:rPr>
              <a:t>('11. 9. 7)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「폐기물관리법 시행규칙」 개정 공포</a:t>
            </a:r>
            <a:r>
              <a:rPr lang="en-US" altLang="ko-KR" sz="1600" spc="-150" dirty="0">
                <a:latin typeface="+mn-ea"/>
              </a:rPr>
              <a:t>('11. 9.27)</a:t>
            </a:r>
            <a:endParaRPr lang="ko-KR" altLang="en-US" sz="1600" spc="-150" dirty="0"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57158" y="4286256"/>
            <a:ext cx="7643866" cy="2286040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79512" y="-99392"/>
            <a:ext cx="5320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Ⅰ.</a:t>
            </a:r>
            <a:r>
              <a:rPr lang="ko-KR" altLang="en-US" sz="32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개정 </a:t>
            </a:r>
            <a:r>
              <a:rPr lang="ko-KR" altLang="en-US" sz="32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배경 및 추진경위</a:t>
            </a:r>
            <a:endParaRPr lang="ko-KR" altLang="en-US" sz="32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7224" y="785794"/>
            <a:ext cx="1693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</a:t>
            </a:r>
            <a:r>
              <a:rPr lang="ko-KR" altLang="en-U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개정배경</a:t>
            </a:r>
            <a:endParaRPr lang="ko-KR" altLang="en-US" sz="2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000100" y="785794"/>
            <a:ext cx="1411661" cy="6847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857224" y="3786190"/>
            <a:ext cx="1693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lang="en-US" altLang="ko-KR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</a:t>
            </a:r>
            <a:r>
              <a:rPr lang="ko-KR" altLang="en-U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추진경</a:t>
            </a:r>
            <a:r>
              <a:rPr lang="ko-KR" altLang="en-US" sz="2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위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928662" y="3786190"/>
            <a:ext cx="1525935" cy="6847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857232"/>
            <a:ext cx="324447" cy="35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3857628"/>
            <a:ext cx="324447" cy="35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142844" y="714357"/>
            <a:ext cx="7920879" cy="5929354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930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4288"/>
            <a:ext cx="1112393" cy="8367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419" y="311753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680716" y="1188771"/>
            <a:ext cx="7779716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300"/>
              </a:lnSpc>
            </a:pP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1-1 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폐기물의 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처리와 처분의 개념 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보완 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법 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조제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호의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2, 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호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spc="-150" dirty="0"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2300"/>
              </a:lnSpc>
            </a:pP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b="1" spc="-150" dirty="0">
                <a:latin typeface="+mn-ea"/>
              </a:rPr>
              <a:t>“처리”</a:t>
            </a:r>
            <a:r>
              <a:rPr lang="ko-KR" altLang="en-US" sz="1600" spc="-150" dirty="0">
                <a:latin typeface="+mn-ea"/>
              </a:rPr>
              <a:t>의 개념에 </a:t>
            </a:r>
            <a:r>
              <a:rPr lang="ko-KR" altLang="en-US" sz="1600" b="1" spc="-150" dirty="0">
                <a:latin typeface="+mn-ea"/>
              </a:rPr>
              <a:t>“수집</a:t>
            </a:r>
            <a:r>
              <a:rPr lang="en-US" altLang="ko-KR" sz="1600" b="1" spc="-150" dirty="0">
                <a:latin typeface="+mn-ea"/>
              </a:rPr>
              <a:t>·</a:t>
            </a:r>
            <a:r>
              <a:rPr lang="ko-KR" altLang="en-US" sz="1600" b="1" spc="-150" dirty="0">
                <a:latin typeface="+mn-ea"/>
              </a:rPr>
              <a:t>운반</a:t>
            </a:r>
            <a:r>
              <a:rPr lang="en-US" altLang="ko-KR" sz="1600" b="1" spc="-150" dirty="0">
                <a:latin typeface="+mn-ea"/>
              </a:rPr>
              <a:t>·</a:t>
            </a:r>
            <a:r>
              <a:rPr lang="ko-KR" altLang="en-US" sz="1600" b="1" spc="-150" dirty="0">
                <a:latin typeface="+mn-ea"/>
              </a:rPr>
              <a:t>보관</a:t>
            </a:r>
            <a:r>
              <a:rPr lang="en-US" altLang="ko-KR" sz="1600" b="1" spc="-150" dirty="0">
                <a:latin typeface="+mn-ea"/>
              </a:rPr>
              <a:t>·</a:t>
            </a:r>
            <a:r>
              <a:rPr lang="ko-KR" altLang="en-US" sz="1600" b="1" spc="-150" dirty="0">
                <a:latin typeface="+mn-ea"/>
              </a:rPr>
              <a:t>처분” </a:t>
            </a:r>
            <a:r>
              <a:rPr lang="ko-KR" altLang="en-US" sz="1600" spc="-150" dirty="0">
                <a:latin typeface="+mn-ea"/>
              </a:rPr>
              <a:t>뿐만 아니라 </a:t>
            </a:r>
            <a:r>
              <a:rPr lang="ko-KR" altLang="en-US" sz="1600" b="1" spc="-150" dirty="0">
                <a:latin typeface="+mn-ea"/>
              </a:rPr>
              <a:t>“재활용”도 포함</a:t>
            </a:r>
          </a:p>
          <a:p>
            <a:pPr marL="285750" indent="-285750" fontAlgn="base">
              <a:lnSpc>
                <a:spcPts val="2300"/>
              </a:lnSpc>
            </a:pPr>
            <a:r>
              <a:rPr lang="en-US" altLang="ko-KR" sz="1600" spc="-150" dirty="0" smtClean="0">
                <a:latin typeface="+mn-ea"/>
              </a:rPr>
              <a:t>    - “</a:t>
            </a:r>
            <a:r>
              <a:rPr lang="ko-KR" altLang="en-US" sz="1600" spc="-150" dirty="0">
                <a:latin typeface="+mn-ea"/>
              </a:rPr>
              <a:t>처분”은 소각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파쇄 등 </a:t>
            </a:r>
            <a:r>
              <a:rPr lang="ko-KR" altLang="en-US" sz="1600" b="1" spc="-150" dirty="0">
                <a:latin typeface="+mn-ea"/>
              </a:rPr>
              <a:t>중간처분</a:t>
            </a:r>
            <a:r>
              <a:rPr lang="ko-KR" altLang="en-US" sz="1600" spc="-150" dirty="0">
                <a:latin typeface="+mn-ea"/>
              </a:rPr>
              <a:t>과 매립</a:t>
            </a:r>
            <a:r>
              <a:rPr lang="en-US" altLang="ko-KR" sz="1600" spc="-150" dirty="0" smtClean="0">
                <a:latin typeface="+mn-ea"/>
              </a:rPr>
              <a:t>· </a:t>
            </a:r>
            <a:r>
              <a:rPr lang="ko-KR" altLang="en-US" sz="1600" spc="-150" dirty="0" smtClean="0">
                <a:latin typeface="+mn-ea"/>
              </a:rPr>
              <a:t>등 </a:t>
            </a:r>
            <a:r>
              <a:rPr lang="ko-KR" altLang="en-US" sz="1600" b="1" spc="-150" dirty="0">
                <a:latin typeface="+mn-ea"/>
              </a:rPr>
              <a:t>최종처분</a:t>
            </a:r>
            <a:r>
              <a:rPr lang="ko-KR" altLang="en-US" sz="1600" spc="-150" dirty="0">
                <a:latin typeface="+mn-ea"/>
              </a:rPr>
              <a:t>으로 </a:t>
            </a:r>
            <a:r>
              <a:rPr lang="ko-KR" altLang="en-US" sz="1600" spc="-150" dirty="0" smtClean="0">
                <a:latin typeface="+mn-ea"/>
              </a:rPr>
              <a:t>규정</a:t>
            </a:r>
            <a:r>
              <a:rPr lang="en-US" altLang="ko-KR" sz="1600" spc="-150" dirty="0" smtClean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재활용과 대비</a:t>
            </a:r>
            <a:r>
              <a:rPr lang="en-US" altLang="ko-KR" sz="1600" spc="-150" dirty="0" smtClean="0">
                <a:latin typeface="+mn-ea"/>
              </a:rPr>
              <a:t>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20597" y="1188771"/>
            <a:ext cx="7088911" cy="1025783"/>
          </a:xfrm>
          <a:prstGeom prst="rect">
            <a:avLst/>
          </a:prstGeom>
          <a:noFill/>
          <a:ln w="5715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190476" y="3843470"/>
            <a:ext cx="68407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ko-KR" altLang="en-US" sz="1400" dirty="0"/>
          </a:p>
        </p:txBody>
      </p:sp>
      <p:sp>
        <p:nvSpPr>
          <p:cNvPr id="2" name="직사각형 1"/>
          <p:cNvSpPr/>
          <p:nvPr/>
        </p:nvSpPr>
        <p:spPr>
          <a:xfrm>
            <a:off x="635425" y="5857892"/>
            <a:ext cx="7395811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en-US" altLang="ko-KR" sz="1400" b="1" spc="-150" dirty="0"/>
              <a:t>【</a:t>
            </a:r>
            <a:r>
              <a:rPr lang="ko-KR" altLang="en-US" sz="1400" b="1" spc="-150" dirty="0"/>
              <a:t>부칙</a:t>
            </a:r>
            <a:r>
              <a:rPr lang="en-US" altLang="ko-KR" sz="1400" b="1" spc="-150" dirty="0"/>
              <a:t>(</a:t>
            </a:r>
            <a:r>
              <a:rPr lang="ko-KR" altLang="en-US" sz="1400" b="1" spc="-150" dirty="0"/>
              <a:t>시행령 제</a:t>
            </a:r>
            <a:r>
              <a:rPr lang="en-US" altLang="ko-KR" sz="1400" b="1" spc="-150" dirty="0"/>
              <a:t>4</a:t>
            </a:r>
            <a:r>
              <a:rPr lang="ko-KR" altLang="en-US" sz="1400" b="1" spc="-150" dirty="0"/>
              <a:t>조</a:t>
            </a:r>
            <a:r>
              <a:rPr lang="en-US" altLang="ko-KR" sz="1400" b="1" spc="-150" dirty="0" smtClean="0"/>
              <a:t>)】  </a:t>
            </a:r>
            <a:r>
              <a:rPr lang="ko-KR" altLang="en-US" sz="1400" b="1" spc="-150" dirty="0" smtClean="0"/>
              <a:t>종전의 </a:t>
            </a:r>
            <a:r>
              <a:rPr lang="ko-KR" altLang="en-US" sz="1400" b="1" spc="-150" dirty="0"/>
              <a:t>규정에 따른 처리시설 중 재활용을 위한 중간처리시설은 재활용시설로</a:t>
            </a:r>
            <a:r>
              <a:rPr lang="en-US" altLang="ko-KR" sz="1400" b="1" spc="-150" dirty="0"/>
              <a:t>, </a:t>
            </a:r>
            <a:endParaRPr lang="en-US" altLang="ko-KR" sz="1400" b="1" spc="-150" dirty="0" smtClean="0"/>
          </a:p>
          <a:p>
            <a:pPr fontAlgn="base"/>
            <a:r>
              <a:rPr lang="en-US" altLang="ko-KR" sz="1400" b="1" spc="-150" dirty="0"/>
              <a:t> </a:t>
            </a:r>
            <a:r>
              <a:rPr lang="en-US" altLang="ko-KR" sz="1400" b="1" spc="-150" dirty="0" smtClean="0"/>
              <a:t>                                   </a:t>
            </a:r>
            <a:r>
              <a:rPr lang="ko-KR" altLang="en-US" sz="1400" b="1" spc="-150" dirty="0" smtClean="0"/>
              <a:t>그 </a:t>
            </a:r>
            <a:r>
              <a:rPr lang="ko-KR" altLang="en-US" sz="1400" b="1" spc="-150" dirty="0"/>
              <a:t>외의 시설은 중간처분시설 또는 최종처분시설로 인정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14348" y="2357430"/>
            <a:ext cx="7115067" cy="934964"/>
          </a:xfrm>
          <a:prstGeom prst="rect">
            <a:avLst/>
          </a:prstGeom>
          <a:noFill/>
          <a:ln w="5715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642910" y="2357430"/>
            <a:ext cx="835292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1-2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 폐기물 처리시설의 종류 재 분류 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법 제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조제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8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호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spc="-15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base"/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spc="-150" dirty="0" smtClean="0">
                <a:latin typeface="+mn-ea"/>
              </a:rPr>
              <a:t>○ 처리방법에 따라 </a:t>
            </a:r>
            <a:r>
              <a:rPr lang="ko-KR" altLang="en-US" sz="1600" b="1" spc="-150" dirty="0" smtClean="0">
                <a:latin typeface="+mn-ea"/>
              </a:rPr>
              <a:t>처분시설과 재활용시설로 분류</a:t>
            </a:r>
            <a:r>
              <a:rPr lang="ko-KR" altLang="en-US" sz="1600" spc="-150" dirty="0" smtClean="0">
                <a:latin typeface="+mn-ea"/>
              </a:rPr>
              <a:t>되며</a:t>
            </a:r>
            <a:r>
              <a:rPr lang="en-US" altLang="ko-KR" sz="1600" spc="-150" dirty="0" smtClean="0">
                <a:latin typeface="+mn-ea"/>
              </a:rPr>
              <a:t>, </a:t>
            </a:r>
            <a:r>
              <a:rPr lang="ko-KR" altLang="en-US" sz="1600" b="1" spc="-300" dirty="0" smtClean="0">
                <a:latin typeface="+mn-ea"/>
              </a:rPr>
              <a:t>재활용은 재활용시설</a:t>
            </a:r>
            <a:r>
              <a:rPr lang="en-US" altLang="ko-KR" sz="1600" b="1" spc="-300" dirty="0" smtClean="0">
                <a:latin typeface="+mn-ea"/>
              </a:rPr>
              <a:t> </a:t>
            </a:r>
            <a:r>
              <a:rPr lang="ko-KR" altLang="en-US" sz="1600" b="1" spc="-300" dirty="0" smtClean="0">
                <a:latin typeface="+mn-ea"/>
              </a:rPr>
              <a:t>사용 의무</a:t>
            </a:r>
          </a:p>
          <a:p>
            <a:pPr fontAlgn="base"/>
            <a:r>
              <a:rPr lang="en-US" altLang="ko-KR" sz="1500" spc="-150" dirty="0" smtClean="0">
                <a:latin typeface="+mn-ea"/>
              </a:rPr>
              <a:t>   - </a:t>
            </a:r>
            <a:r>
              <a:rPr lang="ko-KR" altLang="en-US" sz="1500" spc="-150" dirty="0" smtClean="0">
                <a:latin typeface="+mn-ea"/>
              </a:rPr>
              <a:t>폐기물처리시설 이외의 시설에서 처리 불가</a:t>
            </a:r>
            <a:r>
              <a:rPr lang="en-US" altLang="ko-KR" sz="1500" spc="-150" dirty="0" smtClean="0">
                <a:latin typeface="+mn-ea"/>
              </a:rPr>
              <a:t>. </a:t>
            </a:r>
            <a:r>
              <a:rPr lang="ko-KR" altLang="en-US" sz="1500" spc="-150" dirty="0" smtClean="0">
                <a:solidFill>
                  <a:srgbClr val="01109B"/>
                </a:solidFill>
                <a:latin typeface="+mn-ea"/>
              </a:rPr>
              <a:t>단</a:t>
            </a:r>
            <a:r>
              <a:rPr lang="en-US" altLang="ko-KR" sz="1500" spc="-150" dirty="0" smtClean="0">
                <a:solidFill>
                  <a:srgbClr val="01109B"/>
                </a:solidFill>
                <a:latin typeface="+mn-ea"/>
              </a:rPr>
              <a:t>, </a:t>
            </a:r>
            <a:r>
              <a:rPr lang="ko-KR" altLang="en-US" sz="1500" spc="-150" dirty="0" smtClean="0">
                <a:solidFill>
                  <a:srgbClr val="01109B"/>
                </a:solidFill>
                <a:latin typeface="+mn-ea"/>
              </a:rPr>
              <a:t>규칙 제</a:t>
            </a:r>
            <a:r>
              <a:rPr lang="en-US" altLang="ko-KR" sz="1500" spc="-150" dirty="0" smtClean="0">
                <a:solidFill>
                  <a:srgbClr val="01109B"/>
                </a:solidFill>
                <a:latin typeface="+mn-ea"/>
              </a:rPr>
              <a:t>10</a:t>
            </a:r>
            <a:r>
              <a:rPr lang="ko-KR" altLang="en-US" sz="1500" spc="-150" dirty="0" smtClean="0">
                <a:solidFill>
                  <a:srgbClr val="01109B"/>
                </a:solidFill>
                <a:latin typeface="+mn-ea"/>
              </a:rPr>
              <a:t>조에 규정된 경우에는 가능</a:t>
            </a:r>
            <a:endParaRPr lang="en-US" altLang="ko-KR" sz="1500" spc="-150" dirty="0" smtClean="0">
              <a:solidFill>
                <a:srgbClr val="01109B"/>
              </a:solidFill>
              <a:latin typeface="+mn-ea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3357562"/>
            <a:ext cx="7197948" cy="2537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직사각형 20"/>
          <p:cNvSpPr/>
          <p:nvPr/>
        </p:nvSpPr>
        <p:spPr>
          <a:xfrm>
            <a:off x="179512" y="-99392"/>
            <a:ext cx="4501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32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32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32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32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620688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</a:t>
            </a:r>
            <a:r>
              <a:rPr lang="ko-KR" altLang="en-U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용어의 정의</a:t>
            </a:r>
            <a:endParaRPr lang="ko-KR" altLang="en-US" sz="2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000099" y="643385"/>
            <a:ext cx="1771701" cy="6847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7285"/>
            <a:ext cx="324447" cy="35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2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42844" y="533535"/>
            <a:ext cx="7920879" cy="5847577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1749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4288"/>
            <a:ext cx="1112393" cy="8367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419" y="311753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485751" y="657526"/>
            <a:ext cx="7344816" cy="1414152"/>
          </a:xfrm>
          <a:prstGeom prst="rect">
            <a:avLst/>
          </a:prstGeom>
          <a:noFill/>
          <a:ln w="5715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577673" y="692696"/>
            <a:ext cx="82610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3.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폐기물 재활용 범위 확대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법 제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조제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7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호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</a:t>
            </a:r>
            <a:r>
              <a:rPr lang="en-US" altLang="ko-KR" sz="1600" spc="-150" dirty="0">
                <a:latin typeface="+mn-ea"/>
              </a:rPr>
              <a:t>EU </a:t>
            </a:r>
            <a:r>
              <a:rPr lang="ko-KR" altLang="en-US" sz="1600" spc="-150" dirty="0">
                <a:latin typeface="+mn-ea"/>
              </a:rPr>
              <a:t>등과 같이 폐기물의 </a:t>
            </a:r>
            <a:r>
              <a:rPr lang="ko-KR" altLang="en-US" sz="1600" b="1" spc="-150" dirty="0" err="1">
                <a:solidFill>
                  <a:srgbClr val="01109B"/>
                </a:solidFill>
                <a:latin typeface="+mn-ea"/>
              </a:rPr>
              <a:t>열적</a:t>
            </a:r>
            <a:r>
              <a:rPr lang="ko-KR" altLang="en-US" sz="1600" b="1" spc="-150" dirty="0">
                <a:solidFill>
                  <a:srgbClr val="01109B"/>
                </a:solidFill>
                <a:latin typeface="+mn-ea"/>
              </a:rPr>
              <a:t> 재활용</a:t>
            </a:r>
            <a:r>
              <a:rPr lang="en-US" altLang="ko-KR" sz="1600" b="1" spc="-150" dirty="0">
                <a:solidFill>
                  <a:srgbClr val="01109B"/>
                </a:solidFill>
                <a:latin typeface="+mn-ea"/>
              </a:rPr>
              <a:t>(Recovery)</a:t>
            </a:r>
            <a:r>
              <a:rPr lang="ko-KR" altLang="en-US" sz="1600" b="1" spc="-150" dirty="0">
                <a:solidFill>
                  <a:srgbClr val="01109B"/>
                </a:solidFill>
                <a:latin typeface="+mn-ea"/>
              </a:rPr>
              <a:t>을 재활용 범주에 포함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- </a:t>
            </a:r>
            <a:r>
              <a:rPr lang="ko-KR" altLang="en-US" sz="1600" spc="-150" dirty="0">
                <a:latin typeface="+mn-ea"/>
              </a:rPr>
              <a:t>폐기물의 무분별한 연료사용 규제 및 </a:t>
            </a:r>
            <a:r>
              <a:rPr lang="ko-KR" altLang="en-US" sz="1600" spc="-150" dirty="0" smtClean="0">
                <a:latin typeface="+mn-ea"/>
              </a:rPr>
              <a:t>적정 </a:t>
            </a:r>
            <a:r>
              <a:rPr lang="ko-KR" altLang="en-US" sz="1600" spc="-150" dirty="0">
                <a:latin typeface="+mn-ea"/>
              </a:rPr>
              <a:t>연료사용을 위해 </a:t>
            </a:r>
            <a:r>
              <a:rPr lang="ko-KR" altLang="en-US" sz="1600" b="1" spc="-150" dirty="0">
                <a:solidFill>
                  <a:srgbClr val="01109B"/>
                </a:solidFill>
                <a:latin typeface="+mn-ea"/>
              </a:rPr>
              <a:t>사용가능 시설을 지정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- </a:t>
            </a:r>
            <a:r>
              <a:rPr lang="ko-KR" altLang="en-US" sz="1600" spc="-150" dirty="0">
                <a:latin typeface="+mn-ea"/>
              </a:rPr>
              <a:t>지정폐기물 사용금지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중금속 함유기준 설정 및 </a:t>
            </a:r>
            <a:r>
              <a:rPr lang="ko-KR" altLang="en-US" sz="1600" spc="-150" dirty="0" smtClean="0">
                <a:latin typeface="+mn-ea"/>
              </a:rPr>
              <a:t>기준 미만인 </a:t>
            </a:r>
            <a:r>
              <a:rPr lang="ko-KR" altLang="en-US" sz="1600" spc="-150" dirty="0">
                <a:latin typeface="+mn-ea"/>
              </a:rPr>
              <a:t>경우에 한하여 사용 </a:t>
            </a:r>
            <a:r>
              <a:rPr lang="ko-KR" altLang="en-US" sz="1600" spc="-150" dirty="0" smtClean="0">
                <a:latin typeface="+mn-ea"/>
              </a:rPr>
              <a:t>허용</a:t>
            </a:r>
            <a:endParaRPr lang="ko-KR" altLang="en-US" sz="1600" spc="-150" dirty="0"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36" y="2924944"/>
            <a:ext cx="7435032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5576" y="231926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개정내</a:t>
            </a:r>
            <a:r>
              <a:rPr lang="ko-KR" altLang="en-US" sz="2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용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928091" y="2319263"/>
            <a:ext cx="1267645" cy="6847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73163"/>
            <a:ext cx="324447" cy="35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>
                <a:solidFill>
                  <a:schemeClr val="tx1"/>
                </a:solidFill>
              </a:rPr>
              <a:t>3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42844" y="533535"/>
            <a:ext cx="7920879" cy="5847577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099335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4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2844" y="332657"/>
            <a:ext cx="7920879" cy="5760639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529" name="_x74526224" descr="EMB0000097c27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3" y="357166"/>
            <a:ext cx="7893823" cy="57864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6865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152" y="-27383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51520" y="1705938"/>
            <a:ext cx="7563023" cy="642942"/>
          </a:xfrm>
          <a:prstGeom prst="rect">
            <a:avLst/>
          </a:prstGeom>
          <a:noFill/>
          <a:ln w="5715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55984" y="2924944"/>
            <a:ext cx="7600260" cy="3363507"/>
          </a:xfrm>
          <a:prstGeom prst="rect">
            <a:avLst/>
          </a:prstGeom>
          <a:noFill/>
          <a:ln w="5715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51520" y="2990113"/>
            <a:ext cx="7604724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500"/>
              </a:lnSpc>
            </a:pPr>
            <a:r>
              <a:rPr lang="ko-KR" altLang="en-US" sz="1700" spc="-150" dirty="0" smtClean="0">
                <a:latin typeface="+mn-ea"/>
              </a:rPr>
              <a:t>○ </a:t>
            </a:r>
            <a:r>
              <a:rPr lang="en-US" altLang="ko-KR" sz="1700" b="1" spc="-150" dirty="0" smtClean="0">
                <a:latin typeface="+mn-ea"/>
              </a:rPr>
              <a:t>(</a:t>
            </a:r>
            <a:r>
              <a:rPr lang="ko-KR" altLang="en-US" sz="1700" b="1" spc="-150" dirty="0" smtClean="0">
                <a:latin typeface="+mn-ea"/>
              </a:rPr>
              <a:t>오염원인자 책임원칙</a:t>
            </a:r>
            <a:r>
              <a:rPr lang="en-US" altLang="ko-KR" sz="1700" b="1" spc="-150" dirty="0" smtClean="0">
                <a:latin typeface="+mn-ea"/>
              </a:rPr>
              <a:t>)</a:t>
            </a:r>
            <a:r>
              <a:rPr lang="ko-KR" altLang="en-US" sz="1700" spc="-150" dirty="0" smtClean="0">
                <a:latin typeface="+mn-ea"/>
              </a:rPr>
              <a:t> 폐기물로 인하여 </a:t>
            </a:r>
            <a:r>
              <a:rPr lang="ko-KR" altLang="en-US" sz="1700" b="1" spc="-150" dirty="0" smtClean="0">
                <a:latin typeface="+mn-ea"/>
              </a:rPr>
              <a:t>환경오염을 일으킨 자</a:t>
            </a:r>
            <a:r>
              <a:rPr lang="ko-KR" altLang="en-US" sz="1700" spc="-150" dirty="0" smtClean="0">
                <a:latin typeface="+mn-ea"/>
              </a:rPr>
              <a:t>는</a:t>
            </a:r>
            <a:r>
              <a:rPr lang="ko-KR" altLang="en-US" sz="1700" b="1" spc="-150" dirty="0" smtClean="0">
                <a:latin typeface="+mn-ea"/>
              </a:rPr>
              <a:t> 오염된 환경을     </a:t>
            </a:r>
            <a:endParaRPr lang="en-US" altLang="ko-KR" sz="1700" b="1" spc="-150" dirty="0" smtClean="0">
              <a:latin typeface="+mn-ea"/>
            </a:endParaRPr>
          </a:p>
          <a:p>
            <a:pPr fontAlgn="base">
              <a:lnSpc>
                <a:spcPts val="2500"/>
              </a:lnSpc>
            </a:pPr>
            <a:r>
              <a:rPr lang="en-US" altLang="ko-KR" sz="1700" b="1" spc="-150" dirty="0" smtClean="0">
                <a:latin typeface="+mn-ea"/>
              </a:rPr>
              <a:t>    </a:t>
            </a:r>
            <a:r>
              <a:rPr lang="ko-KR" altLang="en-US" sz="1700" b="1" spc="-150" dirty="0" smtClean="0">
                <a:latin typeface="+mn-ea"/>
              </a:rPr>
              <a:t>복원할 책임</a:t>
            </a:r>
            <a:r>
              <a:rPr lang="ko-KR" altLang="en-US" sz="1700" spc="-150" dirty="0" smtClean="0">
                <a:latin typeface="+mn-ea"/>
              </a:rPr>
              <a:t>을 지며</a:t>
            </a:r>
            <a:r>
              <a:rPr lang="en-US" altLang="ko-KR" sz="1700" spc="-150" dirty="0" smtClean="0">
                <a:latin typeface="+mn-ea"/>
              </a:rPr>
              <a:t>,</a:t>
            </a:r>
            <a:r>
              <a:rPr lang="ko-KR" altLang="en-US" sz="1700" spc="-150" dirty="0" smtClean="0">
                <a:latin typeface="+mn-ea"/>
              </a:rPr>
              <a:t> 오염으로 인한 </a:t>
            </a:r>
            <a:r>
              <a:rPr lang="ko-KR" altLang="en-US" sz="1700" b="1" spc="-150" dirty="0" smtClean="0">
                <a:latin typeface="+mn-ea"/>
              </a:rPr>
              <a:t>피해의 구제에 드는 비용을 부담</a:t>
            </a:r>
            <a:r>
              <a:rPr lang="ko-KR" altLang="en-US" sz="1700" spc="-150" dirty="0" smtClean="0">
                <a:latin typeface="+mn-ea"/>
              </a:rPr>
              <a:t>하여야 함</a:t>
            </a:r>
          </a:p>
          <a:p>
            <a:pPr fontAlgn="base">
              <a:lnSpc>
                <a:spcPts val="2500"/>
              </a:lnSpc>
            </a:pPr>
            <a:r>
              <a:rPr lang="ko-KR" altLang="en-US" sz="1700" spc="-150" dirty="0" smtClean="0">
                <a:latin typeface="+mn-ea"/>
              </a:rPr>
              <a:t>○ </a:t>
            </a:r>
            <a:r>
              <a:rPr lang="en-US" altLang="ko-KR" sz="1700" b="1" spc="-150" dirty="0" smtClean="0">
                <a:latin typeface="+mn-ea"/>
              </a:rPr>
              <a:t>(</a:t>
            </a:r>
            <a:r>
              <a:rPr lang="ko-KR" altLang="en-US" sz="1700" b="1" spc="-150" dirty="0" smtClean="0">
                <a:latin typeface="+mn-ea"/>
              </a:rPr>
              <a:t>배출 시</a:t>
            </a:r>
            <a:r>
              <a:rPr lang="en-US" altLang="ko-KR" sz="1700" b="1" spc="-150" dirty="0" smtClean="0">
                <a:latin typeface="+mn-ea"/>
              </a:rPr>
              <a:t>) </a:t>
            </a:r>
            <a:r>
              <a:rPr lang="ko-KR" altLang="en-US" spc="-150" dirty="0" smtClean="0">
                <a:latin typeface="+mn-ea"/>
              </a:rPr>
              <a:t>① </a:t>
            </a:r>
            <a:r>
              <a:rPr lang="ko-KR" altLang="en-US" sz="1600" spc="-150" dirty="0" smtClean="0">
                <a:latin typeface="+mn-ea"/>
              </a:rPr>
              <a:t>제품의 생산방식 등을 개선</a:t>
            </a:r>
            <a:r>
              <a:rPr lang="en-US" altLang="ko-KR" sz="1600" spc="-150" dirty="0" smtClean="0">
                <a:latin typeface="+mn-ea"/>
              </a:rPr>
              <a:t>, </a:t>
            </a:r>
            <a:r>
              <a:rPr lang="ko-KR" altLang="en-US" sz="1600" spc="-150" dirty="0" smtClean="0">
                <a:latin typeface="+mn-ea"/>
              </a:rPr>
              <a:t>폐기물의 발생을 최대한 억제하고</a:t>
            </a:r>
            <a:r>
              <a:rPr lang="en-US" altLang="ko-KR" sz="1600" spc="-150" dirty="0" smtClean="0">
                <a:latin typeface="+mn-ea"/>
              </a:rPr>
              <a:t>, </a:t>
            </a:r>
          </a:p>
          <a:p>
            <a:pPr fontAlgn="base">
              <a:lnSpc>
                <a:spcPts val="2500"/>
              </a:lnSpc>
            </a:pPr>
            <a:r>
              <a:rPr lang="en-US" altLang="ko-KR" sz="1600" spc="-150" dirty="0">
                <a:latin typeface="+mn-ea"/>
              </a:rPr>
              <a:t> </a:t>
            </a:r>
            <a:r>
              <a:rPr lang="en-US" altLang="ko-KR" sz="1600" spc="-150" dirty="0" smtClean="0">
                <a:latin typeface="+mn-ea"/>
              </a:rPr>
              <a:t>                         </a:t>
            </a:r>
            <a:r>
              <a:rPr lang="ko-KR" altLang="en-US" sz="1600" spc="-150" dirty="0" smtClean="0">
                <a:latin typeface="+mn-ea"/>
              </a:rPr>
              <a:t>발생 폐기물을 </a:t>
            </a:r>
            <a:r>
              <a:rPr lang="en-US" altLang="ko-KR" sz="1600" spc="-150" dirty="0" smtClean="0">
                <a:latin typeface="+mn-ea"/>
              </a:rPr>
              <a:t> </a:t>
            </a:r>
            <a:r>
              <a:rPr lang="ko-KR" altLang="en-US" sz="1600" spc="-150" dirty="0" smtClean="0">
                <a:latin typeface="+mn-ea"/>
              </a:rPr>
              <a:t>스스로 재활용함으로써 폐기물 배출을 최소화</a:t>
            </a:r>
          </a:p>
          <a:p>
            <a:pPr fontAlgn="base">
              <a:lnSpc>
                <a:spcPts val="2500"/>
              </a:lnSpc>
            </a:pPr>
            <a:r>
              <a:rPr lang="ko-KR" altLang="en-US" spc="-150" dirty="0" smtClean="0">
                <a:latin typeface="+mn-ea"/>
              </a:rPr>
              <a:t>                   ② </a:t>
            </a:r>
            <a:r>
              <a:rPr lang="ko-KR" altLang="en-US" sz="1600" spc="-150" dirty="0" smtClean="0">
                <a:latin typeface="+mn-ea"/>
              </a:rPr>
              <a:t>폐기물을 배출하는 경우 주변 환경이나 국민 건강 위해 방지를 위한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ts val="2500"/>
              </a:lnSpc>
            </a:pPr>
            <a:r>
              <a:rPr lang="en-US" altLang="ko-KR" sz="1600" spc="-150" dirty="0">
                <a:latin typeface="+mn-ea"/>
              </a:rPr>
              <a:t> </a:t>
            </a:r>
            <a:r>
              <a:rPr lang="en-US" altLang="ko-KR" sz="1600" spc="-150" dirty="0" smtClean="0">
                <a:latin typeface="+mn-ea"/>
              </a:rPr>
              <a:t>           </a:t>
            </a:r>
            <a:r>
              <a:rPr lang="ko-KR" altLang="en-US" sz="1600" spc="-150" dirty="0" smtClean="0">
                <a:latin typeface="+mn-ea"/>
              </a:rPr>
              <a:t>               조치를 하고</a:t>
            </a:r>
            <a:r>
              <a:rPr lang="en-US" altLang="ko-KR" sz="1600" spc="-150" dirty="0" smtClean="0">
                <a:latin typeface="+mn-ea"/>
              </a:rPr>
              <a:t>, </a:t>
            </a:r>
            <a:r>
              <a:rPr lang="ko-KR" altLang="en-US" sz="1600" spc="-150" dirty="0" smtClean="0">
                <a:latin typeface="+mn-ea"/>
              </a:rPr>
              <a:t>처분보다는 재활용을 우선함으로써 자원생산성 향상에 기여</a:t>
            </a:r>
          </a:p>
          <a:p>
            <a:pPr fontAlgn="base">
              <a:lnSpc>
                <a:spcPts val="2500"/>
              </a:lnSpc>
            </a:pPr>
            <a:r>
              <a:rPr lang="ko-KR" altLang="en-US" sz="1700" spc="-150" dirty="0" smtClean="0">
                <a:latin typeface="+mn-ea"/>
              </a:rPr>
              <a:t>○ </a:t>
            </a:r>
            <a:r>
              <a:rPr lang="en-US" altLang="ko-KR" sz="1700" b="1" spc="-150" dirty="0" smtClean="0">
                <a:latin typeface="+mn-ea"/>
              </a:rPr>
              <a:t>(</a:t>
            </a:r>
            <a:r>
              <a:rPr lang="ko-KR" altLang="en-US" sz="1700" b="1" spc="-150" dirty="0" smtClean="0">
                <a:latin typeface="+mn-ea"/>
              </a:rPr>
              <a:t>처리 시</a:t>
            </a:r>
            <a:r>
              <a:rPr lang="en-US" altLang="ko-KR" sz="1700" b="1" spc="-150" dirty="0" smtClean="0">
                <a:latin typeface="+mn-ea"/>
              </a:rPr>
              <a:t>) </a:t>
            </a:r>
            <a:r>
              <a:rPr lang="ko-KR" altLang="en-US" sz="1700" spc="-150" dirty="0" smtClean="0">
                <a:latin typeface="+mn-ea"/>
              </a:rPr>
              <a:t>처리하는 과정에서 양과 유해성을 줄이도록 하는 등 환경보전과 국민</a:t>
            </a:r>
            <a:r>
              <a:rPr lang="en-US" altLang="ko-KR" sz="1700" spc="-150" dirty="0" smtClean="0">
                <a:latin typeface="+mn-ea"/>
              </a:rPr>
              <a:t>                  </a:t>
            </a:r>
          </a:p>
          <a:p>
            <a:pPr fontAlgn="base">
              <a:lnSpc>
                <a:spcPts val="2500"/>
              </a:lnSpc>
            </a:pPr>
            <a:r>
              <a:rPr lang="ko-KR" altLang="en-US" sz="1700" spc="-150" dirty="0" smtClean="0">
                <a:latin typeface="+mn-ea"/>
              </a:rPr>
              <a:t>                   건강보호에 적합하게 처리</a:t>
            </a:r>
          </a:p>
          <a:p>
            <a:pPr fontAlgn="base">
              <a:lnSpc>
                <a:spcPts val="2500"/>
              </a:lnSpc>
            </a:pPr>
            <a:r>
              <a:rPr lang="ko-KR" altLang="en-US" sz="1700" b="1" spc="-150" dirty="0" smtClean="0">
                <a:latin typeface="+mn-ea"/>
              </a:rPr>
              <a:t>○ </a:t>
            </a:r>
            <a:r>
              <a:rPr lang="en-US" altLang="ko-KR" sz="1700" b="1" spc="-150" dirty="0" smtClean="0">
                <a:latin typeface="+mn-ea"/>
              </a:rPr>
              <a:t>(</a:t>
            </a:r>
            <a:r>
              <a:rPr lang="ko-KR" altLang="en-US" sz="1700" b="1" spc="-150" dirty="0" smtClean="0">
                <a:latin typeface="+mn-ea"/>
              </a:rPr>
              <a:t>폐기물 수출</a:t>
            </a:r>
            <a:r>
              <a:rPr lang="en-US" altLang="ko-KR" sz="1700" b="1" spc="-150" dirty="0" smtClean="0">
                <a:latin typeface="+mn-ea"/>
              </a:rPr>
              <a:t>·</a:t>
            </a:r>
            <a:r>
              <a:rPr lang="ko-KR" altLang="en-US" sz="1700" b="1" spc="-150" dirty="0" smtClean="0">
                <a:latin typeface="+mn-ea"/>
              </a:rPr>
              <a:t>입 억제</a:t>
            </a:r>
            <a:r>
              <a:rPr lang="en-US" altLang="ko-KR" sz="1700" b="1" spc="-150" dirty="0" smtClean="0">
                <a:latin typeface="+mn-ea"/>
              </a:rPr>
              <a:t>) </a:t>
            </a:r>
            <a:r>
              <a:rPr lang="ko-KR" altLang="en-US" sz="1700" spc="-150" dirty="0" smtClean="0">
                <a:latin typeface="+mn-ea"/>
              </a:rPr>
              <a:t>국내에서 발생한 폐기물은 가능한 국내에서 처리하고</a:t>
            </a:r>
            <a:r>
              <a:rPr lang="en-US" altLang="ko-KR" sz="1700" spc="-150" dirty="0" smtClean="0">
                <a:latin typeface="+mn-ea"/>
              </a:rPr>
              <a:t>, </a:t>
            </a:r>
          </a:p>
          <a:p>
            <a:pPr fontAlgn="base">
              <a:lnSpc>
                <a:spcPts val="2500"/>
              </a:lnSpc>
            </a:pPr>
            <a:r>
              <a:rPr lang="en-US" altLang="ko-KR" sz="1700" spc="-150" dirty="0">
                <a:latin typeface="+mn-ea"/>
              </a:rPr>
              <a:t> </a:t>
            </a:r>
            <a:r>
              <a:rPr lang="en-US" altLang="ko-KR" sz="1700" spc="-150" dirty="0" smtClean="0">
                <a:latin typeface="+mn-ea"/>
              </a:rPr>
              <a:t>                                     </a:t>
            </a:r>
            <a:r>
              <a:rPr lang="ko-KR" altLang="en-US" sz="1700" spc="-150" dirty="0" smtClean="0">
                <a:latin typeface="+mn-ea"/>
              </a:rPr>
              <a:t>폐기물 수입은 억제</a:t>
            </a:r>
            <a:endParaRPr lang="ko-KR" altLang="en-US" sz="1700" spc="-150" dirty="0"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99380" y="1835532"/>
            <a:ext cx="82610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700" spc="-150" dirty="0" smtClean="0">
                <a:latin typeface="HY헤드라인M" pitchFamily="18" charset="-127"/>
                <a:ea typeface="HY헤드라인M" pitchFamily="18" charset="-127"/>
              </a:rPr>
              <a:t>폐기물의 </a:t>
            </a:r>
            <a:r>
              <a:rPr lang="ko-KR" altLang="en-US" sz="1700" spc="-150" dirty="0">
                <a:latin typeface="HY헤드라인M" pitchFamily="18" charset="-127"/>
                <a:ea typeface="HY헤드라인M" pitchFamily="18" charset="-127"/>
              </a:rPr>
              <a:t>적정관리 및 재활용촉진 유도</a:t>
            </a:r>
            <a:r>
              <a:rPr lang="en-US" altLang="ko-KR" sz="1700" spc="-150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700" spc="-150" dirty="0">
                <a:latin typeface="HY헤드라인M" pitchFamily="18" charset="-127"/>
                <a:ea typeface="HY헤드라인M" pitchFamily="18" charset="-127"/>
              </a:rPr>
              <a:t>오염사고에 따른 비용부담 주체 등을 </a:t>
            </a:r>
            <a:r>
              <a:rPr lang="ko-KR" altLang="en-US" sz="1700" spc="-150" dirty="0" smtClean="0">
                <a:latin typeface="HY헤드라인M" pitchFamily="18" charset="-127"/>
                <a:ea typeface="HY헤드라인M" pitchFamily="18" charset="-127"/>
              </a:rPr>
              <a:t>규정</a:t>
            </a:r>
            <a:endParaRPr lang="ko-KR" altLang="en-US" sz="1700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11560" y="1228690"/>
            <a:ext cx="16430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2000" b="1" dirty="0" smtClean="0"/>
              <a:t>개정 사유</a:t>
            </a:r>
            <a:endParaRPr lang="ko-KR" altLang="en-US" sz="2000" b="1" dirty="0"/>
          </a:p>
        </p:txBody>
      </p:sp>
      <p:sp>
        <p:nvSpPr>
          <p:cNvPr id="27" name="직사각형 26"/>
          <p:cNvSpPr/>
          <p:nvPr/>
        </p:nvSpPr>
        <p:spPr>
          <a:xfrm>
            <a:off x="624670" y="2452826"/>
            <a:ext cx="16430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2000" b="1" dirty="0" smtClean="0"/>
              <a:t>세부 내용</a:t>
            </a:r>
            <a:endParaRPr lang="ko-KR" altLang="en-US" sz="2000" b="1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3568" y="620688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폐기물관리  기본원칙</a:t>
            </a:r>
            <a:r>
              <a:rPr lang="en-US" altLang="ko-KR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신설</a:t>
            </a:r>
            <a:r>
              <a:rPr lang="en-US" altLang="ko-KR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771325" y="620689"/>
            <a:ext cx="4088708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74588"/>
            <a:ext cx="324447" cy="35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02000"/>
            <a:ext cx="427131" cy="406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93" y="2431602"/>
            <a:ext cx="427131" cy="406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5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42845" y="570376"/>
            <a:ext cx="7813532" cy="5810951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83048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884" y="627401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179511" y="1813429"/>
            <a:ext cx="7876255" cy="1835370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07504" y="1691516"/>
            <a:ext cx="8261052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pc="-150" dirty="0" smtClean="0">
                <a:latin typeface="+mn-ea"/>
              </a:rPr>
              <a:t>◈</a:t>
            </a:r>
            <a:r>
              <a:rPr lang="ko-KR" altLang="en-US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1600" b="1" spc="-150" dirty="0" smtClean="0">
                <a:latin typeface="+mn-ea"/>
              </a:rPr>
              <a:t>중간가공 폐기물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재활용 용도 또는 방법에 따라 재활용하기 쉬운 상태로 만든 폐기물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  ○ </a:t>
            </a:r>
            <a:r>
              <a:rPr lang="ko-KR" altLang="en-US" sz="1600" spc="-150" dirty="0">
                <a:latin typeface="+mn-ea"/>
              </a:rPr>
              <a:t>중간가공폐기물은 </a:t>
            </a:r>
            <a:r>
              <a:rPr lang="ko-KR" altLang="en-US" sz="1600" b="1" spc="-150" dirty="0">
                <a:latin typeface="+mn-ea"/>
              </a:rPr>
              <a:t>폐기물 자가 재활용 또는 폐기물재활용업소에서 </a:t>
            </a:r>
            <a:r>
              <a:rPr lang="ko-KR" altLang="en-US" sz="1600" b="1" spc="-150" dirty="0" smtClean="0">
                <a:latin typeface="+mn-ea"/>
              </a:rPr>
              <a:t>재활용과정에서만 발생</a:t>
            </a:r>
            <a:endParaRPr lang="en-US" altLang="ko-KR" sz="1600" b="1" spc="-150" dirty="0" smtClean="0">
              <a:latin typeface="+mn-e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40211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직사각형 24"/>
          <p:cNvSpPr/>
          <p:nvPr/>
        </p:nvSpPr>
        <p:spPr>
          <a:xfrm>
            <a:off x="177790" y="2640687"/>
            <a:ext cx="8066618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700" spc="-150" dirty="0" smtClean="0">
                <a:latin typeface="+mn-ea"/>
              </a:rPr>
              <a:t>◈ </a:t>
            </a:r>
            <a:r>
              <a:rPr lang="ko-KR" altLang="en-US" sz="1700" dirty="0" smtClean="0">
                <a:latin typeface="+mn-ea"/>
              </a:rPr>
              <a:t> 중간가공 폐기물에 대한 </a:t>
            </a:r>
            <a:r>
              <a:rPr lang="ko-KR" altLang="en-US" sz="1700" b="1" dirty="0" smtClean="0">
                <a:latin typeface="+mn-ea"/>
              </a:rPr>
              <a:t>완화된 처리기준과 처리방법 적용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법 제</a:t>
            </a:r>
            <a:r>
              <a:rPr lang="en-US" altLang="ko-KR" sz="1600" dirty="0" smtClean="0">
                <a:latin typeface="+mn-ea"/>
              </a:rPr>
              <a:t>13</a:t>
            </a:r>
            <a:r>
              <a:rPr lang="ko-KR" altLang="en-US" sz="1600" dirty="0" smtClean="0">
                <a:latin typeface="+mn-ea"/>
              </a:rPr>
              <a:t>조제</a:t>
            </a:r>
            <a:r>
              <a:rPr lang="en-US" altLang="ko-KR" sz="1600" dirty="0" smtClean="0">
                <a:latin typeface="+mn-ea"/>
              </a:rPr>
              <a:t>1</a:t>
            </a:r>
            <a:r>
              <a:rPr lang="ko-KR" altLang="en-US" sz="1600" dirty="0" smtClean="0">
                <a:latin typeface="+mn-ea"/>
              </a:rPr>
              <a:t>항</a:t>
            </a:r>
            <a:r>
              <a:rPr lang="en-US" altLang="ko-KR" sz="1600" dirty="0" smtClean="0">
                <a:latin typeface="+mn-ea"/>
              </a:rPr>
              <a:t>)</a:t>
            </a:r>
            <a:endParaRPr lang="ko-KR" altLang="en-US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</a:t>
            </a:r>
            <a:r>
              <a:rPr lang="en-US" altLang="ko-KR" dirty="0" smtClean="0">
                <a:latin typeface="+mn-ea"/>
              </a:rPr>
              <a:t>※</a:t>
            </a:r>
            <a:r>
              <a:rPr lang="ko-KR" altLang="en-US" sz="1600" dirty="0" smtClean="0">
                <a:latin typeface="+mn-ea"/>
              </a:rPr>
              <a:t> 재활용 목적으로 생산된 중간가공 폐기물에 대한 처리방법 등의 완화를 통한</a:t>
            </a:r>
            <a:endParaRPr lang="en-US" altLang="ko-KR" sz="1600" dirty="0" smtClean="0">
              <a:latin typeface="+mn-ea"/>
            </a:endParaRPr>
          </a:p>
          <a:p>
            <a:pPr fontAlgn="base"/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   </a:t>
            </a:r>
            <a:r>
              <a:rPr lang="ko-KR" altLang="en-US" sz="1600" dirty="0" smtClean="0">
                <a:latin typeface="+mn-ea"/>
              </a:rPr>
              <a:t>폐기물의 재활용</a:t>
            </a:r>
            <a:r>
              <a:rPr lang="en-US" altLang="ko-KR" sz="1600" dirty="0" smtClean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촉진 및 기업의 부담 완화</a:t>
            </a:r>
          </a:p>
          <a:p>
            <a:pPr fontAlgn="base"/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fontAlgn="base"/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1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6676" y="854079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처리과정에서 새로이 발생된 폐기물 관리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86440" y="872187"/>
            <a:ext cx="6248948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043608" y="1340768"/>
            <a:ext cx="4323620" cy="443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spc="-150" dirty="0">
                <a:latin typeface="HY헤드라인M" pitchFamily="18" charset="-127"/>
                <a:ea typeface="HY헤드라인M" pitchFamily="18" charset="-127"/>
              </a:rPr>
              <a:t>3-1 </a:t>
            </a:r>
            <a:r>
              <a:rPr lang="ko-KR" altLang="en-US" b="1" spc="-150" dirty="0">
                <a:latin typeface="HY헤드라인M" pitchFamily="18" charset="-127"/>
                <a:ea typeface="HY헤드라인M" pitchFamily="18" charset="-127"/>
              </a:rPr>
              <a:t>중간가공폐기물 관리규정 도입 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법 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13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조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14282" y="4357694"/>
            <a:ext cx="7876254" cy="144655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1600" spc="-150" dirty="0" smtClean="0">
                <a:latin typeface="+mn-ea"/>
              </a:rPr>
              <a:t>- </a:t>
            </a:r>
            <a:r>
              <a:rPr lang="ko-KR" altLang="en-US" sz="1600" spc="-150" dirty="0">
                <a:latin typeface="+mn-ea"/>
              </a:rPr>
              <a:t>중간가공 폐기물 운반차량에는 수집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 err="1">
                <a:latin typeface="+mn-ea"/>
              </a:rPr>
              <a:t>운반증</a:t>
            </a:r>
            <a:r>
              <a:rPr lang="ko-KR" altLang="en-US" sz="1600" spc="-150" dirty="0">
                <a:latin typeface="+mn-ea"/>
              </a:rPr>
              <a:t> </a:t>
            </a:r>
            <a:r>
              <a:rPr lang="ko-KR" altLang="en-US" sz="1600" spc="-150" dirty="0" err="1">
                <a:latin typeface="+mn-ea"/>
              </a:rPr>
              <a:t>미부착</a:t>
            </a:r>
            <a:r>
              <a:rPr lang="ko-KR" altLang="en-US" sz="1600" spc="-150" dirty="0">
                <a:latin typeface="+mn-ea"/>
              </a:rPr>
              <a:t> 가능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영 제</a:t>
            </a:r>
            <a:r>
              <a:rPr lang="en-US" altLang="ko-KR" sz="1600" spc="-150" dirty="0">
                <a:latin typeface="+mn-ea"/>
              </a:rPr>
              <a:t>7</a:t>
            </a:r>
            <a:r>
              <a:rPr lang="ko-KR" altLang="en-US" sz="1600" spc="-150" dirty="0">
                <a:latin typeface="+mn-ea"/>
              </a:rPr>
              <a:t>조제</a:t>
            </a:r>
            <a:r>
              <a:rPr lang="en-US" altLang="ko-KR" sz="1600" spc="-150" dirty="0">
                <a:latin typeface="+mn-ea"/>
              </a:rPr>
              <a:t>3</a:t>
            </a:r>
            <a:r>
              <a:rPr lang="ko-KR" altLang="en-US" sz="1600" spc="-150" dirty="0">
                <a:latin typeface="+mn-ea"/>
              </a:rPr>
              <a:t>항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>
                <a:latin typeface="+mn-ea"/>
              </a:rPr>
              <a:t>  - </a:t>
            </a:r>
            <a:r>
              <a:rPr lang="ko-KR" altLang="en-US" sz="1600" spc="-150" dirty="0">
                <a:latin typeface="+mn-ea"/>
              </a:rPr>
              <a:t>중간가공 폐기물 배출자의 보관기간 연장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규칙 별표</a:t>
            </a:r>
            <a:r>
              <a:rPr lang="en-US" altLang="ko-KR" sz="1600" spc="-150" dirty="0">
                <a:latin typeface="+mn-ea"/>
              </a:rPr>
              <a:t>5, </a:t>
            </a:r>
            <a:r>
              <a:rPr lang="en-US" altLang="ko-KR" sz="1600" spc="-150" dirty="0" smtClean="0">
                <a:solidFill>
                  <a:srgbClr val="FF0000"/>
                </a:solidFill>
                <a:latin typeface="+mn-ea"/>
              </a:rPr>
              <a:t>90</a:t>
            </a:r>
            <a:r>
              <a:rPr lang="ko-KR" altLang="en-US" sz="1600" spc="-150" dirty="0">
                <a:latin typeface="+mn-ea"/>
              </a:rPr>
              <a:t>일 →</a:t>
            </a:r>
            <a:r>
              <a:rPr lang="en-US" altLang="ko-KR" sz="1600" spc="-150" dirty="0">
                <a:latin typeface="+mn-ea"/>
              </a:rPr>
              <a:t>120</a:t>
            </a:r>
            <a:r>
              <a:rPr lang="ko-KR" altLang="en-US" sz="1600" spc="-150" dirty="0">
                <a:latin typeface="+mn-ea"/>
              </a:rPr>
              <a:t>일로 연장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>
                <a:latin typeface="+mn-ea"/>
              </a:rPr>
              <a:t>  -  </a:t>
            </a:r>
            <a:r>
              <a:rPr lang="ko-KR" altLang="en-US" sz="1600" spc="-150" dirty="0">
                <a:latin typeface="+mn-ea"/>
              </a:rPr>
              <a:t>사업장폐기물 </a:t>
            </a:r>
            <a:r>
              <a:rPr lang="ko-KR" altLang="en-US" sz="1600" spc="-150" dirty="0" err="1">
                <a:latin typeface="+mn-ea"/>
              </a:rPr>
              <a:t>배출자</a:t>
            </a:r>
            <a:r>
              <a:rPr lang="ko-KR" altLang="en-US" sz="1600" spc="-150" dirty="0">
                <a:latin typeface="+mn-ea"/>
              </a:rPr>
              <a:t> 신고 및 지정폐기물 처리계획 확인대상 </a:t>
            </a:r>
            <a:r>
              <a:rPr lang="ko-KR" altLang="en-US" sz="1600" spc="-150" dirty="0" smtClean="0">
                <a:latin typeface="+mn-ea"/>
              </a:rPr>
              <a:t>면제</a:t>
            </a:r>
            <a:r>
              <a:rPr lang="en-US" altLang="ko-KR" sz="1600" spc="-150" dirty="0" smtClean="0">
                <a:latin typeface="+mn-ea"/>
              </a:rPr>
              <a:t> 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규칙 제</a:t>
            </a:r>
            <a:r>
              <a:rPr lang="en-US" altLang="ko-KR" sz="1600" spc="-150" dirty="0">
                <a:latin typeface="+mn-ea"/>
              </a:rPr>
              <a:t>18</a:t>
            </a:r>
            <a:r>
              <a:rPr lang="ko-KR" altLang="en-US" sz="1600" spc="-150" dirty="0">
                <a:latin typeface="+mn-ea"/>
              </a:rPr>
              <a:t>조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제</a:t>
            </a:r>
            <a:r>
              <a:rPr lang="en-US" altLang="ko-KR" sz="1600" spc="-150" dirty="0">
                <a:latin typeface="+mn-ea"/>
              </a:rPr>
              <a:t>18</a:t>
            </a:r>
            <a:r>
              <a:rPr lang="ko-KR" altLang="en-US" sz="1600" spc="-150" dirty="0">
                <a:latin typeface="+mn-ea"/>
              </a:rPr>
              <a:t>조의</a:t>
            </a:r>
            <a:r>
              <a:rPr lang="en-US" altLang="ko-KR" sz="1600" spc="-150" dirty="0">
                <a:latin typeface="+mn-ea"/>
              </a:rPr>
              <a:t>2) </a:t>
            </a:r>
            <a:endParaRPr lang="ko-KR" altLang="en-US" sz="1600" spc="-150" dirty="0">
              <a:latin typeface="+mn-ea"/>
            </a:endParaRPr>
          </a:p>
          <a:p>
            <a:pPr fontAlgn="base"/>
            <a:r>
              <a:rPr lang="ko-KR" altLang="en-US" sz="1600" spc="-150" dirty="0">
                <a:latin typeface="+mn-ea"/>
              </a:rPr>
              <a:t>  ☞ </a:t>
            </a:r>
            <a:r>
              <a:rPr lang="ko-KR" altLang="en-US" sz="1600" spc="-150" dirty="0">
                <a:solidFill>
                  <a:srgbClr val="FF0000"/>
                </a:solidFill>
                <a:latin typeface="+mn-ea"/>
              </a:rPr>
              <a:t>배출자신고 등 절차만 면제되는 것이며</a:t>
            </a:r>
            <a:r>
              <a:rPr lang="en-US" altLang="ko-KR" sz="1600" spc="-150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600" spc="-150" dirty="0">
                <a:solidFill>
                  <a:srgbClr val="FF0000"/>
                </a:solidFill>
                <a:latin typeface="+mn-ea"/>
              </a:rPr>
              <a:t>인수인계서</a:t>
            </a:r>
            <a:r>
              <a:rPr lang="en-US" altLang="ko-KR" sz="1600" spc="-150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sz="1600" spc="-150" dirty="0">
                <a:solidFill>
                  <a:srgbClr val="FF0000"/>
                </a:solidFill>
                <a:latin typeface="+mn-ea"/>
              </a:rPr>
              <a:t>기록보존</a:t>
            </a:r>
            <a:r>
              <a:rPr lang="en-US" altLang="ko-KR" sz="1600" spc="-150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sz="1600" spc="-150" dirty="0">
                <a:solidFill>
                  <a:srgbClr val="FF0000"/>
                </a:solidFill>
                <a:latin typeface="+mn-ea"/>
              </a:rPr>
              <a:t>보고서제출 등의 </a:t>
            </a:r>
            <a:r>
              <a:rPr lang="ko-KR" altLang="en-US" sz="1600" spc="-150" dirty="0" smtClean="0">
                <a:solidFill>
                  <a:srgbClr val="FF0000"/>
                </a:solidFill>
                <a:latin typeface="+mn-ea"/>
              </a:rPr>
              <a:t>의무는 </a:t>
            </a:r>
            <a:r>
              <a:rPr lang="ko-KR" altLang="en-US" sz="1600" spc="-150" dirty="0">
                <a:solidFill>
                  <a:srgbClr val="FF0000"/>
                </a:solidFill>
                <a:latin typeface="+mn-ea"/>
              </a:rPr>
              <a:t>이행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981638" y="3820710"/>
            <a:ext cx="4177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중간가공폐기물의 완화 </a:t>
            </a:r>
            <a:r>
              <a:rPr lang="ko-KR" altLang="en-US" b="1" dirty="0">
                <a:latin typeface="HY헤드라인M" pitchFamily="18" charset="-127"/>
                <a:ea typeface="HY헤드라인M" pitchFamily="18" charset="-127"/>
              </a:rPr>
              <a:t>적용되는 기준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36" y="1442080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36" y="3855531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6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07504" y="627401"/>
            <a:ext cx="7956219" cy="5465895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44121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05275" y="1839041"/>
            <a:ext cx="8371181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ko-KR" altLang="en-US" b="1" spc="-15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000"/>
              </a:lnSpc>
            </a:pPr>
            <a:r>
              <a:rPr lang="ko-KR" altLang="en-US" b="1" spc="-150" dirty="0" smtClean="0">
                <a:latin typeface="+mn-ea"/>
              </a:rPr>
              <a:t>◈  </a:t>
            </a:r>
            <a:r>
              <a:rPr lang="en-US" altLang="ko-KR" b="1" spc="-150" dirty="0" smtClean="0">
                <a:latin typeface="+mn-ea"/>
              </a:rPr>
              <a:t>“</a:t>
            </a:r>
            <a:r>
              <a:rPr lang="ko-KR" altLang="en-US" b="1" spc="-150" dirty="0" smtClean="0">
                <a:latin typeface="+mn-ea"/>
              </a:rPr>
              <a:t>중간처분 </a:t>
            </a:r>
            <a:r>
              <a:rPr lang="ko-KR" altLang="en-US" b="1" spc="-150" dirty="0">
                <a:latin typeface="+mn-ea"/>
              </a:rPr>
              <a:t>후 발생된 </a:t>
            </a:r>
            <a:r>
              <a:rPr lang="ko-KR" altLang="en-US" b="1" spc="-150" dirty="0" smtClean="0">
                <a:latin typeface="+mn-ea"/>
              </a:rPr>
              <a:t>폐기물</a:t>
            </a:r>
            <a:r>
              <a:rPr lang="en-US" altLang="ko-KR" b="1" spc="-150" dirty="0" smtClean="0">
                <a:latin typeface="+mn-ea"/>
              </a:rPr>
              <a:t>”</a:t>
            </a:r>
            <a:r>
              <a:rPr lang="ko-KR" altLang="en-US" spc="-150" dirty="0" smtClean="0">
                <a:latin typeface="+mn-ea"/>
              </a:rPr>
              <a:t>과  </a:t>
            </a:r>
            <a:r>
              <a:rPr lang="en-US" altLang="ko-KR" b="1" spc="-150" dirty="0" smtClean="0">
                <a:latin typeface="+mn-ea"/>
              </a:rPr>
              <a:t>“</a:t>
            </a:r>
            <a:r>
              <a:rPr lang="ko-KR" altLang="en-US" b="1" spc="-150" dirty="0" smtClean="0">
                <a:latin typeface="+mn-ea"/>
              </a:rPr>
              <a:t>중간가공 폐기물</a:t>
            </a:r>
            <a:r>
              <a:rPr lang="en-US" altLang="ko-KR" b="1" spc="-150" dirty="0" smtClean="0">
                <a:latin typeface="+mn-ea"/>
              </a:rPr>
              <a:t>”</a:t>
            </a:r>
            <a:r>
              <a:rPr lang="ko-KR" altLang="en-US" spc="-150" dirty="0" smtClean="0">
                <a:latin typeface="+mn-ea"/>
              </a:rPr>
              <a:t>은  새로이 </a:t>
            </a:r>
            <a:r>
              <a:rPr lang="ko-KR" altLang="en-US" spc="-150" dirty="0">
                <a:latin typeface="+mn-ea"/>
              </a:rPr>
              <a:t>발생된 </a:t>
            </a:r>
            <a:endParaRPr lang="en-US" altLang="ko-KR" spc="-150" dirty="0" smtClean="0">
              <a:latin typeface="+mn-ea"/>
            </a:endParaRPr>
          </a:p>
          <a:p>
            <a:pPr fontAlgn="base">
              <a:lnSpc>
                <a:spcPts val="3000"/>
              </a:lnSpc>
            </a:pPr>
            <a:r>
              <a:rPr lang="en-US" altLang="ko-KR" spc="-150" dirty="0" smtClean="0">
                <a:latin typeface="+mn-ea"/>
              </a:rPr>
              <a:t>       </a:t>
            </a:r>
            <a:r>
              <a:rPr lang="ko-KR" altLang="en-US" b="1" spc="-150" dirty="0" smtClean="0">
                <a:latin typeface="+mn-ea"/>
              </a:rPr>
              <a:t>사업장폐기물로 관리</a:t>
            </a:r>
            <a:endParaRPr lang="en-US" altLang="ko-KR" b="1" spc="-150" dirty="0" smtClean="0"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pc="-150" dirty="0" smtClean="0">
                <a:latin typeface="+mn-ea"/>
              </a:rPr>
              <a:t> </a:t>
            </a:r>
            <a:r>
              <a:rPr lang="ko-KR" altLang="en-US" spc="-150" dirty="0" smtClean="0">
                <a:latin typeface="+mn-ea"/>
              </a:rPr>
              <a:t>○ 새로이 분류된 </a:t>
            </a:r>
            <a:r>
              <a:rPr lang="en-US" altLang="ko-KR" b="1" spc="-150" dirty="0" smtClean="0">
                <a:latin typeface="+mn-ea"/>
              </a:rPr>
              <a:t>“</a:t>
            </a:r>
            <a:r>
              <a:rPr lang="ko-KR" altLang="en-US" b="1" spc="-150" dirty="0" smtClean="0">
                <a:latin typeface="+mn-ea"/>
              </a:rPr>
              <a:t>폐기물의 처리기준 </a:t>
            </a:r>
            <a:r>
              <a:rPr lang="ko-KR" altLang="en-US" b="1" spc="-150" dirty="0">
                <a:latin typeface="+mn-ea"/>
              </a:rPr>
              <a:t>및 </a:t>
            </a:r>
            <a:r>
              <a:rPr lang="ko-KR" altLang="en-US" b="1" spc="-150" dirty="0" smtClean="0">
                <a:latin typeface="+mn-ea"/>
              </a:rPr>
              <a:t>방법</a:t>
            </a:r>
            <a:r>
              <a:rPr lang="en-US" altLang="ko-KR" b="1" spc="-150" dirty="0" smtClean="0">
                <a:latin typeface="+mn-ea"/>
              </a:rPr>
              <a:t>”</a:t>
            </a:r>
            <a:r>
              <a:rPr lang="ko-KR" altLang="en-US" b="1" spc="-150" dirty="0" smtClean="0">
                <a:latin typeface="+mn-ea"/>
              </a:rPr>
              <a:t>에 </a:t>
            </a:r>
            <a:r>
              <a:rPr lang="ko-KR" altLang="en-US" b="1" spc="-150" dirty="0">
                <a:latin typeface="+mn-ea"/>
              </a:rPr>
              <a:t>따라 </a:t>
            </a:r>
            <a:r>
              <a:rPr lang="ko-KR" altLang="en-US" b="1" spc="-150" dirty="0" smtClean="0">
                <a:latin typeface="+mn-ea"/>
              </a:rPr>
              <a:t>처리하여야 </a:t>
            </a:r>
            <a:r>
              <a:rPr lang="ko-KR" altLang="en-US" spc="-150" dirty="0" smtClean="0">
                <a:latin typeface="+mn-ea"/>
              </a:rPr>
              <a:t>함</a:t>
            </a:r>
            <a:endParaRPr lang="en-US" altLang="ko-KR" spc="-150" dirty="0" smtClean="0">
              <a:latin typeface="+mn-ea"/>
            </a:endParaRPr>
          </a:p>
          <a:p>
            <a:pPr fontAlgn="base">
              <a:lnSpc>
                <a:spcPts val="3000"/>
              </a:lnSpc>
            </a:pPr>
            <a:r>
              <a:rPr lang="en-US" altLang="ko-KR" sz="1600" spc="-150" dirty="0">
                <a:latin typeface="+mn-ea"/>
              </a:rPr>
              <a:t> </a:t>
            </a:r>
            <a:r>
              <a:rPr lang="en-US" altLang="ko-KR" sz="1600" spc="-150" dirty="0" smtClean="0">
                <a:latin typeface="+mn-ea"/>
              </a:rPr>
              <a:t>      ※ </a:t>
            </a:r>
            <a:r>
              <a:rPr lang="ko-KR" altLang="en-US" sz="1600" spc="-150" dirty="0" smtClean="0">
                <a:latin typeface="+mn-ea"/>
              </a:rPr>
              <a:t>기계적 처리방법으로 처리한 후 발생된 잔재물의 성상이 처리 </a:t>
            </a:r>
            <a:r>
              <a:rPr lang="ko-KR" altLang="en-US" sz="1600" spc="-150" dirty="0">
                <a:latin typeface="+mn-ea"/>
              </a:rPr>
              <a:t>전 </a:t>
            </a:r>
            <a:r>
              <a:rPr lang="ko-KR" altLang="en-US" sz="1600" spc="-150" dirty="0" smtClean="0">
                <a:latin typeface="+mn-ea"/>
              </a:rPr>
              <a:t>폐기물과  동일한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ts val="3000"/>
              </a:lnSpc>
            </a:pPr>
            <a:r>
              <a:rPr lang="en-US" altLang="ko-KR" sz="1600" spc="-150" dirty="0">
                <a:latin typeface="+mn-ea"/>
              </a:rPr>
              <a:t> </a:t>
            </a:r>
            <a:r>
              <a:rPr lang="en-US" altLang="ko-KR" sz="1600" spc="-150" dirty="0" smtClean="0">
                <a:latin typeface="+mn-ea"/>
              </a:rPr>
              <a:t>          </a:t>
            </a:r>
            <a:r>
              <a:rPr lang="ko-KR" altLang="en-US" sz="1600" spc="-150" dirty="0" smtClean="0">
                <a:latin typeface="+mn-ea"/>
              </a:rPr>
              <a:t> 경우 처리 전의 폐기물 처리기준과 방법으로 </a:t>
            </a:r>
            <a:r>
              <a:rPr lang="ko-KR" altLang="en-US" sz="1600" spc="-150" dirty="0">
                <a:latin typeface="+mn-ea"/>
              </a:rPr>
              <a:t>처리 할 수 있도록 한 </a:t>
            </a:r>
            <a:r>
              <a:rPr lang="en-US" altLang="ko-KR" sz="1600" b="1" spc="-150" dirty="0" smtClean="0">
                <a:latin typeface="+mn-ea"/>
              </a:rPr>
              <a:t> </a:t>
            </a:r>
            <a:r>
              <a:rPr lang="ko-KR" altLang="en-US" sz="1600" b="1" spc="-150" dirty="0" smtClean="0">
                <a:latin typeface="+mn-ea"/>
              </a:rPr>
              <a:t>예외 규정 삭제</a:t>
            </a:r>
            <a:r>
              <a:rPr lang="en-US" altLang="ko-KR" sz="1600" spc="-150" dirty="0" smtClean="0">
                <a:latin typeface="+mn-ea"/>
              </a:rPr>
              <a:t> </a:t>
            </a:r>
          </a:p>
          <a:p>
            <a:pPr fontAlgn="base">
              <a:lnSpc>
                <a:spcPct val="200000"/>
              </a:lnSpc>
            </a:pPr>
            <a:r>
              <a:rPr lang="ko-KR" altLang="en-US" spc="-150" dirty="0" smtClean="0">
                <a:latin typeface="+mn-ea"/>
              </a:rPr>
              <a:t>    예</a:t>
            </a:r>
            <a:r>
              <a:rPr lang="en-US" altLang="ko-KR" spc="-150" dirty="0">
                <a:latin typeface="+mn-ea"/>
              </a:rPr>
              <a:t>) </a:t>
            </a:r>
            <a:r>
              <a:rPr lang="ko-KR" altLang="en-US" spc="-150" dirty="0">
                <a:latin typeface="+mn-ea"/>
              </a:rPr>
              <a:t>건설폐기물을 기계적 처리 </a:t>
            </a:r>
            <a:r>
              <a:rPr lang="ko-KR" altLang="en-US" spc="-150" dirty="0" smtClean="0">
                <a:latin typeface="+mn-ea"/>
              </a:rPr>
              <a:t>후 발생 </a:t>
            </a:r>
            <a:r>
              <a:rPr lang="ko-KR" altLang="en-US" spc="-150" dirty="0" err="1">
                <a:latin typeface="+mn-ea"/>
              </a:rPr>
              <a:t>잔재물</a:t>
            </a:r>
            <a:r>
              <a:rPr lang="ko-KR" altLang="en-US" spc="-150" dirty="0">
                <a:latin typeface="+mn-ea"/>
              </a:rPr>
              <a:t> </a:t>
            </a:r>
            <a:endParaRPr lang="en-US" altLang="ko-KR" spc="-150" dirty="0" smtClean="0">
              <a:latin typeface="+mn-ea"/>
            </a:endParaRPr>
          </a:p>
          <a:p>
            <a:pPr fontAlgn="base">
              <a:lnSpc>
                <a:spcPts val="3000"/>
              </a:lnSpc>
            </a:pPr>
            <a:r>
              <a:rPr lang="en-US" altLang="ko-KR" spc="-150" dirty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pc="-150" dirty="0" smtClean="0">
                <a:solidFill>
                  <a:srgbClr val="FF0000"/>
                </a:solidFill>
                <a:latin typeface="+mn-ea"/>
              </a:rPr>
              <a:t>        - </a:t>
            </a:r>
            <a:r>
              <a:rPr lang="ko-KR" altLang="en-US" spc="-150" dirty="0" smtClean="0">
                <a:solidFill>
                  <a:srgbClr val="FF0000"/>
                </a:solidFill>
                <a:latin typeface="+mn-ea"/>
              </a:rPr>
              <a:t>개정 전</a:t>
            </a:r>
            <a:r>
              <a:rPr lang="en-US" altLang="ko-KR" spc="-150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pc="-150" dirty="0">
                <a:solidFill>
                  <a:srgbClr val="FF0000"/>
                </a:solidFill>
                <a:latin typeface="+mn-ea"/>
              </a:rPr>
              <a:t>건설폐기물 → 개정 후</a:t>
            </a:r>
            <a:r>
              <a:rPr lang="en-US" altLang="ko-KR" spc="-150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pc="-150" dirty="0">
                <a:solidFill>
                  <a:srgbClr val="FF0000"/>
                </a:solidFill>
                <a:latin typeface="+mn-ea"/>
              </a:rPr>
              <a:t>사업장일반폐기물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323528" y="1988840"/>
            <a:ext cx="7647864" cy="3528392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98684" y="706564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처리과정에서 새로이 발생된 폐기물 관리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58448" y="724672"/>
            <a:ext cx="6248948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899592" y="1268760"/>
            <a:ext cx="7199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pc="-150" dirty="0">
                <a:latin typeface="HY헤드라인M" pitchFamily="18" charset="-127"/>
                <a:ea typeface="HY헤드라인M" pitchFamily="18" charset="-127"/>
              </a:rPr>
              <a:t>3-2 </a:t>
            </a:r>
            <a:r>
              <a:rPr lang="ko-KR" altLang="en-US" b="1" spc="-150" dirty="0">
                <a:latin typeface="HY헤드라인M" pitchFamily="18" charset="-127"/>
                <a:ea typeface="HY헤드라인M" pitchFamily="18" charset="-127"/>
              </a:rPr>
              <a:t>폐기물 처리과정에서 발생된 폐기물의 관리 강화</a:t>
            </a:r>
            <a:r>
              <a:rPr lang="en-US" altLang="ko-KR" b="1" spc="-150" dirty="0"/>
              <a:t>(</a:t>
            </a:r>
            <a:r>
              <a:rPr lang="ko-KR" altLang="en-US" sz="1600" spc="-150" dirty="0"/>
              <a:t>영 제</a:t>
            </a:r>
            <a:r>
              <a:rPr lang="en-US" altLang="ko-KR" sz="1600" spc="-150" dirty="0"/>
              <a:t>7</a:t>
            </a:r>
            <a:r>
              <a:rPr lang="ko-KR" altLang="en-US" sz="1600" spc="-150" dirty="0"/>
              <a:t>조제</a:t>
            </a:r>
            <a:r>
              <a:rPr lang="en-US" altLang="ko-KR" sz="1600" spc="-150" dirty="0"/>
              <a:t>1</a:t>
            </a:r>
            <a:r>
              <a:rPr lang="ko-KR" altLang="en-US" sz="1600" spc="-150" dirty="0" err="1"/>
              <a:t>항제</a:t>
            </a:r>
            <a:r>
              <a:rPr lang="en-US" altLang="ko-KR" sz="1600" spc="-150" dirty="0"/>
              <a:t>4</a:t>
            </a:r>
            <a:r>
              <a:rPr lang="ko-KR" altLang="en-US" sz="1600" spc="-150" dirty="0"/>
              <a:t>호</a:t>
            </a:r>
            <a:r>
              <a:rPr lang="en-US" altLang="ko-KR" sz="1600" spc="-150" dirty="0"/>
              <a:t>)</a:t>
            </a: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28" y="1268760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7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2844" y="568091"/>
            <a:ext cx="7920879" cy="5309181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1771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3616525"/>
              </p:ext>
            </p:extLst>
          </p:nvPr>
        </p:nvGraphicFramePr>
        <p:xfrm>
          <a:off x="189781" y="1340768"/>
          <a:ext cx="7783843" cy="458856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693318"/>
                <a:gridCol w="1008464"/>
                <a:gridCol w="5435610"/>
                <a:gridCol w="646451"/>
              </a:tblGrid>
              <a:tr h="487528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유형 구분</a:t>
                      </a: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구체적 예시</a:t>
                      </a: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비고</a:t>
                      </a:r>
                      <a:endParaRPr lang="ko-KR" altLang="en-US" sz="1400" b="1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</a:tr>
              <a:tr h="165986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중간적 </a:t>
                      </a:r>
                      <a:endParaRPr lang="en-US" altLang="ko-KR" sz="1400" spc="-150" dirty="0" smtClean="0"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재활용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-150" dirty="0">
                          <a:solidFill>
                            <a:srgbClr val="01109B"/>
                          </a:solidFill>
                          <a:effectLst/>
                          <a:latin typeface="+mn-ea"/>
                          <a:ea typeface="+mn-ea"/>
                        </a:rPr>
                        <a:t>중간가공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-150" dirty="0">
                          <a:solidFill>
                            <a:srgbClr val="01109B"/>
                          </a:solidFill>
                          <a:effectLst/>
                          <a:latin typeface="+mn-ea"/>
                          <a:ea typeface="+mn-ea"/>
                        </a:rPr>
                        <a:t>폐기물</a:t>
                      </a: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en-US" altLang="ko-KR" sz="1400" spc="-150" baseline="0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spc="-150" dirty="0" err="1" smtClean="0">
                          <a:effectLst/>
                          <a:latin typeface="+mn-ea"/>
                          <a:ea typeface="+mn-ea"/>
                        </a:rPr>
                        <a:t>폐목재를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파쇄→ </a:t>
                      </a:r>
                      <a:r>
                        <a:rPr lang="ko-KR" altLang="en-US" sz="1400" b="1" u="sng" spc="-150" dirty="0" err="1">
                          <a:solidFill>
                            <a:srgbClr val="01109B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우드칩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축사바닥재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제초용 원료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err="1" smtClean="0">
                          <a:effectLst/>
                          <a:latin typeface="+mn-ea"/>
                          <a:ea typeface="+mn-ea"/>
                        </a:rPr>
                        <a:t>유기성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오니 고형화 및 고화처리→ </a:t>
                      </a:r>
                      <a:r>
                        <a:rPr lang="ko-KR" altLang="en-US" sz="1400" b="1" u="sng" spc="-150" dirty="0">
                          <a:solidFill>
                            <a:srgbClr val="01109B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고형물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보도블럭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시멘트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석탄재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무기성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오니에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spc="-150" dirty="0" err="1" smtClean="0">
                          <a:effectLst/>
                          <a:latin typeface="+mn-ea"/>
                          <a:ea typeface="+mn-ea"/>
                        </a:rPr>
                        <a:t>일반토사류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50%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이상 혼합</a:t>
                      </a:r>
                      <a:r>
                        <a:rPr lang="ko-KR" altLang="en-US" sz="1400" b="1" spc="-150" dirty="0">
                          <a:effectLst/>
                          <a:latin typeface="+mn-ea"/>
                          <a:ea typeface="+mn-ea"/>
                        </a:rPr>
                        <a:t>→ </a:t>
                      </a:r>
                      <a:r>
                        <a:rPr lang="ko-KR" altLang="en-US" sz="1400" b="1" u="sng" spc="-150" dirty="0">
                          <a:solidFill>
                            <a:srgbClr val="01109B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혼합물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성토재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 등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폐유리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파쇄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분쇄</a:t>
                      </a:r>
                      <a:r>
                        <a:rPr lang="ko-KR" altLang="en-US" sz="1400" b="1" spc="-150" dirty="0">
                          <a:effectLst/>
                          <a:latin typeface="+mn-ea"/>
                          <a:ea typeface="+mn-ea"/>
                        </a:rPr>
                        <a:t>→ </a:t>
                      </a:r>
                      <a:r>
                        <a:rPr lang="ko-KR" altLang="en-US" sz="1400" b="1" u="sng" spc="-150" dirty="0">
                          <a:solidFill>
                            <a:srgbClr val="01109B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파쇄</a:t>
                      </a:r>
                      <a:r>
                        <a:rPr lang="en-US" altLang="ko-KR" sz="1400" b="1" u="sng" spc="-150" dirty="0">
                          <a:solidFill>
                            <a:srgbClr val="01109B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b="1" u="sng" spc="-150" dirty="0" err="1">
                          <a:solidFill>
                            <a:srgbClr val="01109B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분쇄물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건축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토목자재 원료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생활폐기물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필름류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 등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선별 후 압축→ </a:t>
                      </a:r>
                      <a:r>
                        <a:rPr lang="ko-KR" altLang="en-US" sz="1400" b="1" u="sng" spc="-150" dirty="0" err="1">
                          <a:solidFill>
                            <a:srgbClr val="01109B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압축물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고형연료제품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(RPF)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재활용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253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발생 폐기물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폐유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정제→ </a:t>
                      </a:r>
                      <a:r>
                        <a:rPr lang="ko-KR" altLang="en-US" sz="1400" u="sng" spc="-15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발생 </a:t>
                      </a:r>
                      <a:r>
                        <a:rPr lang="ko-KR" altLang="en-US" sz="1400" u="sng" spc="-15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슬러지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소각 또는 재활용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생활폐기물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선별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압축→ </a:t>
                      </a:r>
                      <a:r>
                        <a:rPr lang="ko-KR" altLang="en-US" sz="1400" u="sng" spc="-15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발생 이물질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소각 또는 매립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처분</a:t>
                      </a:r>
                      <a:endParaRPr 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5097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중간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처분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발생 폐기물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소각과정에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발생한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잔재물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</a:t>
                      </a:r>
                      <a:r>
                        <a:rPr lang="ko-KR" altLang="en-US" sz="1400" u="sng" spc="-15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소각재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매립 또는 재활용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처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분</a:t>
                      </a:r>
                      <a:endParaRPr 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30612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재활용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폐유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폐유기용제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감압증류기 증발</a:t>
                      </a: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응축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→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정제연료유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정제유기용제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err="1" smtClean="0">
                          <a:effectLst/>
                          <a:latin typeface="+mn-ea"/>
                          <a:ea typeface="+mn-ea"/>
                        </a:rPr>
                        <a:t>폐아스팔트콘크리트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차량으로 파쇄→ 재생아스팔트콘크리트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err="1" smtClean="0">
                          <a:effectLst/>
                          <a:latin typeface="+mn-ea"/>
                          <a:ea typeface="+mn-ea"/>
                        </a:rPr>
                        <a:t>동식물성</a:t>
                      </a: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잔재물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유기성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 오니 등→ 농경지 퇴비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가축 먹이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pc="-150" dirty="0" smtClean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spc="-150" dirty="0" err="1" smtClean="0">
                          <a:effectLst/>
                          <a:latin typeface="+mn-ea"/>
                          <a:ea typeface="+mn-ea"/>
                        </a:rPr>
                        <a:t>폐염산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고철 반응기에 산화반응→ </a:t>
                      </a:r>
                      <a:r>
                        <a:rPr lang="ko-KR" altLang="en-US" sz="1400" spc="-150" dirty="0" err="1">
                          <a:effectLst/>
                          <a:latin typeface="+mn-ea"/>
                          <a:ea typeface="+mn-ea"/>
                        </a:rPr>
                        <a:t>염화제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철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spc="-150" dirty="0">
                          <a:effectLst/>
                          <a:latin typeface="+mn-ea"/>
                          <a:ea typeface="+mn-ea"/>
                        </a:rPr>
                        <a:t>화학약품</a:t>
                      </a:r>
                      <a:r>
                        <a:rPr lang="en-US" altLang="ko-KR" sz="1400" spc="-150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-150" dirty="0" smtClean="0">
                          <a:effectLst/>
                          <a:latin typeface="+mn-ea"/>
                          <a:ea typeface="+mn-ea"/>
                        </a:rPr>
                        <a:t>제품 </a:t>
                      </a:r>
                      <a:endParaRPr lang="ko-KR" altLang="en-US" sz="1400" spc="-1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5723" marR="65723" marT="32862" marB="328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3042" y="714356"/>
            <a:ext cx="40876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2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처리방법별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발생 폐기물 구분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785918" y="714356"/>
            <a:ext cx="3609417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8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42844" y="570376"/>
            <a:ext cx="7920879" cy="5522920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1771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51521" y="2324204"/>
            <a:ext cx="7704856" cy="3605126"/>
          </a:xfrm>
          <a:prstGeom prst="rect">
            <a:avLst/>
          </a:prstGeom>
          <a:noFill/>
          <a:ln w="5715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79512" y="1941512"/>
            <a:ext cx="8581985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ko-KR" altLang="en-US" sz="1600" b="1" spc="-150" dirty="0"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1600" b="1" spc="-150" dirty="0" smtClean="0">
                <a:latin typeface="+mn-ea"/>
              </a:rPr>
              <a:t>◈  </a:t>
            </a:r>
            <a:r>
              <a:rPr lang="ko-KR" altLang="en-US" sz="1600" b="1" spc="-150" dirty="0">
                <a:latin typeface="+mn-ea"/>
              </a:rPr>
              <a:t>개정사유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재활용기준 및 방법을 하나의 조항으로 </a:t>
            </a:r>
            <a:r>
              <a:rPr lang="ko-KR" altLang="en-US" sz="1600" spc="-150" dirty="0" smtClean="0">
                <a:latin typeface="+mn-ea"/>
              </a:rPr>
              <a:t>규정</a:t>
            </a:r>
            <a:r>
              <a:rPr lang="en-US" altLang="ko-KR" sz="1600" spc="-150" dirty="0" smtClean="0">
                <a:latin typeface="+mn-ea"/>
              </a:rPr>
              <a:t>,</a:t>
            </a:r>
            <a:r>
              <a:rPr lang="ko-KR" altLang="en-US" sz="1600" spc="-150" dirty="0" smtClean="0">
                <a:latin typeface="+mn-ea"/>
              </a:rPr>
              <a:t> </a:t>
            </a:r>
            <a:r>
              <a:rPr lang="ko-KR" altLang="en-US" sz="1600" spc="-150" dirty="0">
                <a:latin typeface="+mn-ea"/>
              </a:rPr>
              <a:t>재활용 방법 </a:t>
            </a:r>
            <a:r>
              <a:rPr lang="ko-KR" altLang="en-US" sz="1600" spc="-150" dirty="0" smtClean="0">
                <a:latin typeface="+mn-ea"/>
              </a:rPr>
              <a:t> 확인 등 </a:t>
            </a:r>
            <a:r>
              <a:rPr lang="ko-KR" altLang="en-US" sz="1600" spc="-150" dirty="0">
                <a:latin typeface="+mn-ea"/>
              </a:rPr>
              <a:t>편리성 제고</a:t>
            </a:r>
          </a:p>
          <a:p>
            <a:pPr fontAlgn="base">
              <a:lnSpc>
                <a:spcPct val="200000"/>
              </a:lnSpc>
            </a:pPr>
            <a:r>
              <a:rPr lang="ko-KR" altLang="en-US" sz="1600" spc="-150" dirty="0" smtClean="0">
                <a:latin typeface="+mn-ea"/>
              </a:rPr>
              <a:t> ○ </a:t>
            </a:r>
            <a:r>
              <a:rPr lang="ko-KR" altLang="en-US" sz="1600" spc="-150" dirty="0">
                <a:latin typeface="+mn-ea"/>
              </a:rPr>
              <a:t>종전 시행규칙 별표</a:t>
            </a:r>
            <a:r>
              <a:rPr lang="en-US" altLang="ko-KR" sz="1600" spc="-150" dirty="0">
                <a:latin typeface="+mn-ea"/>
              </a:rPr>
              <a:t>5</a:t>
            </a:r>
            <a:r>
              <a:rPr lang="ko-KR" altLang="en-US" sz="1600" spc="-150" dirty="0">
                <a:latin typeface="+mn-ea"/>
              </a:rPr>
              <a:t>에 따른 정제연료유 등 </a:t>
            </a:r>
            <a:r>
              <a:rPr lang="ko-KR" altLang="en-US" sz="1600" spc="-150" dirty="0" smtClean="0">
                <a:latin typeface="+mn-ea"/>
              </a:rPr>
              <a:t> </a:t>
            </a:r>
            <a:r>
              <a:rPr lang="ko-KR" altLang="en-US" sz="1600" b="1" spc="-150" dirty="0" smtClean="0">
                <a:latin typeface="+mn-ea"/>
              </a:rPr>
              <a:t>처리업자의</a:t>
            </a:r>
            <a:r>
              <a:rPr lang="ko-KR" altLang="en-US" sz="1600" spc="-150" dirty="0" smtClean="0">
                <a:latin typeface="+mn-ea"/>
              </a:rPr>
              <a:t> </a:t>
            </a:r>
            <a:r>
              <a:rPr lang="ko-KR" altLang="en-US" sz="1600" b="1" spc="-150" dirty="0">
                <a:latin typeface="+mn-ea"/>
              </a:rPr>
              <a:t>재활용방법</a:t>
            </a:r>
            <a:r>
              <a:rPr lang="en-US" altLang="ko-KR" sz="1600" spc="-150" dirty="0">
                <a:latin typeface="+mn-ea"/>
              </a:rPr>
              <a:t>[</a:t>
            </a:r>
            <a:r>
              <a:rPr lang="ko-KR" altLang="en-US" sz="1600" spc="-150" dirty="0" smtClean="0">
                <a:latin typeface="+mn-ea"/>
              </a:rPr>
              <a:t>폐기물중간처리업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600" spc="-150" dirty="0" smtClean="0">
                <a:latin typeface="+mn-ea"/>
              </a:rPr>
              <a:t>      (</a:t>
            </a:r>
            <a:r>
              <a:rPr lang="ko-KR" altLang="en-US" sz="1600" spc="-150" dirty="0">
                <a:latin typeface="+mn-ea"/>
              </a:rPr>
              <a:t>재활용전문</a:t>
            </a:r>
            <a:r>
              <a:rPr lang="en-US" altLang="ko-KR" sz="1600" spc="-150" dirty="0">
                <a:latin typeface="+mn-ea"/>
              </a:rPr>
              <a:t>)]</a:t>
            </a:r>
            <a:r>
              <a:rPr lang="ko-KR" altLang="en-US" sz="1600" spc="-150" dirty="0">
                <a:latin typeface="+mn-ea"/>
              </a:rPr>
              <a:t>과 </a:t>
            </a:r>
            <a:r>
              <a:rPr lang="ko-KR" altLang="en-US" sz="1600" b="1" spc="-150" dirty="0" smtClean="0">
                <a:latin typeface="+mn-ea"/>
              </a:rPr>
              <a:t>시행규칙 </a:t>
            </a:r>
            <a:r>
              <a:rPr lang="ko-KR" altLang="en-US" sz="1600" b="1" spc="-150" dirty="0">
                <a:latin typeface="+mn-ea"/>
              </a:rPr>
              <a:t>별표</a:t>
            </a:r>
            <a:r>
              <a:rPr lang="en-US" altLang="ko-KR" sz="1600" b="1" spc="-150" dirty="0" smtClean="0">
                <a:latin typeface="+mn-ea"/>
              </a:rPr>
              <a:t>16(</a:t>
            </a:r>
            <a:r>
              <a:rPr lang="ko-KR" altLang="en-US" sz="1600" b="1" spc="-150" dirty="0" smtClean="0">
                <a:latin typeface="+mn-ea"/>
              </a:rPr>
              <a:t>재활용 </a:t>
            </a:r>
            <a:r>
              <a:rPr lang="ko-KR" altLang="en-US" sz="1600" b="1" spc="-150" dirty="0">
                <a:latin typeface="+mn-ea"/>
              </a:rPr>
              <a:t>신고대상 </a:t>
            </a:r>
            <a:r>
              <a:rPr lang="ko-KR" altLang="en-US" sz="1600" b="1" spc="-150" dirty="0" smtClean="0">
                <a:latin typeface="+mn-ea"/>
              </a:rPr>
              <a:t>재활용방법</a:t>
            </a:r>
            <a:r>
              <a:rPr lang="en-US" altLang="ko-KR" sz="1600" b="1" spc="-150" dirty="0" smtClean="0">
                <a:latin typeface="+mn-ea"/>
              </a:rPr>
              <a:t>)</a:t>
            </a:r>
            <a:r>
              <a:rPr lang="ko-KR" altLang="en-US" sz="1600" spc="-150" dirty="0" smtClean="0">
                <a:latin typeface="+mn-ea"/>
              </a:rPr>
              <a:t>을</a:t>
            </a:r>
            <a:r>
              <a:rPr lang="ko-KR" altLang="en-US" sz="1600" b="1" spc="-150" dirty="0" smtClean="0">
                <a:latin typeface="+mn-ea"/>
              </a:rPr>
              <a:t> </a:t>
            </a:r>
            <a:r>
              <a:rPr lang="ko-KR" altLang="en-US" sz="1600" b="1" spc="-150" dirty="0">
                <a:latin typeface="+mn-ea"/>
              </a:rPr>
              <a:t>하나의 조항으로 통합</a:t>
            </a:r>
          </a:p>
          <a:p>
            <a:pPr fontAlgn="base">
              <a:lnSpc>
                <a:spcPct val="200000"/>
              </a:lnSpc>
            </a:pPr>
            <a:r>
              <a:rPr lang="ko-KR" altLang="en-US" sz="1600" b="1" spc="-150" dirty="0" smtClean="0">
                <a:latin typeface="+mn-ea"/>
              </a:rPr>
              <a:t>◈  </a:t>
            </a:r>
            <a:r>
              <a:rPr lang="ko-KR" altLang="en-US" sz="1600" b="1" spc="-150" dirty="0">
                <a:latin typeface="+mn-ea"/>
              </a:rPr>
              <a:t>적용대상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폐기물을 재활용하는 </a:t>
            </a:r>
            <a:r>
              <a:rPr lang="ko-KR" altLang="en-US" sz="1600" b="1" spc="-150" dirty="0">
                <a:latin typeface="+mn-ea"/>
              </a:rPr>
              <a:t>모든 자에게 </a:t>
            </a:r>
            <a:r>
              <a:rPr lang="ko-KR" altLang="en-US" sz="1600" b="1" spc="-150" dirty="0" smtClean="0">
                <a:latin typeface="+mn-ea"/>
              </a:rPr>
              <a:t>적용</a:t>
            </a:r>
            <a:r>
              <a:rPr lang="en-US" altLang="ko-KR" sz="1600" spc="-150" dirty="0" smtClean="0">
                <a:latin typeface="+mn-ea"/>
              </a:rPr>
              <a:t>(</a:t>
            </a:r>
            <a:r>
              <a:rPr lang="ko-KR" altLang="en-US" sz="1600" spc="-150" dirty="0" smtClean="0">
                <a:latin typeface="+mn-ea"/>
              </a:rPr>
              <a:t>배출자가 재활용하는 경우 </a:t>
            </a:r>
            <a:r>
              <a:rPr lang="ko-KR" altLang="en-US" sz="1600" spc="-150" dirty="0">
                <a:latin typeface="+mn-ea"/>
              </a:rPr>
              <a:t>포함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1600" b="1" spc="-150" dirty="0" smtClean="0">
                <a:latin typeface="+mn-ea"/>
              </a:rPr>
              <a:t>◈ </a:t>
            </a:r>
            <a:r>
              <a:rPr lang="ko-KR" altLang="en-US" sz="1600" b="1" spc="-150" dirty="0">
                <a:latin typeface="+mn-ea"/>
              </a:rPr>
              <a:t>재활용방법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solidFill>
                  <a:srgbClr val="01109B"/>
                </a:solidFill>
                <a:latin typeface="+mn-ea"/>
              </a:rPr>
              <a:t>법 제</a:t>
            </a:r>
            <a:r>
              <a:rPr lang="en-US" altLang="ko-KR" sz="1600" spc="-150" dirty="0">
                <a:solidFill>
                  <a:srgbClr val="01109B"/>
                </a:solidFill>
                <a:latin typeface="+mn-ea"/>
              </a:rPr>
              <a:t>13</a:t>
            </a:r>
            <a:r>
              <a:rPr lang="ko-KR" altLang="en-US" sz="1600" spc="-150" dirty="0">
                <a:solidFill>
                  <a:srgbClr val="01109B"/>
                </a:solidFill>
                <a:latin typeface="+mn-ea"/>
              </a:rPr>
              <a:t>조의</a:t>
            </a:r>
            <a:r>
              <a:rPr lang="en-US" altLang="ko-KR" sz="1600" spc="-150" dirty="0">
                <a:solidFill>
                  <a:srgbClr val="01109B"/>
                </a:solidFill>
                <a:latin typeface="+mn-ea"/>
              </a:rPr>
              <a:t>2, </a:t>
            </a:r>
            <a:r>
              <a:rPr lang="ko-KR" altLang="en-US" sz="1600" spc="-150" dirty="0">
                <a:solidFill>
                  <a:srgbClr val="01109B"/>
                </a:solidFill>
                <a:latin typeface="+mn-ea"/>
              </a:rPr>
              <a:t>규칙 제</a:t>
            </a:r>
            <a:r>
              <a:rPr lang="en-US" altLang="ko-KR" sz="1600" spc="-150" dirty="0">
                <a:solidFill>
                  <a:srgbClr val="01109B"/>
                </a:solidFill>
                <a:latin typeface="+mn-ea"/>
              </a:rPr>
              <a:t>14</a:t>
            </a:r>
            <a:r>
              <a:rPr lang="ko-KR" altLang="en-US" sz="1600" spc="-150" dirty="0">
                <a:solidFill>
                  <a:srgbClr val="01109B"/>
                </a:solidFill>
                <a:latin typeface="+mn-ea"/>
              </a:rPr>
              <a:t>조의</a:t>
            </a:r>
            <a:r>
              <a:rPr lang="en-US" altLang="ko-KR" sz="1600" spc="-150" dirty="0">
                <a:solidFill>
                  <a:srgbClr val="01109B"/>
                </a:solidFill>
                <a:latin typeface="+mn-ea"/>
              </a:rPr>
              <a:t>3 </a:t>
            </a:r>
            <a:r>
              <a:rPr lang="ko-KR" altLang="en-US" sz="1600" spc="-150" dirty="0">
                <a:solidFill>
                  <a:srgbClr val="01109B"/>
                </a:solidFill>
                <a:latin typeface="+mn-ea"/>
              </a:rPr>
              <a:t>별표</a:t>
            </a:r>
            <a:r>
              <a:rPr lang="en-US" altLang="ko-KR" sz="1600" spc="-150" dirty="0">
                <a:solidFill>
                  <a:srgbClr val="01109B"/>
                </a:solidFill>
                <a:latin typeface="+mn-ea"/>
              </a:rPr>
              <a:t>5</a:t>
            </a:r>
            <a:r>
              <a:rPr lang="ko-KR" altLang="en-US" sz="1600" spc="-150" dirty="0">
                <a:solidFill>
                  <a:srgbClr val="01109B"/>
                </a:solidFill>
                <a:latin typeface="+mn-ea"/>
              </a:rPr>
              <a:t>의</a:t>
            </a:r>
            <a:r>
              <a:rPr lang="en-US" altLang="ko-KR" sz="1600" spc="-150" dirty="0">
                <a:solidFill>
                  <a:srgbClr val="01109B"/>
                </a:solidFill>
                <a:latin typeface="+mn-ea"/>
              </a:rPr>
              <a:t>2</a:t>
            </a:r>
            <a:r>
              <a:rPr lang="ko-KR" altLang="en-US" sz="1600" spc="-150" dirty="0">
                <a:solidFill>
                  <a:srgbClr val="01109B"/>
                </a:solidFill>
                <a:latin typeface="+mn-ea"/>
              </a:rPr>
              <a:t>에 규정된 방법 이외의 </a:t>
            </a:r>
            <a:r>
              <a:rPr lang="ko-KR" altLang="en-US" sz="1600" spc="-150" dirty="0" smtClean="0">
                <a:solidFill>
                  <a:srgbClr val="01109B"/>
                </a:solidFill>
                <a:latin typeface="+mn-ea"/>
              </a:rPr>
              <a:t>방법으로</a:t>
            </a:r>
            <a:endParaRPr lang="en-US" altLang="ko-KR" sz="1600" spc="-150" dirty="0" smtClean="0">
              <a:solidFill>
                <a:srgbClr val="01109B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solidFill>
                  <a:srgbClr val="01109B"/>
                </a:solidFill>
                <a:latin typeface="+mn-ea"/>
              </a:rPr>
              <a:t>                        </a:t>
            </a:r>
            <a:r>
              <a:rPr lang="ko-KR" altLang="en-US" sz="1600" spc="-150" dirty="0" smtClean="0">
                <a:solidFill>
                  <a:srgbClr val="01109B"/>
                </a:solidFill>
                <a:latin typeface="+mn-ea"/>
              </a:rPr>
              <a:t> </a:t>
            </a:r>
            <a:r>
              <a:rPr lang="ko-KR" altLang="en-US" sz="1600" spc="-150" dirty="0">
                <a:solidFill>
                  <a:srgbClr val="01109B"/>
                </a:solidFill>
                <a:latin typeface="+mn-ea"/>
              </a:rPr>
              <a:t>재활용 </a:t>
            </a:r>
            <a:r>
              <a:rPr lang="ko-KR" altLang="en-US" sz="1600" spc="-150" dirty="0" smtClean="0">
                <a:solidFill>
                  <a:srgbClr val="01109B"/>
                </a:solidFill>
                <a:latin typeface="+mn-ea"/>
              </a:rPr>
              <a:t>불가</a:t>
            </a:r>
            <a:endParaRPr lang="en-US" altLang="ko-KR" sz="1600" spc="-150" dirty="0" smtClean="0">
              <a:solidFill>
                <a:srgbClr val="01109B"/>
              </a:solidFill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600" spc="-150" dirty="0" smtClean="0">
                <a:latin typeface="+mn-ea"/>
              </a:rPr>
              <a:t>      </a:t>
            </a:r>
            <a:r>
              <a:rPr lang="en-US" altLang="ko-KR" sz="1600" spc="-150" dirty="0" smtClean="0">
                <a:solidFill>
                  <a:srgbClr val="01109B"/>
                </a:solidFill>
                <a:latin typeface="+mn-ea"/>
              </a:rPr>
              <a:t>※ </a:t>
            </a:r>
            <a:r>
              <a:rPr lang="ko-KR" altLang="en-US" sz="1600" spc="-150" dirty="0" smtClean="0">
                <a:solidFill>
                  <a:srgbClr val="01109B"/>
                </a:solidFill>
                <a:latin typeface="+mn-ea"/>
              </a:rPr>
              <a:t>폐기물 처분과정 또는 처분시설에서의 폐기물 재활용 불가</a:t>
            </a:r>
            <a:endParaRPr lang="ko-KR" altLang="en-US" sz="1600" spc="-150" dirty="0">
              <a:solidFill>
                <a:srgbClr val="01109B"/>
              </a:solidFill>
              <a:latin typeface="+mn-e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3" y="1052736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5576" y="1052736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4.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재활용관련 규정 개정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(1)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58448" y="1052736"/>
            <a:ext cx="4289616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971600" y="1722294"/>
            <a:ext cx="72488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spc="-150" dirty="0">
                <a:latin typeface="HY헤드라인M" pitchFamily="18" charset="-127"/>
                <a:ea typeface="HY헤드라인M" pitchFamily="18" charset="-127"/>
              </a:rPr>
              <a:t>4-1</a:t>
            </a:r>
            <a:r>
              <a:rPr lang="ko-KR" altLang="en-US" sz="1600" b="1" spc="-150" dirty="0">
                <a:latin typeface="HY헤드라인M" pitchFamily="18" charset="-127"/>
                <a:ea typeface="HY헤드라인M" pitchFamily="18" charset="-127"/>
              </a:rPr>
              <a:t> 폐기물 재활용 용도 또는 방법 구체화</a:t>
            </a:r>
            <a:r>
              <a:rPr lang="en-US" altLang="ko-KR" sz="1600" b="1" spc="-150" dirty="0"/>
              <a:t>(</a:t>
            </a:r>
            <a:r>
              <a:rPr lang="ko-KR" altLang="en-US" sz="1600" b="1" spc="-150" dirty="0"/>
              <a:t>법 제</a:t>
            </a:r>
            <a:r>
              <a:rPr lang="en-US" altLang="ko-KR" sz="1600" b="1" spc="-150" dirty="0"/>
              <a:t>13</a:t>
            </a:r>
            <a:r>
              <a:rPr lang="ko-KR" altLang="en-US" sz="1600" b="1" spc="-150" dirty="0"/>
              <a:t>조의</a:t>
            </a:r>
            <a:r>
              <a:rPr lang="en-US" altLang="ko-KR" sz="1600" b="1" spc="-150" dirty="0"/>
              <a:t>2, </a:t>
            </a:r>
            <a:r>
              <a:rPr lang="ko-KR" altLang="en-US" sz="1600" b="1" spc="-150" dirty="0"/>
              <a:t>규칙 제</a:t>
            </a:r>
            <a:r>
              <a:rPr lang="en-US" altLang="ko-KR" sz="1600" b="1" spc="-150" dirty="0"/>
              <a:t>14</a:t>
            </a:r>
            <a:r>
              <a:rPr lang="ko-KR" altLang="en-US" sz="1600" b="1" spc="-150" dirty="0"/>
              <a:t>조의</a:t>
            </a:r>
            <a:r>
              <a:rPr lang="en-US" altLang="ko-KR" sz="1600" b="1" spc="-150" dirty="0"/>
              <a:t>3 </a:t>
            </a:r>
            <a:r>
              <a:rPr lang="ko-KR" altLang="en-US" sz="1600" b="1" spc="-150" dirty="0"/>
              <a:t>별표 </a:t>
            </a:r>
            <a:r>
              <a:rPr lang="en-US" altLang="ko-KR" sz="1600" b="1" spc="-150" dirty="0"/>
              <a:t>5</a:t>
            </a:r>
            <a:r>
              <a:rPr lang="ko-KR" altLang="en-US" sz="1600" b="1" spc="-150" dirty="0"/>
              <a:t>의</a:t>
            </a:r>
            <a:r>
              <a:rPr lang="en-US" altLang="ko-KR" sz="1600" b="1" spc="-150" dirty="0"/>
              <a:t>2)</a:t>
            </a: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28" y="1722294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9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2844" y="764704"/>
            <a:ext cx="7920879" cy="5472608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88126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3" y="836712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55576" y="836712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4.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재활용관련 규정 개정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(1)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58448" y="836712"/>
            <a:ext cx="4289616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000100" y="1500174"/>
            <a:ext cx="7248876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700" b="1" spc="-150" dirty="0" smtClean="0">
                <a:latin typeface="HY헤드라인M" pitchFamily="18" charset="-127"/>
                <a:ea typeface="HY헤드라인M" pitchFamily="18" charset="-127"/>
              </a:rPr>
              <a:t>구체적인 재활용 방법</a:t>
            </a:r>
            <a:endParaRPr lang="en-US" altLang="ko-KR" sz="1700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1500174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10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2844" y="692696"/>
            <a:ext cx="7920879" cy="5400600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_x74774728" descr="EMB0000097c276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58" y="2000239"/>
            <a:ext cx="7643866" cy="40719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8126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57198" y="2138564"/>
            <a:ext cx="7743826" cy="3052898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79512" y="2018785"/>
            <a:ext cx="840506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ko-KR" altLang="en-US" sz="1600" b="1" spc="-150" dirty="0" smtClean="0">
                <a:latin typeface="+mn-ea"/>
              </a:rPr>
              <a:t>◈ </a:t>
            </a:r>
            <a:r>
              <a:rPr lang="ko-KR" altLang="en-US" sz="1600" b="1" spc="-150" dirty="0">
                <a:latin typeface="+mn-ea"/>
              </a:rPr>
              <a:t>개정사유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b="1" spc="-150" dirty="0">
                <a:latin typeface="+mn-ea"/>
              </a:rPr>
              <a:t>재활용 제품 </a:t>
            </a:r>
            <a:r>
              <a:rPr lang="ko-KR" altLang="en-US" sz="1600" spc="-150" dirty="0">
                <a:latin typeface="+mn-ea"/>
              </a:rPr>
              <a:t>등에 대한 중금속 등 </a:t>
            </a:r>
            <a:r>
              <a:rPr lang="ko-KR" altLang="en-US" sz="1600" b="1" spc="-150" dirty="0">
                <a:latin typeface="+mn-ea"/>
              </a:rPr>
              <a:t>유해성 기준 설정</a:t>
            </a:r>
            <a:r>
              <a:rPr lang="ko-KR" altLang="en-US" sz="1600" spc="-150" dirty="0">
                <a:latin typeface="+mn-ea"/>
              </a:rPr>
              <a:t>을</a:t>
            </a:r>
            <a:r>
              <a:rPr lang="ko-KR" altLang="en-US" sz="1600" b="1" spc="-150" dirty="0">
                <a:latin typeface="+mn-ea"/>
              </a:rPr>
              <a:t> </a:t>
            </a:r>
            <a:r>
              <a:rPr lang="ko-KR" altLang="en-US" sz="1600" spc="-150" dirty="0">
                <a:latin typeface="+mn-ea"/>
              </a:rPr>
              <a:t>통해 재활용제품에 대한 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600" spc="-150" dirty="0" smtClean="0">
                <a:latin typeface="+mn-ea"/>
              </a:rPr>
              <a:t>                      </a:t>
            </a:r>
            <a:r>
              <a:rPr lang="ko-KR" altLang="en-US" sz="1600" spc="-150" dirty="0" smtClean="0">
                <a:latin typeface="+mn-ea"/>
              </a:rPr>
              <a:t>국민의 신뢰 </a:t>
            </a:r>
            <a:r>
              <a:rPr lang="ko-KR" altLang="en-US" sz="1600" spc="-150" dirty="0">
                <a:latin typeface="+mn-ea"/>
              </a:rPr>
              <a:t>제고 및 </a:t>
            </a:r>
            <a:r>
              <a:rPr lang="ko-KR" altLang="en-US" sz="1600" spc="-150" dirty="0" smtClean="0">
                <a:latin typeface="+mn-ea"/>
              </a:rPr>
              <a:t>인체 </a:t>
            </a:r>
            <a:r>
              <a:rPr lang="ko-KR" altLang="en-US" sz="1600" spc="-150" dirty="0">
                <a:latin typeface="+mn-ea"/>
              </a:rPr>
              <a:t>등에의 위해 사전 예방</a:t>
            </a:r>
          </a:p>
          <a:p>
            <a:pPr fontAlgn="base">
              <a:lnSpc>
                <a:spcPct val="200000"/>
              </a:lnSpc>
            </a:pPr>
            <a:r>
              <a:rPr lang="ko-KR" altLang="en-US" sz="1600" b="1" spc="-150" dirty="0" smtClean="0">
                <a:latin typeface="+mn-ea"/>
              </a:rPr>
              <a:t>◈  </a:t>
            </a:r>
            <a:r>
              <a:rPr lang="ko-KR" altLang="en-US" sz="1600" b="1" spc="-150" dirty="0">
                <a:latin typeface="+mn-ea"/>
              </a:rPr>
              <a:t>적용대상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폐기물을 </a:t>
            </a:r>
            <a:r>
              <a:rPr lang="ko-KR" altLang="en-US" sz="1600" b="1" spc="-150" dirty="0">
                <a:latin typeface="+mn-ea"/>
              </a:rPr>
              <a:t>재활용한 제품 또는 물질</a:t>
            </a:r>
          </a:p>
          <a:p>
            <a:pPr fontAlgn="base">
              <a:lnSpc>
                <a:spcPct val="200000"/>
              </a:lnSpc>
            </a:pPr>
            <a:r>
              <a:rPr lang="ko-KR" altLang="en-US" sz="1600" b="1" spc="-150" dirty="0" smtClean="0">
                <a:latin typeface="+mn-ea"/>
              </a:rPr>
              <a:t>◈  </a:t>
            </a:r>
            <a:r>
              <a:rPr lang="ko-KR" altLang="en-US" sz="1600" b="1" spc="-150" dirty="0">
                <a:latin typeface="+mn-ea"/>
              </a:rPr>
              <a:t>유해성기준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환경부장관이 별도로 정하여 고시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인체 건강과 환경에 </a:t>
            </a:r>
            <a:r>
              <a:rPr lang="ko-KR" altLang="en-US" sz="1600" spc="-150" dirty="0" err="1">
                <a:latin typeface="+mn-ea"/>
              </a:rPr>
              <a:t>위해를</a:t>
            </a:r>
            <a:r>
              <a:rPr lang="ko-KR" altLang="en-US" sz="1600" spc="-150" dirty="0">
                <a:latin typeface="+mn-ea"/>
              </a:rPr>
              <a:t> 줄 수 있는 물질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600" spc="-150" dirty="0" smtClean="0">
                <a:latin typeface="+mn-ea"/>
              </a:rPr>
              <a:t>      ※ </a:t>
            </a:r>
            <a:r>
              <a:rPr lang="ko-KR" altLang="en-US" sz="1600" spc="-150" dirty="0">
                <a:latin typeface="+mn-ea"/>
              </a:rPr>
              <a:t>폐기물을 재활용한 시멘트제품</a:t>
            </a:r>
            <a:r>
              <a:rPr lang="en-US" altLang="ko-KR" sz="1600" spc="-150" dirty="0">
                <a:latin typeface="+mn-ea"/>
              </a:rPr>
              <a:t>(Cr</a:t>
            </a:r>
            <a:r>
              <a:rPr lang="en-US" altLang="ko-KR" sz="1600" spc="-150" baseline="30000" dirty="0">
                <a:latin typeface="+mn-ea"/>
              </a:rPr>
              <a:t>+6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수은 등</a:t>
            </a:r>
            <a:r>
              <a:rPr lang="en-US" altLang="ko-KR" sz="1600" spc="-150" dirty="0">
                <a:latin typeface="+mn-ea"/>
              </a:rPr>
              <a:t>), </a:t>
            </a:r>
            <a:r>
              <a:rPr lang="ko-KR" altLang="en-US" sz="1600" spc="-150" dirty="0">
                <a:latin typeface="+mn-ea"/>
              </a:rPr>
              <a:t>재활용 플라스틱 용기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납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카드뮴</a:t>
            </a:r>
            <a:r>
              <a:rPr lang="en-US" altLang="ko-KR" sz="1600" spc="-150" dirty="0">
                <a:latin typeface="+mn-ea"/>
              </a:rPr>
              <a:t>) </a:t>
            </a:r>
            <a:r>
              <a:rPr lang="ko-KR" altLang="en-US" sz="1600" spc="-150" dirty="0">
                <a:latin typeface="+mn-ea"/>
              </a:rPr>
              <a:t>등에 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        </a:t>
            </a:r>
            <a:r>
              <a:rPr lang="ko-KR" altLang="en-US" sz="1600" spc="-150" dirty="0" smtClean="0">
                <a:latin typeface="+mn-ea"/>
              </a:rPr>
              <a:t>대한 유해성 기준 </a:t>
            </a:r>
            <a:r>
              <a:rPr lang="ko-KR" altLang="en-US" sz="1600" spc="-150" dirty="0">
                <a:latin typeface="+mn-ea"/>
              </a:rPr>
              <a:t>고시 검토 </a:t>
            </a:r>
            <a:r>
              <a:rPr lang="ko-KR" altLang="en-US" sz="1600" spc="-150" dirty="0" smtClean="0">
                <a:latin typeface="+mn-ea"/>
              </a:rPr>
              <a:t>중</a:t>
            </a:r>
            <a:endParaRPr lang="ko-KR" altLang="en-US" sz="1600" spc="-150" dirty="0">
              <a:latin typeface="+mn-ea"/>
            </a:endParaRPr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3" y="1056235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55576" y="1056235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4.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재활용관련 규정 개정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(2)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58448" y="1056235"/>
            <a:ext cx="4289616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5786" y="1571612"/>
            <a:ext cx="78007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4-2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폐기물 재활용 제품 또는 물질의 유해성 기준 설정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법 제</a:t>
            </a:r>
            <a:r>
              <a:rPr lang="en-US" altLang="ko-KR" sz="1200" b="1" dirty="0"/>
              <a:t>13</a:t>
            </a:r>
            <a:r>
              <a:rPr lang="ko-KR" altLang="en-US" sz="1200" b="1" dirty="0"/>
              <a:t>조의</a:t>
            </a:r>
            <a:r>
              <a:rPr lang="en-US" altLang="ko-KR" sz="1200" b="1" dirty="0"/>
              <a:t>3, </a:t>
            </a:r>
            <a:r>
              <a:rPr lang="ko-KR" altLang="en-US" sz="1200" b="1" dirty="0"/>
              <a:t>규칙 제</a:t>
            </a:r>
            <a:r>
              <a:rPr lang="en-US" altLang="ko-KR" sz="1200" b="1" dirty="0"/>
              <a:t>14</a:t>
            </a:r>
            <a:r>
              <a:rPr lang="ko-KR" altLang="en-US" sz="1200" b="1" dirty="0"/>
              <a:t>조의</a:t>
            </a:r>
            <a:r>
              <a:rPr lang="en-US" altLang="ko-KR" sz="1200" b="1" dirty="0"/>
              <a:t>4)</a:t>
            </a: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714488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11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2844" y="836712"/>
            <a:ext cx="7920879" cy="5112568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9256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73" y="1988840"/>
            <a:ext cx="7884368" cy="407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3" y="980728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755576" y="980728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4.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재활용관련 규정 개정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(2)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858448" y="980728"/>
            <a:ext cx="4289616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071538" y="1571612"/>
            <a:ext cx="2417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관련 개정규정</a:t>
            </a:r>
            <a:endParaRPr lang="en-US" altLang="ko-KR" b="1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36" y="1573610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12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42844" y="692696"/>
            <a:ext cx="7920879" cy="5544616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9256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44468" y="1691178"/>
            <a:ext cx="7711908" cy="2188680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285720" y="1736718"/>
            <a:ext cx="7572428" cy="21005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spc="-150" dirty="0" smtClean="0">
                <a:latin typeface="+mn-ea"/>
              </a:rPr>
              <a:t>◈ </a:t>
            </a:r>
            <a:r>
              <a:rPr lang="ko-KR" altLang="en-US" sz="1500" b="1" spc="-150" dirty="0" smtClean="0">
                <a:latin typeface="+mn-ea"/>
              </a:rPr>
              <a:t>개정사유 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ko-KR" altLang="en-US" sz="1500" spc="-150" dirty="0">
                <a:latin typeface="+mn-ea"/>
              </a:rPr>
              <a:t>폐기물을 연료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>
                <a:latin typeface="+mn-ea"/>
              </a:rPr>
              <a:t>원료로 재활용함에 따라 </a:t>
            </a:r>
            <a:r>
              <a:rPr lang="ko-KR" altLang="en-US" sz="1500" b="1" spc="-150" dirty="0">
                <a:latin typeface="+mn-ea"/>
              </a:rPr>
              <a:t>재활용제품</a:t>
            </a:r>
            <a:r>
              <a:rPr lang="en-US" altLang="ko-KR" sz="1500" b="1" spc="-150" dirty="0">
                <a:latin typeface="+mn-ea"/>
              </a:rPr>
              <a:t>(</a:t>
            </a:r>
            <a:r>
              <a:rPr lang="ko-KR" altLang="en-US" sz="1500" b="1" spc="-150" dirty="0">
                <a:latin typeface="+mn-ea"/>
              </a:rPr>
              <a:t>시멘트</a:t>
            </a:r>
            <a:r>
              <a:rPr lang="en-US" altLang="ko-KR" sz="1500" b="1" spc="-150" dirty="0">
                <a:latin typeface="+mn-ea"/>
              </a:rPr>
              <a:t>)</a:t>
            </a:r>
            <a:r>
              <a:rPr lang="ko-KR" altLang="en-US" sz="1500" b="1" spc="-150" dirty="0">
                <a:latin typeface="+mn-ea"/>
              </a:rPr>
              <a:t>에 포함</a:t>
            </a:r>
            <a:r>
              <a:rPr lang="ko-KR" altLang="en-US" sz="1500" spc="-150" dirty="0">
                <a:latin typeface="+mn-ea"/>
              </a:rPr>
              <a:t>될 수 있는 </a:t>
            </a:r>
            <a:r>
              <a:rPr lang="ko-KR" altLang="en-US" sz="1400" b="1" spc="-150" dirty="0">
                <a:latin typeface="+mn-ea"/>
              </a:rPr>
              <a:t>중금속 </a:t>
            </a:r>
            <a:r>
              <a:rPr lang="ko-KR" altLang="en-US" sz="1400" b="1" spc="-150" dirty="0" smtClean="0">
                <a:latin typeface="+mn-ea"/>
              </a:rPr>
              <a:t>             </a:t>
            </a:r>
            <a:endParaRPr lang="en-US" altLang="ko-KR" sz="1400" b="1" spc="-150" dirty="0" smtClean="0">
              <a:latin typeface="+mn-ea"/>
            </a:endParaRPr>
          </a:p>
          <a:p>
            <a:pPr fontAlgn="base"/>
            <a:r>
              <a:rPr lang="en-US" altLang="ko-KR" sz="1400" b="1" spc="-150" dirty="0" smtClean="0">
                <a:latin typeface="+mn-ea"/>
              </a:rPr>
              <a:t>                       </a:t>
            </a:r>
            <a:r>
              <a:rPr lang="ko-KR" altLang="en-US" sz="1400" b="1" spc="-150" dirty="0" smtClean="0">
                <a:latin typeface="+mn-ea"/>
              </a:rPr>
              <a:t>등</a:t>
            </a:r>
            <a:r>
              <a:rPr lang="ko-KR" altLang="en-US" sz="1500" b="1" spc="-150" dirty="0" smtClean="0">
                <a:latin typeface="+mn-ea"/>
              </a:rPr>
              <a:t> </a:t>
            </a:r>
            <a:r>
              <a:rPr lang="ko-KR" altLang="en-US" sz="1500" b="1" spc="-150" dirty="0">
                <a:latin typeface="+mn-ea"/>
              </a:rPr>
              <a:t>유해물질로 인한 인체 등 위해 방지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b="1" spc="-150" dirty="0" smtClean="0">
                <a:latin typeface="+mn-ea"/>
              </a:rPr>
              <a:t>◈ </a:t>
            </a:r>
            <a:r>
              <a:rPr lang="ko-KR" altLang="en-US" sz="1500" b="1" spc="-150" dirty="0" smtClean="0">
                <a:latin typeface="+mn-ea"/>
              </a:rPr>
              <a:t> </a:t>
            </a:r>
            <a:r>
              <a:rPr lang="ko-KR" altLang="en-US" sz="1500" b="1" spc="-150" dirty="0">
                <a:latin typeface="+mn-ea"/>
              </a:rPr>
              <a:t>재활용대상 폐기물 사용기준 신설</a:t>
            </a:r>
          </a:p>
          <a:p>
            <a:pPr fontAlgn="base"/>
            <a:r>
              <a:rPr lang="ko-KR" altLang="en-US" sz="1500" spc="-150" dirty="0" smtClean="0">
                <a:latin typeface="+mn-ea"/>
              </a:rPr>
              <a:t> ○ </a:t>
            </a:r>
            <a:r>
              <a:rPr lang="ko-KR" altLang="en-US" sz="1500" spc="-150" dirty="0">
                <a:latin typeface="+mn-ea"/>
              </a:rPr>
              <a:t>보조원료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별표 </a:t>
            </a:r>
            <a:r>
              <a:rPr lang="en-US" altLang="ko-KR" sz="1500" spc="-150" dirty="0">
                <a:latin typeface="+mn-ea"/>
              </a:rPr>
              <a:t>5</a:t>
            </a:r>
            <a:r>
              <a:rPr lang="ko-KR" altLang="en-US" sz="1500" spc="-150" dirty="0">
                <a:latin typeface="+mn-ea"/>
              </a:rPr>
              <a:t>의</a:t>
            </a:r>
            <a:r>
              <a:rPr lang="en-US" altLang="ko-KR" sz="1500" spc="-150" dirty="0">
                <a:latin typeface="+mn-ea"/>
              </a:rPr>
              <a:t>2 </a:t>
            </a:r>
            <a:r>
              <a:rPr lang="ko-KR" altLang="en-US" sz="1500" spc="-150" dirty="0">
                <a:latin typeface="+mn-ea"/>
              </a:rPr>
              <a:t>제</a:t>
            </a:r>
            <a:r>
              <a:rPr lang="en-US" altLang="ko-KR" sz="1500" spc="-150" dirty="0">
                <a:latin typeface="+mn-ea"/>
              </a:rPr>
              <a:t>30</a:t>
            </a:r>
            <a:r>
              <a:rPr lang="ko-KR" altLang="en-US" sz="1500" spc="-150" dirty="0">
                <a:latin typeface="+mn-ea"/>
              </a:rPr>
              <a:t>호</a:t>
            </a:r>
            <a:r>
              <a:rPr lang="en-US" altLang="ko-KR" sz="1500" spc="-150" dirty="0">
                <a:latin typeface="+mn-ea"/>
              </a:rPr>
              <a:t>) :</a:t>
            </a:r>
            <a:r>
              <a:rPr lang="ko-KR" altLang="en-US" sz="1500" spc="-150" dirty="0">
                <a:latin typeface="+mn-ea"/>
              </a:rPr>
              <a:t> 대체원료에 대해 납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구리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카드뮴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비소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수은</a:t>
            </a:r>
            <a:r>
              <a:rPr lang="en-US" altLang="ko-KR" sz="1500" b="1" spc="-150" dirty="0">
                <a:latin typeface="+mn-ea"/>
              </a:rPr>
              <a:t>(5</a:t>
            </a:r>
            <a:r>
              <a:rPr lang="ko-KR" altLang="en-US" sz="1500" b="1" spc="-150" dirty="0">
                <a:latin typeface="+mn-ea"/>
              </a:rPr>
              <a:t>종</a:t>
            </a:r>
            <a:r>
              <a:rPr lang="en-US" altLang="ko-KR" sz="1500" b="1" spc="-150" dirty="0">
                <a:latin typeface="+mn-ea"/>
              </a:rPr>
              <a:t>)</a:t>
            </a:r>
            <a:endParaRPr lang="ko-KR" altLang="en-US" sz="1500" b="1" spc="-150" dirty="0">
              <a:latin typeface="+mn-ea"/>
            </a:endParaRPr>
          </a:p>
          <a:p>
            <a:pPr fontAlgn="base"/>
            <a:r>
              <a:rPr lang="ko-KR" altLang="en-US" sz="1500" spc="-150" dirty="0" smtClean="0">
                <a:latin typeface="+mn-ea"/>
              </a:rPr>
              <a:t> ○ </a:t>
            </a:r>
            <a:r>
              <a:rPr lang="ko-KR" altLang="en-US" sz="1500" spc="-150" dirty="0">
                <a:latin typeface="+mn-ea"/>
              </a:rPr>
              <a:t>보조연료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별표 </a:t>
            </a:r>
            <a:r>
              <a:rPr lang="en-US" altLang="ko-KR" sz="1500" spc="-150" dirty="0">
                <a:latin typeface="+mn-ea"/>
              </a:rPr>
              <a:t>5</a:t>
            </a:r>
            <a:r>
              <a:rPr lang="ko-KR" altLang="en-US" sz="1500" spc="-150" dirty="0">
                <a:latin typeface="+mn-ea"/>
              </a:rPr>
              <a:t>의</a:t>
            </a:r>
            <a:r>
              <a:rPr lang="en-US" altLang="ko-KR" sz="1500" spc="-150" dirty="0">
                <a:latin typeface="+mn-ea"/>
              </a:rPr>
              <a:t>2 </a:t>
            </a:r>
            <a:r>
              <a:rPr lang="ko-KR" altLang="en-US" sz="1500" spc="-150" dirty="0">
                <a:latin typeface="+mn-ea"/>
              </a:rPr>
              <a:t>제</a:t>
            </a:r>
            <a:r>
              <a:rPr lang="en-US" altLang="ko-KR" sz="1500" spc="-150" dirty="0">
                <a:latin typeface="+mn-ea"/>
              </a:rPr>
              <a:t>31</a:t>
            </a:r>
            <a:r>
              <a:rPr lang="ko-KR" altLang="en-US" sz="1500" spc="-150" dirty="0">
                <a:latin typeface="+mn-ea"/>
              </a:rPr>
              <a:t>호</a:t>
            </a:r>
            <a:r>
              <a:rPr lang="en-US" altLang="ko-KR" sz="1500" spc="-150" dirty="0">
                <a:latin typeface="+mn-ea"/>
              </a:rPr>
              <a:t>) : </a:t>
            </a:r>
            <a:r>
              <a:rPr lang="ko-KR" altLang="en-US" sz="1500" spc="-150" dirty="0">
                <a:latin typeface="+mn-ea"/>
              </a:rPr>
              <a:t>납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구리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카드뮴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비소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수은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염소농도 및 </a:t>
            </a:r>
            <a:r>
              <a:rPr lang="ko-KR" altLang="en-US" sz="1500" spc="-150" dirty="0" err="1" smtClean="0">
                <a:latin typeface="+mn-ea"/>
              </a:rPr>
              <a:t>저위발열량</a:t>
            </a:r>
            <a:r>
              <a:rPr lang="en-US" altLang="ko-KR" sz="1500" b="1" spc="-150" dirty="0">
                <a:latin typeface="+mn-ea"/>
              </a:rPr>
              <a:t>(7</a:t>
            </a:r>
            <a:r>
              <a:rPr lang="ko-KR" altLang="en-US" sz="1500" b="1" spc="-150" dirty="0">
                <a:latin typeface="+mn-ea"/>
              </a:rPr>
              <a:t>종</a:t>
            </a:r>
            <a:r>
              <a:rPr lang="en-US" altLang="ko-KR" sz="1500" b="1" spc="-150" dirty="0" smtClean="0"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 - </a:t>
            </a:r>
            <a:r>
              <a:rPr lang="ko-KR" altLang="en-US" sz="1500" spc="-150" dirty="0" smtClean="0">
                <a:latin typeface="+mn-ea"/>
              </a:rPr>
              <a:t>규칙 제</a:t>
            </a:r>
            <a:r>
              <a:rPr lang="en-US" altLang="ko-KR" sz="1500" spc="-150" dirty="0" smtClean="0">
                <a:latin typeface="+mn-ea"/>
              </a:rPr>
              <a:t>3</a:t>
            </a:r>
            <a:r>
              <a:rPr lang="ko-KR" altLang="en-US" sz="1500" spc="-150" dirty="0" smtClean="0">
                <a:latin typeface="+mn-ea"/>
              </a:rPr>
              <a:t>조제</a:t>
            </a:r>
            <a:r>
              <a:rPr lang="en-US" altLang="ko-KR" sz="1500" spc="-150" dirty="0" smtClean="0">
                <a:latin typeface="+mn-ea"/>
              </a:rPr>
              <a:t>1</a:t>
            </a:r>
            <a:r>
              <a:rPr lang="ko-KR" altLang="en-US" sz="1500" spc="-150" dirty="0" err="1" smtClean="0">
                <a:latin typeface="+mn-ea"/>
              </a:rPr>
              <a:t>항제</a:t>
            </a:r>
            <a:r>
              <a:rPr lang="en-US" altLang="ko-KR" sz="1500" spc="-150" dirty="0" smtClean="0">
                <a:latin typeface="+mn-ea"/>
              </a:rPr>
              <a:t>3</a:t>
            </a:r>
            <a:r>
              <a:rPr lang="ko-KR" altLang="en-US" sz="1500" spc="-150" dirty="0" smtClean="0">
                <a:latin typeface="+mn-ea"/>
              </a:rPr>
              <a:t>호에 해당하는 폐타이어</a:t>
            </a:r>
            <a:r>
              <a:rPr lang="en-US" altLang="ko-KR" sz="1500" spc="-150" dirty="0" smtClean="0">
                <a:latin typeface="+mn-ea"/>
              </a:rPr>
              <a:t>, </a:t>
            </a:r>
            <a:r>
              <a:rPr lang="ko-KR" altLang="en-US" sz="1500" spc="-150" dirty="0" err="1" smtClean="0">
                <a:latin typeface="+mn-ea"/>
              </a:rPr>
              <a:t>폐목재</a:t>
            </a:r>
            <a:r>
              <a:rPr lang="ko-KR" altLang="en-US" sz="1500" spc="-150" dirty="0" smtClean="0">
                <a:latin typeface="+mn-ea"/>
              </a:rPr>
              <a:t> 등 </a:t>
            </a:r>
            <a:r>
              <a:rPr lang="en-US" altLang="ko-KR" sz="1500" b="1" spc="-150" dirty="0" smtClean="0">
                <a:latin typeface="+mn-ea"/>
              </a:rPr>
              <a:t>6</a:t>
            </a:r>
            <a:r>
              <a:rPr lang="ko-KR" altLang="en-US" sz="1500" b="1" spc="-150" dirty="0" smtClean="0">
                <a:latin typeface="+mn-ea"/>
              </a:rPr>
              <a:t>종의 폐기물로 제한</a:t>
            </a:r>
            <a:r>
              <a:rPr lang="en-US" altLang="ko-KR" sz="1500" spc="-150" dirty="0" smtClean="0">
                <a:latin typeface="+mn-ea"/>
              </a:rPr>
              <a:t>(</a:t>
            </a:r>
            <a:r>
              <a:rPr lang="ko-KR" altLang="en-US" sz="1500" spc="-150" dirty="0" smtClean="0">
                <a:latin typeface="+mn-ea"/>
              </a:rPr>
              <a:t>지정폐기물 제외</a:t>
            </a:r>
            <a:r>
              <a:rPr lang="en-US" altLang="ko-KR" sz="1500" spc="-150" dirty="0" smtClean="0">
                <a:latin typeface="+mn-ea"/>
              </a:rPr>
              <a:t>)</a:t>
            </a:r>
            <a:endParaRPr lang="ko-KR" altLang="en-US" sz="1500" spc="-150" dirty="0" smtClean="0">
              <a:latin typeface="+mn-ea"/>
            </a:endParaRPr>
          </a:p>
          <a:p>
            <a:pPr fontAlgn="base"/>
            <a:r>
              <a:rPr lang="en-US" altLang="ko-KR" sz="1500" spc="-150" dirty="0" smtClean="0">
                <a:latin typeface="+mn-ea"/>
              </a:rPr>
              <a:t>   ※ </a:t>
            </a:r>
            <a:r>
              <a:rPr lang="ko-KR" altLang="en-US" sz="1500" spc="-150" dirty="0" smtClean="0">
                <a:latin typeface="+mn-ea"/>
              </a:rPr>
              <a:t>중금속 기준은 「고형연료제품의  품질 시험</a:t>
            </a:r>
            <a:r>
              <a:rPr lang="en-US" altLang="ko-KR" sz="1500" spc="-150" dirty="0" smtClean="0">
                <a:latin typeface="+mn-ea"/>
              </a:rPr>
              <a:t>·</a:t>
            </a:r>
            <a:r>
              <a:rPr lang="ko-KR" altLang="en-US" sz="1500" spc="-150" dirty="0" smtClean="0">
                <a:latin typeface="+mn-ea"/>
              </a:rPr>
              <a:t>분석방법」을 적용</a:t>
            </a:r>
            <a:r>
              <a:rPr lang="en-US" altLang="ko-KR" sz="1500" spc="-150" dirty="0" smtClean="0">
                <a:latin typeface="+mn-ea"/>
              </a:rPr>
              <a:t>(</a:t>
            </a:r>
            <a:r>
              <a:rPr lang="ko-KR" altLang="en-US" sz="1500" spc="-150" dirty="0" smtClean="0">
                <a:latin typeface="+mn-ea"/>
              </a:rPr>
              <a:t>용출기준이 아닌 </a:t>
            </a:r>
            <a:r>
              <a:rPr lang="ko-KR" altLang="en-US" sz="1500" b="1" spc="-150" dirty="0" smtClean="0">
                <a:latin typeface="+mn-ea"/>
              </a:rPr>
              <a:t>함량기준</a:t>
            </a:r>
            <a:r>
              <a:rPr lang="en-US" altLang="ko-KR" sz="1500" spc="-150" dirty="0" smtClean="0">
                <a:latin typeface="+mn-ea"/>
              </a:rPr>
              <a:t>)</a:t>
            </a:r>
            <a:endParaRPr lang="ko-KR" altLang="en-US" sz="1500" spc="-150" dirty="0" smtClean="0">
              <a:latin typeface="+mn-ea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직사각형 23"/>
          <p:cNvSpPr/>
          <p:nvPr/>
        </p:nvSpPr>
        <p:spPr>
          <a:xfrm>
            <a:off x="244468" y="3990816"/>
            <a:ext cx="7711908" cy="2246496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3" name="직사각형 2"/>
          <p:cNvSpPr/>
          <p:nvPr/>
        </p:nvSpPr>
        <p:spPr>
          <a:xfrm>
            <a:off x="285720" y="4022734"/>
            <a:ext cx="7670656" cy="21698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spc="-150" dirty="0" smtClean="0">
                <a:latin typeface="HY헤드라인M" pitchFamily="18" charset="-127"/>
                <a:ea typeface="HY헤드라인M" pitchFamily="18" charset="-127"/>
              </a:rPr>
              <a:t>◈  </a:t>
            </a:r>
            <a:r>
              <a:rPr lang="ko-KR" altLang="en-US" sz="1600" b="1" spc="-150" dirty="0">
                <a:latin typeface="HY헤드라인M" pitchFamily="18" charset="-127"/>
                <a:ea typeface="HY헤드라인M" pitchFamily="18" charset="-127"/>
              </a:rPr>
              <a:t>시멘트 </a:t>
            </a:r>
            <a:r>
              <a:rPr lang="ko-KR" altLang="en-US" sz="1600" b="1" spc="-150" dirty="0" err="1" smtClean="0">
                <a:latin typeface="HY헤드라인M" pitchFamily="18" charset="-127"/>
                <a:ea typeface="HY헤드라인M" pitchFamily="18" charset="-127"/>
              </a:rPr>
              <a:t>소성로</a:t>
            </a: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  관리 강화 </a:t>
            </a:r>
            <a:endParaRPr lang="ko-KR" altLang="en-US" sz="1400" b="1" spc="-150" dirty="0"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spc="-15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500" spc="-150" dirty="0" smtClean="0">
                <a:latin typeface="+mn-ea"/>
              </a:rPr>
              <a:t>○ </a:t>
            </a:r>
            <a:r>
              <a:rPr lang="ko-KR" altLang="en-US" sz="1500" b="1" spc="-150" dirty="0">
                <a:latin typeface="+mn-ea"/>
              </a:rPr>
              <a:t>폐기물 재활용시설</a:t>
            </a:r>
            <a:r>
              <a:rPr lang="ko-KR" altLang="en-US" sz="1500" spc="-150" dirty="0">
                <a:latin typeface="+mn-ea"/>
              </a:rPr>
              <a:t>로</a:t>
            </a:r>
            <a:r>
              <a:rPr lang="ko-KR" altLang="en-US" sz="1500" b="1" spc="-150" dirty="0">
                <a:latin typeface="+mn-ea"/>
              </a:rPr>
              <a:t> </a:t>
            </a:r>
            <a:r>
              <a:rPr lang="ko-KR" altLang="en-US" sz="1500" spc="-150" dirty="0">
                <a:latin typeface="+mn-ea"/>
              </a:rPr>
              <a:t>규정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b="1" spc="-150" dirty="0">
                <a:latin typeface="+mn-ea"/>
              </a:rPr>
              <a:t>별도의 설치 및 관리기준 마련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규칙 별표</a:t>
            </a:r>
            <a:r>
              <a:rPr lang="en-US" altLang="ko-KR" sz="1500" spc="-150" dirty="0">
                <a:latin typeface="+mn-ea"/>
              </a:rPr>
              <a:t>9 </a:t>
            </a:r>
            <a:r>
              <a:rPr lang="ko-KR" altLang="en-US" sz="1500" spc="-150" dirty="0">
                <a:latin typeface="+mn-ea"/>
              </a:rPr>
              <a:t>및 별표</a:t>
            </a:r>
            <a:r>
              <a:rPr lang="en-US" altLang="ko-KR" sz="1500" spc="-150" dirty="0">
                <a:latin typeface="+mn-ea"/>
              </a:rPr>
              <a:t>11), </a:t>
            </a:r>
            <a:endParaRPr lang="ko-KR" altLang="en-US" sz="15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 smtClean="0">
                <a:latin typeface="+mn-ea"/>
              </a:rPr>
              <a:t>  ○ </a:t>
            </a:r>
            <a:r>
              <a:rPr lang="ko-KR" altLang="en-US" sz="1500" b="1" spc="-150" dirty="0">
                <a:latin typeface="+mn-ea"/>
              </a:rPr>
              <a:t>주기적 검사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최초 </a:t>
            </a:r>
            <a:r>
              <a:rPr lang="en-US" altLang="ko-KR" sz="1500" spc="-150" dirty="0">
                <a:latin typeface="+mn-ea"/>
              </a:rPr>
              <a:t>+ 3</a:t>
            </a:r>
            <a:r>
              <a:rPr lang="ko-KR" altLang="en-US" sz="1500" spc="-150" dirty="0">
                <a:latin typeface="+mn-ea"/>
              </a:rPr>
              <a:t>년</a:t>
            </a:r>
            <a:r>
              <a:rPr lang="en-US" altLang="ko-KR" sz="1500" spc="-150" dirty="0">
                <a:latin typeface="+mn-ea"/>
              </a:rPr>
              <a:t>) </a:t>
            </a:r>
            <a:r>
              <a:rPr lang="ko-KR" altLang="en-US" sz="1500" spc="-150" dirty="0">
                <a:latin typeface="+mn-ea"/>
              </a:rPr>
              <a:t>실시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 smtClean="0">
                <a:latin typeface="+mn-ea"/>
              </a:rPr>
              <a:t>규칙 제</a:t>
            </a:r>
            <a:r>
              <a:rPr lang="en-US" altLang="ko-KR" sz="1500" spc="-150" dirty="0">
                <a:latin typeface="+mn-ea"/>
              </a:rPr>
              <a:t>41</a:t>
            </a:r>
            <a:r>
              <a:rPr lang="ko-KR" altLang="en-US" sz="1500" spc="-150" dirty="0">
                <a:latin typeface="+mn-ea"/>
              </a:rPr>
              <a:t>조제</a:t>
            </a:r>
            <a:r>
              <a:rPr lang="en-US" altLang="ko-KR" sz="1500" spc="-150" dirty="0">
                <a:latin typeface="+mn-ea"/>
              </a:rPr>
              <a:t>2</a:t>
            </a:r>
            <a:r>
              <a:rPr lang="ko-KR" altLang="en-US" sz="1500" spc="-150" dirty="0">
                <a:latin typeface="+mn-ea"/>
              </a:rPr>
              <a:t>항</a:t>
            </a:r>
            <a:r>
              <a:rPr lang="en-US" altLang="ko-KR" sz="1500" spc="-150" dirty="0">
                <a:latin typeface="+mn-ea"/>
              </a:rPr>
              <a:t>), </a:t>
            </a:r>
            <a:r>
              <a:rPr lang="ko-KR" altLang="en-US" sz="1500" b="1" spc="-150" dirty="0">
                <a:latin typeface="+mn-ea"/>
              </a:rPr>
              <a:t>주변환경영향조사</a:t>
            </a:r>
            <a:r>
              <a:rPr lang="en-US" altLang="ko-KR" sz="1500" spc="-150" dirty="0">
                <a:latin typeface="+mn-ea"/>
              </a:rPr>
              <a:t>(3</a:t>
            </a:r>
            <a:r>
              <a:rPr lang="ko-KR" altLang="en-US" sz="1500" spc="-150" dirty="0">
                <a:latin typeface="+mn-ea"/>
              </a:rPr>
              <a:t>년</a:t>
            </a:r>
            <a:r>
              <a:rPr lang="en-US" altLang="ko-KR" sz="1500" spc="-150" dirty="0">
                <a:latin typeface="+mn-ea"/>
              </a:rPr>
              <a:t>) </a:t>
            </a:r>
            <a:r>
              <a:rPr lang="ko-KR" altLang="en-US" sz="1500" spc="-150" dirty="0">
                <a:latin typeface="+mn-ea"/>
              </a:rPr>
              <a:t>실시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영 제</a:t>
            </a:r>
            <a:r>
              <a:rPr lang="en-US" altLang="ko-KR" sz="1500" spc="-150" dirty="0">
                <a:latin typeface="+mn-ea"/>
              </a:rPr>
              <a:t>14</a:t>
            </a:r>
            <a:r>
              <a:rPr lang="ko-KR" altLang="en-US" sz="1500" spc="-150" dirty="0">
                <a:latin typeface="+mn-ea"/>
              </a:rPr>
              <a:t>조</a:t>
            </a:r>
            <a:r>
              <a:rPr lang="en-US" altLang="ko-KR" sz="1500" spc="-150" dirty="0">
                <a:latin typeface="+mn-ea"/>
              </a:rPr>
              <a:t>), </a:t>
            </a:r>
            <a:endParaRPr lang="en-US" altLang="ko-KR" sz="15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>
                <a:latin typeface="+mn-ea"/>
              </a:rPr>
              <a:t> </a:t>
            </a:r>
            <a:r>
              <a:rPr lang="en-US" altLang="ko-KR" sz="1500" spc="-150" dirty="0" smtClean="0">
                <a:latin typeface="+mn-ea"/>
              </a:rPr>
              <a:t>     </a:t>
            </a:r>
            <a:r>
              <a:rPr lang="ko-KR" altLang="en-US" sz="1500" b="1" spc="-150" dirty="0" smtClean="0">
                <a:latin typeface="+mn-ea"/>
              </a:rPr>
              <a:t>허가 시 환경성조사서 제출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규칙 제</a:t>
            </a:r>
            <a:r>
              <a:rPr lang="en-US" altLang="ko-KR" sz="1500" spc="-150" dirty="0">
                <a:latin typeface="+mn-ea"/>
              </a:rPr>
              <a:t>28</a:t>
            </a:r>
            <a:r>
              <a:rPr lang="ko-KR" altLang="en-US" sz="1500" spc="-150" dirty="0">
                <a:latin typeface="+mn-ea"/>
              </a:rPr>
              <a:t>조</a:t>
            </a:r>
            <a:r>
              <a:rPr lang="en-US" altLang="ko-KR" sz="1500" spc="-150" dirty="0">
                <a:latin typeface="+mn-ea"/>
              </a:rPr>
              <a:t>) : </a:t>
            </a:r>
            <a:r>
              <a:rPr lang="ko-KR" altLang="en-US" sz="1500" spc="-150" dirty="0">
                <a:latin typeface="+mn-ea"/>
              </a:rPr>
              <a:t>폐기물을 연료로 사용하는 시설에 한정</a:t>
            </a:r>
          </a:p>
          <a:p>
            <a:pPr fontAlgn="base">
              <a:lnSpc>
                <a:spcPct val="150000"/>
              </a:lnSpc>
            </a:pPr>
            <a:r>
              <a:rPr lang="en-US" altLang="ko-KR" sz="1300" b="1" spc="-150" dirty="0">
                <a:latin typeface="+mn-ea"/>
              </a:rPr>
              <a:t>【 </a:t>
            </a:r>
            <a:r>
              <a:rPr lang="ko-KR" altLang="en-US" sz="1300" b="1" spc="-150" dirty="0" smtClean="0">
                <a:latin typeface="+mn-ea"/>
              </a:rPr>
              <a:t>부칙</a:t>
            </a:r>
            <a:r>
              <a:rPr lang="en-US" altLang="ko-KR" sz="1300" b="1" spc="-150" dirty="0">
                <a:latin typeface="+mn-ea"/>
              </a:rPr>
              <a:t>(</a:t>
            </a:r>
            <a:r>
              <a:rPr lang="ko-KR" altLang="en-US" sz="1300" b="1" spc="-150" dirty="0">
                <a:latin typeface="+mn-ea"/>
              </a:rPr>
              <a:t>시행령 제</a:t>
            </a:r>
            <a:r>
              <a:rPr lang="en-US" altLang="ko-KR" sz="1300" b="1" spc="-150" dirty="0">
                <a:latin typeface="+mn-ea"/>
              </a:rPr>
              <a:t>2</a:t>
            </a:r>
            <a:r>
              <a:rPr lang="ko-KR" altLang="en-US" sz="1300" b="1" spc="-150" dirty="0">
                <a:latin typeface="+mn-ea"/>
              </a:rPr>
              <a:t>조</a:t>
            </a:r>
            <a:r>
              <a:rPr lang="en-US" altLang="ko-KR" sz="1300" b="1" spc="-150" dirty="0">
                <a:latin typeface="+mn-ea"/>
              </a:rPr>
              <a:t>)】</a:t>
            </a:r>
            <a:r>
              <a:rPr lang="ko-KR" altLang="en-US" sz="1300" b="1" spc="-150" dirty="0">
                <a:latin typeface="+mn-ea"/>
              </a:rPr>
              <a:t>주변환경영향조사는 기존에 설치</a:t>
            </a:r>
            <a:r>
              <a:rPr lang="en-US" altLang="ko-KR" sz="1300" b="1" spc="-150" dirty="0">
                <a:latin typeface="+mn-ea"/>
              </a:rPr>
              <a:t>·</a:t>
            </a:r>
            <a:r>
              <a:rPr lang="ko-KR" altLang="en-US" sz="1300" b="1" spc="-150" dirty="0">
                <a:latin typeface="+mn-ea"/>
              </a:rPr>
              <a:t>운영중인 시설에도 적용하되</a:t>
            </a:r>
            <a:r>
              <a:rPr lang="en-US" altLang="ko-KR" sz="1300" b="1" spc="-150" dirty="0">
                <a:latin typeface="+mn-ea"/>
              </a:rPr>
              <a:t>, </a:t>
            </a:r>
            <a:r>
              <a:rPr lang="ko-KR" altLang="en-US" sz="1300" b="1" spc="-150" dirty="0" smtClean="0">
                <a:latin typeface="+mn-ea"/>
              </a:rPr>
              <a:t>기산일은 </a:t>
            </a:r>
            <a:r>
              <a:rPr lang="ko-KR" altLang="en-US" sz="1300" b="1" spc="-150" dirty="0">
                <a:latin typeface="+mn-ea"/>
              </a:rPr>
              <a:t>영 시행일로 함</a:t>
            </a:r>
            <a:r>
              <a:rPr lang="en-US" altLang="ko-KR" sz="1300" b="1" spc="-150" dirty="0">
                <a:latin typeface="+mn-ea"/>
              </a:rPr>
              <a:t>(11.9.7</a:t>
            </a:r>
            <a:r>
              <a:rPr lang="en-US" altLang="ko-KR" sz="1300" b="1" spc="-150" dirty="0" smtClean="0">
                <a:latin typeface="+mn-ea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300" b="1" spc="-150" dirty="0" smtClean="0">
                <a:latin typeface="+mn-ea"/>
              </a:rPr>
              <a:t>【</a:t>
            </a:r>
            <a:r>
              <a:rPr lang="ko-KR" altLang="en-US" sz="1300" b="1" spc="-150" dirty="0">
                <a:latin typeface="+mn-ea"/>
              </a:rPr>
              <a:t>부칙</a:t>
            </a:r>
            <a:r>
              <a:rPr lang="en-US" altLang="ko-KR" sz="1300" b="1" spc="-150" dirty="0">
                <a:latin typeface="+mn-ea"/>
              </a:rPr>
              <a:t>(</a:t>
            </a:r>
            <a:r>
              <a:rPr lang="ko-KR" altLang="en-US" sz="1300" b="1" spc="-150" dirty="0">
                <a:latin typeface="+mn-ea"/>
              </a:rPr>
              <a:t>규칙 제</a:t>
            </a:r>
            <a:r>
              <a:rPr lang="en-US" altLang="ko-KR" sz="1300" b="1" spc="-150" dirty="0">
                <a:latin typeface="+mn-ea"/>
              </a:rPr>
              <a:t>4</a:t>
            </a:r>
            <a:r>
              <a:rPr lang="ko-KR" altLang="en-US" sz="1300" b="1" spc="-150" dirty="0">
                <a:latin typeface="+mn-ea"/>
              </a:rPr>
              <a:t>조</a:t>
            </a:r>
            <a:r>
              <a:rPr lang="en-US" altLang="ko-KR" sz="1300" b="1" spc="-150" dirty="0">
                <a:latin typeface="+mn-ea"/>
              </a:rPr>
              <a:t>)】</a:t>
            </a:r>
            <a:r>
              <a:rPr lang="ko-KR" altLang="en-US" sz="1300" b="1" spc="-150" dirty="0">
                <a:latin typeface="+mn-ea"/>
              </a:rPr>
              <a:t>재활용신고를 한 자가 설치</a:t>
            </a:r>
            <a:r>
              <a:rPr lang="en-US" altLang="ko-KR" sz="1300" b="1" spc="-150" dirty="0">
                <a:latin typeface="+mn-ea"/>
              </a:rPr>
              <a:t>·</a:t>
            </a:r>
            <a:r>
              <a:rPr lang="ko-KR" altLang="en-US" sz="1300" b="1" spc="-150" dirty="0">
                <a:latin typeface="+mn-ea"/>
              </a:rPr>
              <a:t>운영중인 경우 최초 </a:t>
            </a:r>
            <a:r>
              <a:rPr lang="ko-KR" altLang="en-US" sz="1300" b="1" spc="-150" dirty="0" smtClean="0">
                <a:latin typeface="+mn-ea"/>
              </a:rPr>
              <a:t>정기검사 는 </a:t>
            </a:r>
            <a:r>
              <a:rPr lang="ko-KR" altLang="en-US" sz="1300" b="1" spc="-150" dirty="0">
                <a:latin typeface="+mn-ea"/>
              </a:rPr>
              <a:t>변경허가 </a:t>
            </a:r>
            <a:r>
              <a:rPr lang="ko-KR" altLang="en-US" sz="1300" b="1" spc="-150" dirty="0" err="1" smtClean="0">
                <a:latin typeface="+mn-ea"/>
              </a:rPr>
              <a:t>신청시</a:t>
            </a:r>
            <a:r>
              <a:rPr lang="ko-KR" altLang="en-US" sz="1300" b="1" spc="-150" dirty="0" smtClean="0">
                <a:latin typeface="+mn-ea"/>
              </a:rPr>
              <a:t> </a:t>
            </a:r>
            <a:r>
              <a:rPr lang="ko-KR" altLang="en-US" sz="1300" b="1" spc="-150" dirty="0">
                <a:latin typeface="+mn-ea"/>
              </a:rPr>
              <a:t>까지 받아야 함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3" y="717206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55576" y="717206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4.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재활용관련 규정 개정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(3)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58448" y="717206"/>
            <a:ext cx="4289616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857224" y="1093776"/>
            <a:ext cx="6809896" cy="504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en-US" altLang="ko-KR" sz="1600" b="1" spc="-150" dirty="0" smtClean="0">
                <a:latin typeface="HY헤드라인M" pitchFamily="18" charset="-127"/>
                <a:ea typeface="HY헤드라인M" pitchFamily="18" charset="-127"/>
              </a:rPr>
              <a:t>4-3 </a:t>
            </a: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시멘트 </a:t>
            </a:r>
            <a:r>
              <a:rPr lang="ko-KR" altLang="en-US" sz="1600" b="1" spc="-150" dirty="0" err="1" smtClean="0">
                <a:latin typeface="HY헤드라인M" pitchFamily="18" charset="-127"/>
                <a:ea typeface="HY헤드라인M" pitchFamily="18" charset="-127"/>
              </a:rPr>
              <a:t>소성로에서</a:t>
            </a: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 폐기물 재활용 기준 마련</a:t>
            </a:r>
            <a:r>
              <a:rPr lang="en-US" altLang="ko-KR" sz="1600" b="1" spc="-150" dirty="0" smtClean="0"/>
              <a:t>(</a:t>
            </a:r>
            <a:r>
              <a:rPr lang="ko-KR" altLang="en-US" sz="1600" spc="-150" dirty="0" smtClean="0"/>
              <a:t>법 제</a:t>
            </a:r>
            <a:r>
              <a:rPr lang="en-US" altLang="ko-KR" sz="1600" spc="-150" dirty="0" smtClean="0"/>
              <a:t>13</a:t>
            </a:r>
            <a:r>
              <a:rPr lang="ko-KR" altLang="en-US" sz="1600" spc="-150" dirty="0" smtClean="0"/>
              <a:t>조의</a:t>
            </a:r>
            <a:r>
              <a:rPr lang="en-US" altLang="ko-KR" sz="1600" spc="-150" dirty="0" smtClean="0"/>
              <a:t>3, </a:t>
            </a:r>
            <a:r>
              <a:rPr lang="ko-KR" altLang="en-US" sz="1600" spc="-150" dirty="0" smtClean="0"/>
              <a:t>규칙 제</a:t>
            </a:r>
            <a:r>
              <a:rPr lang="en-US" altLang="ko-KR" sz="1600" spc="-150" dirty="0" smtClean="0"/>
              <a:t>14</a:t>
            </a:r>
            <a:r>
              <a:rPr lang="ko-KR" altLang="en-US" sz="1600" spc="-150" dirty="0" smtClean="0"/>
              <a:t>조의</a:t>
            </a:r>
            <a:r>
              <a:rPr lang="en-US" altLang="ko-KR" sz="1600" spc="-150" dirty="0" smtClean="0"/>
              <a:t>4)</a:t>
            </a:r>
            <a:r>
              <a:rPr lang="ko-KR" altLang="en-US" sz="1600" spc="-150" dirty="0" smtClean="0"/>
              <a:t> </a:t>
            </a:r>
            <a:endParaRPr lang="en-US" altLang="ko-KR" sz="1600" spc="-150" dirty="0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1308090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13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2844" y="548680"/>
            <a:ext cx="7920879" cy="5832648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2565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2071678"/>
            <a:ext cx="7215238" cy="4357718"/>
          </a:xfrm>
          <a:prstGeom prst="rect">
            <a:avLst/>
          </a:prstGeom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42844" y="1714488"/>
            <a:ext cx="778674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400" b="1" spc="-150" dirty="0" smtClean="0"/>
              <a:t>          ◈ </a:t>
            </a:r>
            <a:r>
              <a:rPr lang="ko-KR" altLang="en-US" sz="1400" b="1" spc="-150" dirty="0"/>
              <a:t>개정사유 </a:t>
            </a:r>
            <a:r>
              <a:rPr lang="en-US" altLang="ko-KR" sz="1400" b="1" spc="-150" dirty="0"/>
              <a:t>: </a:t>
            </a:r>
            <a:r>
              <a:rPr lang="ko-KR" altLang="en-US" sz="1400" b="1" spc="-150" dirty="0" smtClean="0"/>
              <a:t>유사한 영업행위에도 처리업 허가제와 재활용 신고제로 이원화된 것을 허가제로 일원화</a:t>
            </a:r>
            <a:endParaRPr lang="ko-KR" altLang="en-US" sz="1400" b="1" spc="-150" dirty="0">
              <a:solidFill>
                <a:srgbClr val="FF000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3" y="696195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55576" y="696195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5.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처리업 허가관련 개정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(1)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58448" y="696195"/>
            <a:ext cx="4289616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214414" y="1214422"/>
            <a:ext cx="66967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 smtClean="0"/>
              <a:t>5-1 </a:t>
            </a:r>
            <a:r>
              <a:rPr lang="ko-KR" altLang="en-US" sz="1600" b="1" dirty="0"/>
              <a:t>폐기물 처리업 </a:t>
            </a:r>
            <a:r>
              <a:rPr lang="ko-KR" altLang="en-US" sz="1600" b="1" dirty="0" smtClean="0"/>
              <a:t>허가체계 </a:t>
            </a:r>
            <a:r>
              <a:rPr lang="ko-KR" altLang="en-US" sz="1600" b="1" dirty="0"/>
              <a:t>변경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법 제</a:t>
            </a:r>
            <a:r>
              <a:rPr lang="en-US" altLang="ko-KR" sz="1600" b="1" dirty="0"/>
              <a:t>25</a:t>
            </a:r>
            <a:r>
              <a:rPr lang="ko-KR" altLang="en-US" sz="1600" b="1" dirty="0"/>
              <a:t>조</a:t>
            </a:r>
            <a:r>
              <a:rPr lang="en-US" altLang="ko-KR" sz="1600" b="1" dirty="0"/>
              <a:t>)</a:t>
            </a:r>
            <a:endParaRPr lang="ko-KR" altLang="en-US" sz="1600" b="1" dirty="0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1214422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직선 연결선 11"/>
          <p:cNvCxnSpPr/>
          <p:nvPr/>
        </p:nvCxnSpPr>
        <p:spPr>
          <a:xfrm>
            <a:off x="3635896" y="4005064"/>
            <a:ext cx="11161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3635896" y="3068960"/>
            <a:ext cx="11161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14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71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57158" y="5357826"/>
            <a:ext cx="7516287" cy="74020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500" spc="-150" dirty="0" smtClean="0">
                <a:latin typeface="+mn-ea"/>
              </a:rPr>
              <a:t>○</a:t>
            </a:r>
            <a:r>
              <a:rPr lang="en-US" altLang="ko-KR" sz="1500" spc="-150" dirty="0" smtClean="0">
                <a:latin typeface="+mn-ea"/>
              </a:rPr>
              <a:t>   </a:t>
            </a:r>
            <a:r>
              <a:rPr lang="ko-KR" altLang="en-US" sz="1500" spc="-150" dirty="0" smtClean="0">
                <a:latin typeface="+mn-ea"/>
              </a:rPr>
              <a:t>이 </a:t>
            </a:r>
            <a:r>
              <a:rPr lang="ko-KR" altLang="en-US" sz="1500" spc="-150" dirty="0">
                <a:latin typeface="+mn-ea"/>
              </a:rPr>
              <a:t>규칙 시행당시 종전의 법 제</a:t>
            </a:r>
            <a:r>
              <a:rPr lang="en-US" altLang="ko-KR" sz="1500" spc="-150" dirty="0">
                <a:latin typeface="+mn-ea"/>
              </a:rPr>
              <a:t>46</a:t>
            </a:r>
            <a:r>
              <a:rPr lang="ko-KR" altLang="en-US" sz="1500" spc="-150" dirty="0">
                <a:latin typeface="+mn-ea"/>
              </a:rPr>
              <a:t>조에 따른 </a:t>
            </a:r>
            <a:r>
              <a:rPr lang="ko-KR" altLang="en-US" sz="1500" spc="-150" dirty="0" smtClean="0">
                <a:latin typeface="+mn-ea"/>
              </a:rPr>
              <a:t>재활용  신고를 한 </a:t>
            </a:r>
            <a:r>
              <a:rPr lang="ko-KR" altLang="en-US" sz="1500" spc="-150" dirty="0">
                <a:latin typeface="+mn-ea"/>
              </a:rPr>
              <a:t>자 중 </a:t>
            </a:r>
            <a:r>
              <a:rPr lang="ko-KR" altLang="en-US" sz="1500" spc="-150" dirty="0" err="1">
                <a:latin typeface="+mn-ea"/>
              </a:rPr>
              <a:t>재활용업</a:t>
            </a:r>
            <a:r>
              <a:rPr lang="ko-KR" altLang="en-US" sz="1500" spc="-150" dirty="0">
                <a:latin typeface="+mn-ea"/>
              </a:rPr>
              <a:t> 허가를 받은 </a:t>
            </a:r>
            <a:r>
              <a:rPr lang="ko-KR" altLang="en-US" sz="1500" spc="-150" dirty="0" smtClean="0">
                <a:latin typeface="+mn-ea"/>
              </a:rPr>
              <a:t>것    </a:t>
            </a:r>
            <a:endParaRPr lang="en-US" altLang="ko-KR" sz="15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      </a:t>
            </a:r>
            <a:r>
              <a:rPr lang="ko-KR" altLang="en-US" sz="1500" spc="-150" dirty="0" smtClean="0">
                <a:latin typeface="+mn-ea"/>
              </a:rPr>
              <a:t>으로 </a:t>
            </a:r>
            <a:r>
              <a:rPr lang="ko-KR" altLang="en-US" sz="1500" spc="-150" dirty="0">
                <a:latin typeface="+mn-ea"/>
              </a:rPr>
              <a:t>보는 자에 대한 행정처분 차수는 이 규칙 시행 후 </a:t>
            </a:r>
            <a:r>
              <a:rPr lang="ko-KR" altLang="en-US" sz="1500" spc="-150" dirty="0" smtClean="0">
                <a:latin typeface="+mn-ea"/>
              </a:rPr>
              <a:t>최초 </a:t>
            </a:r>
            <a:r>
              <a:rPr lang="ko-KR" altLang="en-US" sz="1500" spc="-150" dirty="0">
                <a:latin typeface="+mn-ea"/>
              </a:rPr>
              <a:t>위반을 </a:t>
            </a:r>
            <a:r>
              <a:rPr lang="en-US" altLang="ko-KR" sz="1500" spc="-150" dirty="0">
                <a:latin typeface="+mn-ea"/>
              </a:rPr>
              <a:t>1</a:t>
            </a:r>
            <a:r>
              <a:rPr lang="ko-KR" altLang="en-US" sz="1500" spc="-150" dirty="0" smtClean="0">
                <a:latin typeface="+mn-ea"/>
              </a:rPr>
              <a:t>차 위반행위로 봄</a:t>
            </a:r>
            <a:endParaRPr lang="ko-KR" altLang="en-US" sz="1500" spc="-150" dirty="0">
              <a:latin typeface="+mn-ea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613" y="620688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55576" y="620688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5.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처리업 허가관련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58448" y="620688"/>
            <a:ext cx="4289616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187624" y="1111464"/>
            <a:ext cx="597666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법 부칙 제</a:t>
            </a:r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조</a:t>
            </a:r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폐기물 처리업 허가에 관한 경과조치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662" y="4929198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405084" y="1513091"/>
            <a:ext cx="7479284" cy="32316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① </a:t>
            </a:r>
            <a:r>
              <a:rPr lang="ko-KR" altLang="en-US" sz="1500" spc="-150" dirty="0" smtClean="0">
                <a:latin typeface="+mn-ea"/>
              </a:rPr>
              <a:t>이 법 시행 당시 </a:t>
            </a:r>
            <a:r>
              <a:rPr lang="ko-KR" altLang="en-US" sz="1500" b="1" spc="-150" dirty="0" smtClean="0">
                <a:latin typeface="+mn-ea"/>
              </a:rPr>
              <a:t>종전의 규정에 따라 처리업 허가를 받은 자</a:t>
            </a:r>
            <a:r>
              <a:rPr lang="ko-KR" altLang="en-US" sz="1500" spc="-150" dirty="0" smtClean="0">
                <a:latin typeface="+mn-ea"/>
              </a:rPr>
              <a:t>는</a:t>
            </a:r>
            <a:r>
              <a:rPr lang="ko-KR" altLang="en-US" sz="1500" b="1" spc="-150" dirty="0" smtClean="0">
                <a:latin typeface="+mn-ea"/>
              </a:rPr>
              <a:t> </a:t>
            </a:r>
            <a:r>
              <a:rPr lang="ko-KR" altLang="en-US" sz="1500" spc="-150" dirty="0" smtClean="0">
                <a:latin typeface="+mn-ea"/>
              </a:rPr>
              <a:t>개정된 기준에 해당하는 </a:t>
            </a:r>
            <a:r>
              <a:rPr lang="ko-KR" altLang="en-US" sz="1500" b="1" spc="-150" dirty="0" smtClean="0">
                <a:latin typeface="+mn-ea"/>
              </a:rPr>
              <a:t>처리업   </a:t>
            </a:r>
            <a:endParaRPr lang="en-US" altLang="ko-KR" sz="1500" b="1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b="1" spc="-150" dirty="0" smtClean="0">
                <a:latin typeface="+mn-ea"/>
              </a:rPr>
              <a:t>     </a:t>
            </a:r>
            <a:r>
              <a:rPr lang="ko-KR" altLang="en-US" sz="1500" b="1" spc="-150" dirty="0" smtClean="0">
                <a:latin typeface="+mn-ea"/>
              </a:rPr>
              <a:t> 허가를</a:t>
            </a:r>
            <a:r>
              <a:rPr lang="en-US" altLang="ko-KR" sz="1500" b="1" spc="-150" dirty="0" smtClean="0">
                <a:latin typeface="+mn-ea"/>
              </a:rPr>
              <a:t> </a:t>
            </a:r>
            <a:r>
              <a:rPr lang="ko-KR" altLang="en-US" sz="1500" b="1" spc="-150" dirty="0" smtClean="0">
                <a:latin typeface="+mn-ea"/>
              </a:rPr>
              <a:t>받은 것으로 봄</a:t>
            </a:r>
            <a:endParaRPr lang="en-US" altLang="ko-KR" sz="1500" b="1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   - </a:t>
            </a:r>
            <a:r>
              <a:rPr lang="ko-KR" altLang="en-US" sz="1500" spc="-150" dirty="0" smtClean="0">
                <a:latin typeface="+mn-ea"/>
              </a:rPr>
              <a:t>처리업 → </a:t>
            </a:r>
            <a:r>
              <a:rPr lang="ko-KR" altLang="en-US" sz="1500" spc="-150" dirty="0" err="1" smtClean="0">
                <a:latin typeface="+mn-ea"/>
              </a:rPr>
              <a:t>처분업</a:t>
            </a:r>
            <a:r>
              <a:rPr lang="en-US" altLang="ko-KR" sz="1500" spc="-150" dirty="0" smtClean="0">
                <a:latin typeface="+mn-ea"/>
              </a:rPr>
              <a:t>,  </a:t>
            </a:r>
            <a:r>
              <a:rPr lang="ko-KR" altLang="en-US" sz="1500" spc="-150" dirty="0" smtClean="0">
                <a:latin typeface="+mn-ea"/>
              </a:rPr>
              <a:t>중간 또는 종합처리업</a:t>
            </a:r>
            <a:r>
              <a:rPr lang="en-US" altLang="ko-KR" sz="1500" spc="-150" dirty="0" smtClean="0">
                <a:latin typeface="+mn-ea"/>
              </a:rPr>
              <a:t>(</a:t>
            </a:r>
            <a:r>
              <a:rPr lang="ko-KR" altLang="en-US" sz="1500" spc="-150" dirty="0" smtClean="0">
                <a:latin typeface="+mn-ea"/>
              </a:rPr>
              <a:t>재활용전문</a:t>
            </a:r>
            <a:r>
              <a:rPr lang="en-US" altLang="ko-KR" sz="1500" spc="-150" dirty="0" smtClean="0">
                <a:latin typeface="+mn-ea"/>
              </a:rPr>
              <a:t>)</a:t>
            </a:r>
            <a:r>
              <a:rPr lang="ko-KR" altLang="en-US" sz="1500" spc="-150" dirty="0" smtClean="0">
                <a:latin typeface="+mn-ea"/>
              </a:rPr>
              <a:t> </a:t>
            </a:r>
            <a:r>
              <a:rPr lang="en-US" altLang="ko-KR" sz="1500" spc="-150" dirty="0" smtClean="0">
                <a:latin typeface="+mn-ea"/>
              </a:rPr>
              <a:t> </a:t>
            </a:r>
            <a:r>
              <a:rPr lang="ko-KR" altLang="en-US" sz="1500" spc="-150" dirty="0" smtClean="0">
                <a:latin typeface="+mn-ea"/>
              </a:rPr>
              <a:t>→  중간</a:t>
            </a:r>
            <a:r>
              <a:rPr lang="en-US" altLang="ko-KR" sz="1500" spc="-150" dirty="0" smtClean="0">
                <a:latin typeface="+mn-ea"/>
              </a:rPr>
              <a:t>·</a:t>
            </a:r>
            <a:r>
              <a:rPr lang="ko-KR" altLang="en-US" sz="1500" spc="-150" dirty="0" smtClean="0">
                <a:latin typeface="+mn-ea"/>
              </a:rPr>
              <a:t>최종</a:t>
            </a:r>
            <a:r>
              <a:rPr lang="en-US" altLang="ko-KR" sz="1500" spc="-150" dirty="0" smtClean="0">
                <a:latin typeface="+mn-ea"/>
              </a:rPr>
              <a:t>·</a:t>
            </a:r>
            <a:r>
              <a:rPr lang="ko-KR" altLang="en-US" sz="1500" spc="-150" dirty="0" err="1" smtClean="0">
                <a:latin typeface="+mn-ea"/>
              </a:rPr>
              <a:t>종합재활용업</a:t>
            </a:r>
            <a:endParaRPr lang="ko-KR" altLang="en-US" sz="15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 smtClean="0">
                <a:latin typeface="+mn-ea"/>
              </a:rPr>
              <a:t>     ☞ 기존 처리업자가 개정된 업종의 분류에 따라 처리업 또는 </a:t>
            </a:r>
            <a:r>
              <a:rPr lang="ko-KR" altLang="en-US" sz="1500" spc="-150" dirty="0" err="1" smtClean="0">
                <a:latin typeface="+mn-ea"/>
              </a:rPr>
              <a:t>재활용업</a:t>
            </a:r>
            <a:r>
              <a:rPr lang="ko-KR" altLang="en-US" sz="1500" spc="-150" dirty="0" smtClean="0">
                <a:latin typeface="+mn-ea"/>
              </a:rPr>
              <a:t> 허가증 교부를</a:t>
            </a:r>
            <a:endParaRPr lang="en-US" altLang="ko-KR" sz="15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        </a:t>
            </a:r>
            <a:r>
              <a:rPr lang="ko-KR" altLang="en-US" sz="1500" spc="-150" dirty="0" smtClean="0">
                <a:latin typeface="+mn-ea"/>
              </a:rPr>
              <a:t>신청할 경우 관할 행정기관에서는 허가증 갱신 교부</a:t>
            </a:r>
            <a:endParaRPr lang="en-US" altLang="ko-KR" sz="15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spc="-150" dirty="0" smtClean="0">
                <a:latin typeface="+mn-ea"/>
              </a:rPr>
              <a:t>② </a:t>
            </a:r>
            <a:r>
              <a:rPr lang="ko-KR" altLang="en-US" sz="1500" spc="-150" dirty="0" smtClean="0">
                <a:latin typeface="+mn-ea"/>
              </a:rPr>
              <a:t>종전이 제</a:t>
            </a:r>
            <a:r>
              <a:rPr lang="en-US" altLang="ko-KR" sz="1500" spc="-150" dirty="0" smtClean="0">
                <a:latin typeface="+mn-ea"/>
              </a:rPr>
              <a:t>46</a:t>
            </a:r>
            <a:r>
              <a:rPr lang="ko-KR" altLang="en-US" sz="1500" spc="-150" dirty="0" smtClean="0">
                <a:latin typeface="+mn-ea"/>
              </a:rPr>
              <a:t>조에 따라 </a:t>
            </a:r>
            <a:r>
              <a:rPr lang="ko-KR" altLang="en-US" sz="1500" b="1" spc="-150" dirty="0" smtClean="0">
                <a:latin typeface="+mn-ea"/>
              </a:rPr>
              <a:t>폐기물재활용신고를 한 자</a:t>
            </a:r>
            <a:r>
              <a:rPr lang="ko-KR" altLang="en-US" sz="1500" spc="-150" dirty="0" smtClean="0">
                <a:latin typeface="+mn-ea"/>
              </a:rPr>
              <a:t>는</a:t>
            </a:r>
            <a:r>
              <a:rPr lang="ko-KR" altLang="en-US" sz="1500" b="1" spc="-150" dirty="0" smtClean="0">
                <a:latin typeface="+mn-ea"/>
              </a:rPr>
              <a:t> </a:t>
            </a:r>
            <a:r>
              <a:rPr lang="ko-KR" altLang="en-US" sz="1500" spc="-150" dirty="0" smtClean="0">
                <a:latin typeface="+mn-ea"/>
              </a:rPr>
              <a:t>개정된 </a:t>
            </a:r>
            <a:r>
              <a:rPr lang="ko-KR" altLang="en-US" sz="1500" b="1" spc="-150" dirty="0" err="1" smtClean="0">
                <a:latin typeface="+mn-ea"/>
              </a:rPr>
              <a:t>재활용업에</a:t>
            </a:r>
            <a:r>
              <a:rPr lang="ko-KR" altLang="en-US" sz="1500" b="1" spc="-150" dirty="0" smtClean="0">
                <a:latin typeface="+mn-ea"/>
              </a:rPr>
              <a:t> 해당하는  허가를 </a:t>
            </a:r>
            <a:endParaRPr lang="en-US" altLang="ko-KR" sz="1500" b="1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  </a:t>
            </a:r>
            <a:r>
              <a:rPr lang="ko-KR" altLang="en-US" sz="1500" spc="-150" dirty="0" smtClean="0">
                <a:latin typeface="+mn-ea"/>
              </a:rPr>
              <a:t> 받은 것으로 보며</a:t>
            </a:r>
            <a:r>
              <a:rPr lang="en-US" altLang="ko-KR" sz="1500" spc="-150" dirty="0" smtClean="0">
                <a:latin typeface="+mn-ea"/>
              </a:rPr>
              <a:t>,  </a:t>
            </a:r>
            <a:r>
              <a:rPr lang="ko-KR" altLang="en-US" sz="1500" spc="-150" dirty="0" smtClean="0">
                <a:latin typeface="+mn-ea"/>
              </a:rPr>
              <a:t>법 시행 이후 </a:t>
            </a:r>
            <a:r>
              <a:rPr lang="en-US" altLang="ko-KR" sz="1500" b="1" spc="-150" dirty="0" smtClean="0">
                <a:latin typeface="+mn-ea"/>
              </a:rPr>
              <a:t>2</a:t>
            </a:r>
            <a:r>
              <a:rPr lang="ko-KR" altLang="en-US" sz="1500" b="1" spc="-150" dirty="0" smtClean="0">
                <a:latin typeface="+mn-ea"/>
              </a:rPr>
              <a:t>년 이내에 개정된 시설</a:t>
            </a:r>
            <a:r>
              <a:rPr lang="en-US" altLang="ko-KR" sz="1500" b="1" spc="-150" dirty="0" smtClean="0">
                <a:latin typeface="+mn-ea"/>
              </a:rPr>
              <a:t>·</a:t>
            </a:r>
            <a:r>
              <a:rPr lang="ko-KR" altLang="en-US" sz="1500" b="1" spc="-150" dirty="0" smtClean="0">
                <a:latin typeface="+mn-ea"/>
              </a:rPr>
              <a:t>장비</a:t>
            </a:r>
            <a:r>
              <a:rPr lang="en-US" altLang="ko-KR" sz="1500" b="1" spc="-150" dirty="0" smtClean="0">
                <a:latin typeface="+mn-ea"/>
              </a:rPr>
              <a:t>·</a:t>
            </a:r>
            <a:r>
              <a:rPr lang="ko-KR" altLang="en-US" sz="1500" b="1" spc="-150" dirty="0" smtClean="0">
                <a:latin typeface="+mn-ea"/>
              </a:rPr>
              <a:t>기술인력을 </a:t>
            </a:r>
            <a:r>
              <a:rPr lang="en-US" altLang="ko-KR" sz="1500" b="1" spc="-150" dirty="0" smtClean="0">
                <a:latin typeface="+mn-ea"/>
              </a:rPr>
              <a:t> </a:t>
            </a:r>
            <a:r>
              <a:rPr lang="ko-KR" altLang="en-US" sz="1500" b="1" spc="-150" dirty="0" smtClean="0">
                <a:latin typeface="+mn-ea"/>
              </a:rPr>
              <a:t>갖추어 변경</a:t>
            </a:r>
            <a:endParaRPr lang="en-US" altLang="ko-KR" sz="1500" b="1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b="1" spc="-150" dirty="0" smtClean="0">
                <a:latin typeface="+mn-ea"/>
              </a:rPr>
              <a:t>    </a:t>
            </a:r>
            <a:r>
              <a:rPr lang="ko-KR" altLang="en-US" sz="1500" b="1" spc="-150" dirty="0" smtClean="0">
                <a:latin typeface="+mn-ea"/>
              </a:rPr>
              <a:t>허가</a:t>
            </a:r>
            <a:r>
              <a:rPr lang="ko-KR" altLang="en-US" sz="1500" spc="-150" dirty="0" smtClean="0">
                <a:latin typeface="+mn-ea"/>
              </a:rPr>
              <a:t>를 받아야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spc="-150" dirty="0" smtClean="0">
                <a:latin typeface="+mn-ea"/>
              </a:rPr>
              <a:t>   ☞ </a:t>
            </a:r>
            <a:r>
              <a:rPr lang="en-US" altLang="ko-KR" sz="1400" spc="-150" dirty="0" smtClean="0">
                <a:latin typeface="+mn-ea"/>
              </a:rPr>
              <a:t>2</a:t>
            </a:r>
            <a:r>
              <a:rPr lang="ko-KR" altLang="en-US" sz="1400" spc="-150" dirty="0" smtClean="0">
                <a:latin typeface="+mn-ea"/>
              </a:rPr>
              <a:t>년 이내에 시설 등 </a:t>
            </a:r>
            <a:r>
              <a:rPr lang="ko-KR" altLang="en-US" sz="1400" b="1" spc="-150" dirty="0" smtClean="0">
                <a:latin typeface="+mn-ea"/>
              </a:rPr>
              <a:t>변경허가 대상에 해당될 경우에는 변경하기 전에 변경허가를 받아야 함</a:t>
            </a:r>
            <a:r>
              <a:rPr lang="ko-KR" altLang="en-US" sz="1500" b="1" spc="-150" dirty="0" smtClean="0">
                <a:latin typeface="+mn-ea"/>
              </a:rPr>
              <a:t> </a:t>
            </a:r>
            <a:endParaRPr lang="en-US" altLang="ko-KR" sz="1500" b="1" spc="-150" dirty="0"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07504" y="516831"/>
            <a:ext cx="7968956" cy="5648473"/>
          </a:xfrm>
          <a:prstGeom prst="rect">
            <a:avLst/>
          </a:prstGeom>
          <a:noFill/>
          <a:ln w="5715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662" y="1142984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1357290" y="4857760"/>
            <a:ext cx="597666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 규칙 부칙 제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8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조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행정처분에 관한 경과조치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732240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15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102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571472" y="4357694"/>
            <a:ext cx="7408743" cy="18004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spc="-150" dirty="0" smtClean="0">
                <a:solidFill>
                  <a:srgbClr val="01109B"/>
                </a:solidFill>
                <a:latin typeface="HY헤드라인M" pitchFamily="18" charset="-127"/>
                <a:ea typeface="HY헤드라인M" pitchFamily="18" charset="-127"/>
              </a:rPr>
              <a:t>☞  유의사항</a:t>
            </a:r>
            <a:endParaRPr lang="ko-KR" altLang="en-US" sz="1400" spc="-150" dirty="0">
              <a:solidFill>
                <a:srgbClr val="01109B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>
                <a:latin typeface="+mn-ea"/>
              </a:rPr>
              <a:t>○ 폐기물처리업의 경우 입지제한 등으로 </a:t>
            </a:r>
            <a:r>
              <a:rPr lang="ko-KR" altLang="en-US" sz="1500" b="1" spc="-150" dirty="0">
                <a:latin typeface="+mn-ea"/>
              </a:rPr>
              <a:t>허가가 제한</a:t>
            </a:r>
            <a:r>
              <a:rPr lang="en-US" altLang="ko-KR" sz="1500" b="1" spc="-150" dirty="0">
                <a:latin typeface="+mn-ea"/>
              </a:rPr>
              <a:t>, </a:t>
            </a:r>
            <a:r>
              <a:rPr lang="ko-KR" altLang="en-US" sz="1500" b="1" spc="-150" dirty="0">
                <a:latin typeface="+mn-ea"/>
              </a:rPr>
              <a:t>입지 등에 문제가 없는 경우에 한해 적용 </a:t>
            </a:r>
            <a:r>
              <a:rPr lang="ko-KR" altLang="en-US" sz="1500" b="1" spc="-150" dirty="0" smtClean="0">
                <a:latin typeface="+mn-ea"/>
              </a:rPr>
              <a:t>  </a:t>
            </a:r>
            <a:endParaRPr lang="en-US" altLang="ko-KR" sz="1500" b="1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    </a:t>
            </a:r>
            <a:r>
              <a:rPr lang="ko-KR" altLang="en-US" sz="1500" spc="-150" dirty="0" smtClean="0">
                <a:latin typeface="+mn-ea"/>
              </a:rPr>
              <a:t>필요 </a:t>
            </a:r>
            <a:endParaRPr lang="ko-KR" altLang="en-US" sz="15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>
                <a:latin typeface="+mn-ea"/>
              </a:rPr>
              <a:t>○ </a:t>
            </a:r>
            <a:r>
              <a:rPr lang="ko-KR" altLang="en-US" sz="1500" spc="-150" dirty="0" smtClean="0">
                <a:latin typeface="+mn-ea"/>
              </a:rPr>
              <a:t>완화된 절차 적용은 </a:t>
            </a:r>
            <a:r>
              <a:rPr lang="ko-KR" altLang="en-US" sz="1500" b="1" spc="-150" dirty="0" smtClean="0">
                <a:latin typeface="+mn-ea"/>
              </a:rPr>
              <a:t>처리업 </a:t>
            </a:r>
            <a:r>
              <a:rPr lang="ko-KR" altLang="en-US" sz="1500" b="1" spc="-150" dirty="0">
                <a:latin typeface="+mn-ea"/>
              </a:rPr>
              <a:t>허가를 득하고자 하는 자가 판단해야 할 사항임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 smtClean="0">
                <a:solidFill>
                  <a:srgbClr val="01109B"/>
                </a:solidFill>
                <a:latin typeface="+mn-ea"/>
              </a:rPr>
              <a:t>  ⇒ </a:t>
            </a:r>
            <a:r>
              <a:rPr lang="ko-KR" altLang="en-US" sz="1500" spc="-150" dirty="0">
                <a:solidFill>
                  <a:srgbClr val="01109B"/>
                </a:solidFill>
                <a:latin typeface="+mn-ea"/>
              </a:rPr>
              <a:t>다만</a:t>
            </a:r>
            <a:r>
              <a:rPr lang="en-US" altLang="ko-KR" sz="1500" spc="-150" dirty="0">
                <a:solidFill>
                  <a:srgbClr val="01109B"/>
                </a:solidFill>
                <a:latin typeface="+mn-ea"/>
              </a:rPr>
              <a:t>, </a:t>
            </a:r>
            <a:r>
              <a:rPr lang="ko-KR" altLang="en-US" sz="1500" spc="-150" dirty="0">
                <a:solidFill>
                  <a:srgbClr val="01109B"/>
                </a:solidFill>
                <a:latin typeface="+mn-ea"/>
              </a:rPr>
              <a:t>처리업 허가기관에서는 동 사항을 충분히 설명하는 등 사전 안내 필요 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112961" y="1420430"/>
            <a:ext cx="72403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-2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폐기물재활용업자 등에 대한 허가절차 간소화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법 제</a:t>
            </a:r>
            <a:r>
              <a:rPr lang="en-US" altLang="ko-KR" sz="1600" b="1" dirty="0"/>
              <a:t>25</a:t>
            </a:r>
            <a:r>
              <a:rPr lang="ko-KR" altLang="en-US" sz="1600" b="1" dirty="0"/>
              <a:t>조제</a:t>
            </a:r>
            <a:r>
              <a:rPr lang="en-US" altLang="ko-KR" sz="1600" b="1" dirty="0"/>
              <a:t>15</a:t>
            </a:r>
            <a:r>
              <a:rPr lang="ko-KR" altLang="en-US" sz="1600" b="1" dirty="0"/>
              <a:t>항</a:t>
            </a:r>
            <a:r>
              <a:rPr lang="en-US" altLang="ko-KR" sz="1600" b="1" dirty="0"/>
              <a:t>)</a:t>
            </a:r>
            <a:endParaRPr lang="ko-KR" altLang="en-US" sz="1600" b="1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3" y="868561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55576" y="868561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5.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처리업 허가관련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931312" y="836712"/>
            <a:ext cx="3856712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05340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571472" y="1857364"/>
            <a:ext cx="7444747" cy="251607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500" b="1" dirty="0" smtClean="0">
                <a:latin typeface="+mn-ea"/>
              </a:rPr>
              <a:t>◈ 개정사유 </a:t>
            </a:r>
            <a:r>
              <a:rPr lang="en-US" altLang="ko-KR" sz="1500" dirty="0" smtClean="0">
                <a:latin typeface="+mn-ea"/>
              </a:rPr>
              <a:t>: </a:t>
            </a:r>
            <a:r>
              <a:rPr lang="ko-KR" altLang="en-US" sz="1500" dirty="0" err="1" smtClean="0">
                <a:latin typeface="+mn-ea"/>
              </a:rPr>
              <a:t>재활용업</a:t>
            </a:r>
            <a:r>
              <a:rPr lang="ko-KR" altLang="en-US" sz="1500" dirty="0" smtClean="0">
                <a:latin typeface="+mn-ea"/>
              </a:rPr>
              <a:t> 허가를 받고자 하는 자 등에 대하여는 허가절차를 간소화 </a:t>
            </a:r>
            <a:endParaRPr lang="en-US" altLang="ko-KR" sz="150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               </a:t>
            </a:r>
            <a:r>
              <a:rPr lang="ko-KR" altLang="en-US" sz="1500" dirty="0" smtClean="0">
                <a:latin typeface="+mn-ea"/>
              </a:rPr>
              <a:t>함으로써</a:t>
            </a:r>
            <a:r>
              <a:rPr lang="en-US" altLang="ko-KR" sz="1500" dirty="0" smtClean="0">
                <a:latin typeface="+mn-ea"/>
              </a:rPr>
              <a:t> </a:t>
            </a:r>
            <a:r>
              <a:rPr lang="ko-KR" altLang="en-US" sz="1500" dirty="0" smtClean="0">
                <a:latin typeface="+mn-ea"/>
              </a:rPr>
              <a:t>허가기간 </a:t>
            </a:r>
            <a:r>
              <a:rPr lang="ko-KR" altLang="en-US" sz="1500" dirty="0">
                <a:latin typeface="+mn-ea"/>
              </a:rPr>
              <a:t>단축 등을 통한 업계의 부담 경감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b="1" dirty="0" smtClean="0">
                <a:latin typeface="+mn-ea"/>
              </a:rPr>
              <a:t>◈ 개정내용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>
                <a:latin typeface="+mn-ea"/>
              </a:rPr>
              <a:t>허가 절차 중 </a:t>
            </a:r>
            <a:r>
              <a:rPr lang="ko-KR" altLang="en-US" sz="1500" b="1" dirty="0">
                <a:latin typeface="+mn-ea"/>
              </a:rPr>
              <a:t>“사전 검토절차”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사업계획서 제출 및 적합통보</a:t>
            </a:r>
            <a:r>
              <a:rPr lang="en-US" altLang="ko-KR" sz="1500" dirty="0">
                <a:latin typeface="+mn-ea"/>
              </a:rPr>
              <a:t>) </a:t>
            </a:r>
            <a:r>
              <a:rPr lang="ko-KR" altLang="en-US" sz="1500" b="1" dirty="0">
                <a:latin typeface="+mn-ea"/>
              </a:rPr>
              <a:t>생략 가능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b="1" dirty="0" smtClean="0">
                <a:latin typeface="+mn-ea"/>
              </a:rPr>
              <a:t>◈ 적용대상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>
                <a:latin typeface="+mn-ea"/>
              </a:rPr>
              <a:t>폐기물 재활용업자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산업단지 또는 재활용단지 내 폐기물처분업자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dirty="0" smtClean="0">
                <a:latin typeface="+mn-ea"/>
              </a:rPr>
              <a:t>◈ </a:t>
            </a:r>
            <a:r>
              <a:rPr lang="ko-KR" altLang="en-US" sz="1500" b="1" dirty="0" smtClean="0">
                <a:latin typeface="+mn-ea"/>
              </a:rPr>
              <a:t>허가요건 </a:t>
            </a:r>
            <a:r>
              <a:rPr lang="ko-KR" altLang="en-US" sz="1500" b="1" dirty="0">
                <a:latin typeface="+mn-ea"/>
              </a:rPr>
              <a:t>등 확인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 smtClean="0">
                <a:latin typeface="+mn-ea"/>
              </a:rPr>
              <a:t>완화된 절차에 따른 처리업 </a:t>
            </a:r>
            <a:r>
              <a:rPr lang="ko-KR" altLang="en-US" sz="1500" dirty="0">
                <a:latin typeface="+mn-ea"/>
              </a:rPr>
              <a:t>허가 </a:t>
            </a:r>
            <a:r>
              <a:rPr lang="ko-KR" altLang="en-US" sz="1500" dirty="0" smtClean="0">
                <a:latin typeface="+mn-ea"/>
              </a:rPr>
              <a:t>신청 시 제</a:t>
            </a:r>
            <a:r>
              <a:rPr lang="en-US" altLang="ko-KR" sz="1500" dirty="0" smtClean="0">
                <a:latin typeface="+mn-ea"/>
              </a:rPr>
              <a:t>25</a:t>
            </a:r>
            <a:r>
              <a:rPr lang="ko-KR" altLang="en-US" sz="1500" dirty="0">
                <a:latin typeface="+mn-ea"/>
              </a:rPr>
              <a:t>조제</a:t>
            </a:r>
            <a:r>
              <a:rPr lang="en-US" altLang="ko-KR" sz="1500" dirty="0">
                <a:latin typeface="+mn-ea"/>
              </a:rPr>
              <a:t>2</a:t>
            </a:r>
            <a:r>
              <a:rPr lang="ko-KR" altLang="en-US" sz="1500" dirty="0">
                <a:latin typeface="+mn-ea"/>
              </a:rPr>
              <a:t>항 </a:t>
            </a:r>
            <a:r>
              <a:rPr lang="ko-KR" altLang="en-US" sz="1500" dirty="0" smtClean="0">
                <a:latin typeface="+mn-ea"/>
              </a:rPr>
              <a:t>각호</a:t>
            </a:r>
            <a:endParaRPr lang="en-US" altLang="ko-KR" sz="150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  (</a:t>
            </a:r>
            <a:r>
              <a:rPr lang="ko-KR" altLang="en-US" sz="1500" dirty="0" smtClean="0">
                <a:latin typeface="+mn-ea"/>
              </a:rPr>
              <a:t>결격사유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입지 등 </a:t>
            </a:r>
            <a:r>
              <a:rPr lang="ko-KR" altLang="en-US" sz="1500" dirty="0" smtClean="0">
                <a:latin typeface="+mn-ea"/>
              </a:rPr>
              <a:t>타법</a:t>
            </a:r>
            <a:r>
              <a:rPr lang="en-US" altLang="ko-KR" sz="1500" dirty="0" smtClean="0">
                <a:latin typeface="+mn-ea"/>
              </a:rPr>
              <a:t> </a:t>
            </a:r>
            <a:r>
              <a:rPr lang="ko-KR" altLang="en-US" sz="1500" dirty="0" smtClean="0">
                <a:latin typeface="+mn-ea"/>
              </a:rPr>
              <a:t>저촉여부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시설장비 등 허가요건 충족여부 및 </a:t>
            </a:r>
            <a:r>
              <a:rPr lang="ko-KR" altLang="en-US" sz="1500" dirty="0" smtClean="0">
                <a:latin typeface="+mn-ea"/>
              </a:rPr>
              <a:t>주변환경</a:t>
            </a:r>
            <a:endParaRPr lang="en-US" altLang="ko-KR" sz="150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 </a:t>
            </a:r>
            <a:r>
              <a:rPr lang="ko-KR" altLang="en-US" sz="1500" dirty="0" smtClean="0">
                <a:latin typeface="+mn-ea"/>
              </a:rPr>
              <a:t> </a:t>
            </a:r>
            <a:r>
              <a:rPr lang="ko-KR" altLang="en-US" sz="1500" dirty="0">
                <a:latin typeface="+mn-ea"/>
              </a:rPr>
              <a:t>영향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 smtClean="0">
                <a:latin typeface="+mn-ea"/>
              </a:rPr>
              <a:t>의</a:t>
            </a:r>
            <a:r>
              <a:rPr lang="en-US" altLang="ko-KR" sz="1500" dirty="0" smtClean="0">
                <a:latin typeface="+mn-ea"/>
              </a:rPr>
              <a:t> </a:t>
            </a:r>
            <a:r>
              <a:rPr lang="ko-KR" altLang="en-US" sz="1500" dirty="0" smtClean="0">
                <a:latin typeface="+mn-ea"/>
              </a:rPr>
              <a:t>사항을 </a:t>
            </a:r>
            <a:r>
              <a:rPr lang="ko-KR" altLang="en-US" sz="1500" dirty="0">
                <a:latin typeface="+mn-ea"/>
              </a:rPr>
              <a:t>검토하여야 함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79512" y="764704"/>
            <a:ext cx="7896948" cy="5450378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732240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16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102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57158" y="4357694"/>
            <a:ext cx="8358246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spc="-150" dirty="0" smtClean="0">
                <a:latin typeface="HY헤드라인M" pitchFamily="18" charset="-127"/>
                <a:ea typeface="HY헤드라인M" pitchFamily="18" charset="-127"/>
              </a:rPr>
              <a:t>          5-3  </a:t>
            </a: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음식물류 </a:t>
            </a:r>
            <a:r>
              <a:rPr lang="ko-KR" altLang="en-US" sz="1600" b="1" spc="-150" dirty="0">
                <a:latin typeface="HY헤드라인M" pitchFamily="18" charset="-127"/>
                <a:ea typeface="HY헤드라인M" pitchFamily="18" charset="-127"/>
              </a:rPr>
              <a:t>폐기물을 재활용하는 자의 </a:t>
            </a:r>
            <a:r>
              <a:rPr lang="ko-KR" altLang="en-US" sz="1600" b="1" spc="-150" dirty="0" err="1">
                <a:latin typeface="HY헤드라인M" pitchFamily="18" charset="-127"/>
                <a:ea typeface="HY헤드라인M" pitchFamily="18" charset="-127"/>
              </a:rPr>
              <a:t>재활용업</a:t>
            </a:r>
            <a:r>
              <a:rPr lang="ko-KR" altLang="en-US" sz="1600" b="1" spc="-150" dirty="0">
                <a:latin typeface="HY헤드라인M" pitchFamily="18" charset="-127"/>
                <a:ea typeface="HY헤드라인M" pitchFamily="18" charset="-127"/>
              </a:rPr>
              <a:t> 허가 추가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법 제</a:t>
            </a:r>
            <a:r>
              <a:rPr lang="en-US" altLang="ko-KR" sz="1600" spc="-150" dirty="0">
                <a:latin typeface="+mn-ea"/>
              </a:rPr>
              <a:t>25</a:t>
            </a:r>
            <a:r>
              <a:rPr lang="ko-KR" altLang="en-US" sz="1600" spc="-150" dirty="0">
                <a:latin typeface="+mn-ea"/>
              </a:rPr>
              <a:t>조제</a:t>
            </a:r>
            <a:r>
              <a:rPr lang="en-US" altLang="ko-KR" sz="1600" spc="-150" dirty="0">
                <a:latin typeface="+mn-ea"/>
              </a:rPr>
              <a:t>1</a:t>
            </a:r>
            <a:r>
              <a:rPr lang="ko-KR" altLang="en-US" sz="1600" spc="-150" dirty="0">
                <a:latin typeface="+mn-ea"/>
              </a:rPr>
              <a:t>항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◈ </a:t>
            </a:r>
            <a:r>
              <a:rPr lang="ko-KR" altLang="en-US" sz="1600" spc="-150" dirty="0" smtClean="0">
                <a:latin typeface="+mn-ea"/>
              </a:rPr>
              <a:t>개정사유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en-US" altLang="ko-KR" sz="1600" spc="-150" dirty="0" smtClean="0">
                <a:latin typeface="+mn-ea"/>
              </a:rPr>
              <a:t> </a:t>
            </a:r>
            <a:r>
              <a:rPr lang="ko-KR" altLang="en-US" sz="1600" spc="-150" dirty="0" smtClean="0">
                <a:latin typeface="+mn-ea"/>
              </a:rPr>
              <a:t>음식물류 폐기물 </a:t>
            </a:r>
            <a:r>
              <a:rPr lang="ko-KR" altLang="en-US" sz="1600" spc="-150" dirty="0" err="1" smtClean="0">
                <a:latin typeface="+mn-ea"/>
              </a:rPr>
              <a:t>다량배출자에게</a:t>
            </a:r>
            <a:r>
              <a:rPr lang="ko-KR" altLang="en-US" sz="1600" spc="-150" dirty="0" smtClean="0">
                <a:latin typeface="+mn-ea"/>
              </a:rPr>
              <a:t> 직접 처리의무를 부여함에 따라 이를 </a:t>
            </a:r>
            <a:r>
              <a:rPr lang="ko-KR" altLang="en-US" sz="1600" spc="-150" dirty="0" err="1" smtClean="0">
                <a:latin typeface="+mn-ea"/>
              </a:rPr>
              <a:t>수탁받아</a:t>
            </a:r>
            <a:r>
              <a:rPr lang="ko-KR" altLang="en-US" sz="1600" spc="-150" dirty="0" smtClean="0">
                <a:latin typeface="+mn-ea"/>
              </a:rPr>
              <a:t> 처리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</a:t>
            </a:r>
            <a:r>
              <a:rPr lang="en-US" altLang="ko-KR" sz="1600" spc="-150" dirty="0" smtClean="0">
                <a:latin typeface="+mn-ea"/>
              </a:rPr>
              <a:t>     (</a:t>
            </a:r>
            <a:r>
              <a:rPr lang="ko-KR" altLang="en-US" sz="1600" spc="-150" dirty="0" smtClean="0">
                <a:latin typeface="+mn-ea"/>
              </a:rPr>
              <a:t>재활용</a:t>
            </a:r>
            <a:r>
              <a:rPr lang="en-US" altLang="ko-KR" sz="1600" spc="-150" dirty="0" smtClean="0">
                <a:latin typeface="+mn-ea"/>
              </a:rPr>
              <a:t>)</a:t>
            </a:r>
            <a:r>
              <a:rPr lang="ko-KR" altLang="en-US" sz="1600" spc="-150" dirty="0" smtClean="0">
                <a:latin typeface="+mn-ea"/>
              </a:rPr>
              <a:t>할 수 있어야 하며</a:t>
            </a:r>
            <a:r>
              <a:rPr lang="en-US" altLang="ko-KR" sz="1600" spc="-150" dirty="0" smtClean="0">
                <a:latin typeface="+mn-ea"/>
              </a:rPr>
              <a:t>, </a:t>
            </a:r>
            <a:r>
              <a:rPr lang="ko-KR" altLang="en-US" sz="1600" spc="-150" dirty="0" err="1" smtClean="0">
                <a:latin typeface="+mn-ea"/>
              </a:rPr>
              <a:t>지자체도</a:t>
            </a:r>
            <a:r>
              <a:rPr lang="ko-KR" altLang="en-US" sz="1600" spc="-150" dirty="0" smtClean="0">
                <a:latin typeface="+mn-ea"/>
              </a:rPr>
              <a:t> 상당량이 위탁처리 됨에 따라 </a:t>
            </a:r>
            <a:r>
              <a:rPr lang="ko-KR" altLang="en-US" sz="1600" spc="-150" dirty="0" err="1" smtClean="0">
                <a:latin typeface="+mn-ea"/>
              </a:rPr>
              <a:t>재활용업</a:t>
            </a:r>
            <a:r>
              <a:rPr lang="ko-KR" altLang="en-US" sz="1600" spc="-150" dirty="0" smtClean="0">
                <a:latin typeface="+mn-ea"/>
              </a:rPr>
              <a:t> 신설 필요성 대두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◈ </a:t>
            </a:r>
            <a:r>
              <a:rPr lang="ko-KR" altLang="en-US" sz="1600" spc="-150" dirty="0" smtClean="0">
                <a:latin typeface="+mn-ea"/>
              </a:rPr>
              <a:t>개정내용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b="1" spc="-150" dirty="0">
                <a:latin typeface="+mn-ea"/>
              </a:rPr>
              <a:t>생활폐기물 </a:t>
            </a:r>
            <a:r>
              <a:rPr lang="ko-KR" altLang="en-US" sz="1600" b="1" spc="-150" dirty="0" smtClean="0">
                <a:latin typeface="+mn-ea"/>
              </a:rPr>
              <a:t>중 음식물류 </a:t>
            </a:r>
            <a:r>
              <a:rPr lang="ko-KR" altLang="en-US" sz="1600" b="1" spc="-150" dirty="0">
                <a:latin typeface="+mn-ea"/>
              </a:rPr>
              <a:t>폐기물을 </a:t>
            </a:r>
            <a:r>
              <a:rPr lang="ko-KR" altLang="en-US" sz="1600" spc="-150" dirty="0">
                <a:latin typeface="+mn-ea"/>
              </a:rPr>
              <a:t>재활용하고자 하는 경우 </a:t>
            </a:r>
            <a:r>
              <a:rPr lang="ko-KR" altLang="en-US" sz="1600" b="1" spc="-150" dirty="0" err="1">
                <a:latin typeface="+mn-ea"/>
              </a:rPr>
              <a:t>재활용업</a:t>
            </a:r>
            <a:r>
              <a:rPr lang="ko-KR" altLang="en-US" sz="1600" b="1" spc="-150" dirty="0">
                <a:latin typeface="+mn-ea"/>
              </a:rPr>
              <a:t> 허가대상에 포함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   </a:t>
            </a:r>
            <a:r>
              <a:rPr lang="en-US" altLang="ko-KR" sz="1600" spc="-150" dirty="0" smtClean="0">
                <a:latin typeface="+mn-ea"/>
              </a:rPr>
              <a:t>※</a:t>
            </a:r>
            <a:r>
              <a:rPr lang="ko-KR" altLang="en-US" sz="1600" spc="-150" dirty="0" smtClean="0">
                <a:latin typeface="+mn-ea"/>
              </a:rPr>
              <a:t> </a:t>
            </a:r>
            <a:r>
              <a:rPr lang="ko-KR" altLang="en-US" sz="1600" spc="-150" dirty="0">
                <a:latin typeface="+mn-ea"/>
              </a:rPr>
              <a:t>음식물류 폐기물을 제외한 생활폐기물은 </a:t>
            </a:r>
            <a:r>
              <a:rPr lang="ko-KR" altLang="en-US" sz="1600" spc="-150" dirty="0" err="1">
                <a:latin typeface="+mn-ea"/>
              </a:rPr>
              <a:t>재활용업</a:t>
            </a:r>
            <a:r>
              <a:rPr lang="ko-KR" altLang="en-US" sz="1600" spc="-150" dirty="0">
                <a:latin typeface="+mn-ea"/>
              </a:rPr>
              <a:t> 허가 대상에서 </a:t>
            </a:r>
            <a:r>
              <a:rPr lang="ko-KR" altLang="en-US" sz="1600" spc="-150" dirty="0" smtClean="0">
                <a:latin typeface="+mn-ea"/>
              </a:rPr>
              <a:t>제외됨 </a:t>
            </a:r>
            <a:endParaRPr lang="ko-KR" altLang="en-US" sz="1600" spc="-150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528134" y="836712"/>
            <a:ext cx="46156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b="1" dirty="0">
                <a:latin typeface="HY견고딕" pitchFamily="18" charset="-127"/>
                <a:ea typeface="HY견고딕" pitchFamily="18" charset="-127"/>
              </a:rPr>
              <a:t>폐기물처리업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허가 절차 간소화  개요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2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17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79512" y="764704"/>
            <a:ext cx="8535892" cy="5521816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4429132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428594" y="1857366"/>
          <a:ext cx="7572430" cy="1993264"/>
        </p:xfrm>
        <a:graphic>
          <a:graphicData uri="http://schemas.openxmlformats.org/drawingml/2006/table">
            <a:tbl>
              <a:tblPr/>
              <a:tblGrid>
                <a:gridCol w="461323"/>
                <a:gridCol w="1228918"/>
                <a:gridCol w="424953"/>
                <a:gridCol w="832679"/>
                <a:gridCol w="425113"/>
                <a:gridCol w="787375"/>
                <a:gridCol w="425113"/>
                <a:gridCol w="393688"/>
                <a:gridCol w="348545"/>
                <a:gridCol w="425272"/>
                <a:gridCol w="393688"/>
                <a:gridCol w="348545"/>
                <a:gridCol w="425272"/>
                <a:gridCol w="651946"/>
              </a:tblGrid>
              <a:tr h="318895">
                <a:tc rowSpan="2" gridSpan="2"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한양중고딕"/>
                        </a:rPr>
                        <a:t>․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처분업자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한양중고딕"/>
                        </a:rPr>
                        <a:t>․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한양중고딕"/>
                        </a:rPr>
                        <a:t>산단 외 처리업자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한양중고딕"/>
                        </a:rPr>
                        <a:t>사업계획서 제출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적  합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통  보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시  설 </a:t>
                      </a:r>
                      <a:endParaRPr lang="en-US" altLang="ko-KR" sz="14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설  치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허  가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신  청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허 가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53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0205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8895">
                <a:tc rowSpan="2" gridSpan="2"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한양중고딕"/>
                        </a:rPr>
                        <a:t>․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재활용업자 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한양중고딕"/>
                        </a:rPr>
                        <a:t>․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한양중고딕"/>
                        </a:rPr>
                        <a:t>산단 내 처리업자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BlToT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BlToT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시  설</a:t>
                      </a:r>
                      <a:endParaRPr lang="en-US" altLang="ko-KR" sz="14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설  치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허  가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신  청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허 가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53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02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428860" y="1357298"/>
            <a:ext cx="57864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[1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단계 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사전검토 절차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]                [2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단계 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본 허가 절차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]</a:t>
            </a:r>
            <a:endParaRPr lang="ko-KR" alt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93771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5720" y="1857364"/>
            <a:ext cx="7643866" cy="472437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spc="-150" dirty="0" smtClean="0">
                <a:latin typeface="+mn-ea"/>
              </a:rPr>
              <a:t>◈ </a:t>
            </a:r>
            <a:r>
              <a:rPr lang="ko-KR" altLang="en-US" sz="1600" b="1" spc="-150" dirty="0">
                <a:latin typeface="+mn-ea"/>
              </a:rPr>
              <a:t>개정사유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500" spc="-150" dirty="0">
                <a:latin typeface="+mn-ea"/>
              </a:rPr>
              <a:t>경매 등으로 처리업자 등의 </a:t>
            </a:r>
            <a:r>
              <a:rPr lang="ko-KR" altLang="en-US" sz="1500" b="1" spc="-150" dirty="0">
                <a:latin typeface="+mn-ea"/>
              </a:rPr>
              <a:t>시설을 인수한 자에 대한 처리업 허가 등의 절차를 </a:t>
            </a:r>
            <a:endParaRPr lang="en-US" altLang="ko-KR" sz="1500" b="1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b="1" spc="-150" dirty="0">
                <a:latin typeface="+mn-ea"/>
              </a:rPr>
              <a:t> </a:t>
            </a:r>
            <a:r>
              <a:rPr lang="en-US" altLang="ko-KR" sz="1500" b="1" spc="-150" dirty="0" smtClean="0">
                <a:latin typeface="+mn-ea"/>
              </a:rPr>
              <a:t>                      </a:t>
            </a:r>
            <a:r>
              <a:rPr lang="ko-KR" altLang="en-US" sz="1500" b="1" spc="-150" dirty="0" smtClean="0">
                <a:latin typeface="+mn-ea"/>
              </a:rPr>
              <a:t>명확히 </a:t>
            </a:r>
            <a:r>
              <a:rPr lang="ko-KR" altLang="en-US" sz="1500" b="1" spc="-150" dirty="0">
                <a:latin typeface="+mn-ea"/>
              </a:rPr>
              <a:t>규정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b="1" spc="-150" dirty="0" smtClean="0">
                <a:latin typeface="+mn-ea"/>
              </a:rPr>
              <a:t>◈  </a:t>
            </a:r>
            <a:r>
              <a:rPr lang="ko-KR" altLang="en-US" sz="1600" b="1" spc="-150" dirty="0">
                <a:latin typeface="+mn-ea"/>
              </a:rPr>
              <a:t>적용대상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500" spc="-150" dirty="0">
                <a:latin typeface="+mn-ea"/>
              </a:rPr>
              <a:t>경매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환가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압류재산 매각 등을 통해 </a:t>
            </a:r>
            <a:r>
              <a:rPr lang="ko-KR" altLang="en-US" sz="1500" b="1" spc="-150" dirty="0">
                <a:latin typeface="+mn-ea"/>
              </a:rPr>
              <a:t>폐기물처리업자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b="1" spc="-150" dirty="0">
                <a:latin typeface="+mn-ea"/>
              </a:rPr>
              <a:t>폐기물처리시설 </a:t>
            </a:r>
            <a:r>
              <a:rPr lang="ko-KR" altLang="en-US" sz="1500" b="1" spc="-150" dirty="0" smtClean="0">
                <a:latin typeface="+mn-ea"/>
              </a:rPr>
              <a:t>설치승인</a:t>
            </a:r>
            <a:endParaRPr lang="en-US" altLang="ko-KR" sz="1500" b="1" spc="-150" dirty="0" smtClean="0">
              <a:latin typeface="+mn-ea"/>
            </a:endParaRPr>
          </a:p>
          <a:p>
            <a:pPr fontAlgn="base"/>
            <a:r>
              <a:rPr lang="en-US" altLang="ko-KR" sz="1500" b="1" spc="-150" dirty="0" smtClean="0">
                <a:latin typeface="+mn-ea"/>
              </a:rPr>
              <a:t>                       </a:t>
            </a:r>
            <a:r>
              <a:rPr lang="ko-KR" altLang="en-US" sz="1500" b="1" spc="-150" dirty="0" smtClean="0">
                <a:latin typeface="+mn-ea"/>
              </a:rPr>
              <a:t> 또는 </a:t>
            </a:r>
            <a:r>
              <a:rPr lang="en-US" altLang="ko-KR" sz="1500" b="1" spc="-150" dirty="0" smtClean="0">
                <a:latin typeface="+mn-ea"/>
              </a:rPr>
              <a:t> </a:t>
            </a:r>
            <a:r>
              <a:rPr lang="ko-KR" altLang="en-US" sz="1500" b="1" spc="-150" dirty="0" err="1" smtClean="0">
                <a:latin typeface="+mn-ea"/>
              </a:rPr>
              <a:t>신고자</a:t>
            </a:r>
            <a:r>
              <a:rPr lang="ko-KR" altLang="en-US" sz="1500" spc="-150" dirty="0" err="1" smtClean="0">
                <a:latin typeface="+mn-ea"/>
              </a:rPr>
              <a:t>로부터</a:t>
            </a:r>
            <a:r>
              <a:rPr lang="ko-KR" altLang="en-US" sz="1500" spc="-150" dirty="0" smtClean="0">
                <a:latin typeface="+mn-ea"/>
              </a:rPr>
              <a:t> </a:t>
            </a:r>
            <a:r>
              <a:rPr lang="ko-KR" altLang="en-US" sz="1600" b="1" spc="-150" dirty="0" smtClean="0">
                <a:latin typeface="+mn-ea"/>
              </a:rPr>
              <a:t>폐기물처리시설 </a:t>
            </a:r>
            <a:r>
              <a:rPr lang="ko-KR" altLang="en-US" sz="1600" b="1" spc="-150" dirty="0">
                <a:latin typeface="+mn-ea"/>
              </a:rPr>
              <a:t>등을 인수한 자</a:t>
            </a:r>
          </a:p>
          <a:p>
            <a:pPr fontAlgn="base">
              <a:lnSpc>
                <a:spcPct val="200000"/>
              </a:lnSpc>
            </a:pPr>
            <a:r>
              <a:rPr lang="ko-KR" altLang="en-US" sz="1600" b="1" spc="-150" dirty="0" smtClean="0">
                <a:latin typeface="+mn-ea"/>
              </a:rPr>
              <a:t>◈  </a:t>
            </a:r>
            <a:r>
              <a:rPr lang="ko-KR" altLang="en-US" sz="1600" b="1" spc="-150" dirty="0">
                <a:latin typeface="+mn-ea"/>
              </a:rPr>
              <a:t>변경절차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b="1" spc="-150" dirty="0">
                <a:latin typeface="+mn-ea"/>
              </a:rPr>
              <a:t>권리의무 승계 신고를 통해 허가증 </a:t>
            </a:r>
            <a:r>
              <a:rPr lang="ko-KR" altLang="en-US" sz="1600" b="1" spc="-150" dirty="0" smtClean="0">
                <a:latin typeface="+mn-ea"/>
              </a:rPr>
              <a:t>갱신교부</a:t>
            </a:r>
            <a:r>
              <a:rPr lang="en-US" altLang="ko-KR" sz="1500" spc="-150" dirty="0" smtClean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상호 변경 </a:t>
            </a:r>
            <a:r>
              <a:rPr lang="ko-KR" altLang="en-US" sz="1500" spc="-150" dirty="0" smtClean="0">
                <a:latin typeface="+mn-ea"/>
              </a:rPr>
              <a:t>시 </a:t>
            </a:r>
            <a:r>
              <a:rPr lang="ko-KR" altLang="en-US" sz="1500" spc="-150" dirty="0">
                <a:latin typeface="+mn-ea"/>
              </a:rPr>
              <a:t>변경신고 절차 필요</a:t>
            </a:r>
            <a:r>
              <a:rPr lang="en-US" altLang="ko-KR" sz="1500" spc="-150" dirty="0" smtClean="0">
                <a:latin typeface="+mn-ea"/>
              </a:rPr>
              <a:t>)</a:t>
            </a:r>
          </a:p>
          <a:p>
            <a:pPr fontAlgn="base"/>
            <a:r>
              <a:rPr lang="ko-KR" altLang="en-US" sz="1500" dirty="0" smtClean="0">
                <a:latin typeface="+mn-ea"/>
              </a:rPr>
              <a:t>  ○ 권리</a:t>
            </a:r>
            <a:r>
              <a:rPr lang="en-US" altLang="ko-KR" sz="1500" dirty="0" smtClean="0">
                <a:latin typeface="+mn-ea"/>
              </a:rPr>
              <a:t>·</a:t>
            </a:r>
            <a:r>
              <a:rPr lang="ko-KR" altLang="en-US" sz="1500" dirty="0" smtClean="0">
                <a:latin typeface="+mn-ea"/>
              </a:rPr>
              <a:t>의무 승계를 통해 처리업 허가를 받은 자에 대하여는 즉시 </a:t>
            </a:r>
            <a:r>
              <a:rPr lang="ko-KR" altLang="en-US" sz="1500" b="1" dirty="0" smtClean="0">
                <a:latin typeface="+mn-ea"/>
              </a:rPr>
              <a:t>허가요건 충족</a:t>
            </a:r>
            <a:endParaRPr lang="en-US" altLang="ko-KR" sz="1500" b="1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b="1" dirty="0" smtClean="0">
                <a:latin typeface="+mn-ea"/>
              </a:rPr>
              <a:t>      </a:t>
            </a:r>
            <a:r>
              <a:rPr lang="ko-KR" altLang="en-US" sz="1500" b="1" dirty="0" smtClean="0">
                <a:latin typeface="+mn-ea"/>
              </a:rPr>
              <a:t>여부에 </a:t>
            </a:r>
            <a:r>
              <a:rPr lang="en-US" altLang="ko-KR" sz="1500" b="1" dirty="0" smtClean="0">
                <a:latin typeface="+mn-ea"/>
              </a:rPr>
              <a:t> </a:t>
            </a:r>
            <a:r>
              <a:rPr lang="ko-KR" altLang="en-US" sz="1500" b="1" dirty="0" smtClean="0">
                <a:latin typeface="+mn-ea"/>
              </a:rPr>
              <a:t>대한 점검 필요</a:t>
            </a:r>
          </a:p>
          <a:p>
            <a:pPr fontAlgn="base"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  ※ </a:t>
            </a:r>
            <a:r>
              <a:rPr lang="ko-KR" altLang="en-US" sz="1500" dirty="0" smtClean="0">
                <a:latin typeface="+mn-ea"/>
              </a:rPr>
              <a:t>시설을 인수한 자가 행방불명 등으로 허가증 등을 인수받지 못하여 권리의무 승계 </a:t>
            </a:r>
            <a:endParaRPr lang="en-US" altLang="ko-KR" sz="1500" dirty="0" smtClean="0">
              <a:latin typeface="+mn-ea"/>
            </a:endParaRPr>
          </a:p>
          <a:p>
            <a:pPr fontAlgn="base"/>
            <a:r>
              <a:rPr lang="en-US" altLang="ko-KR" sz="1500" dirty="0" smtClean="0">
                <a:latin typeface="+mn-ea"/>
              </a:rPr>
              <a:t>       </a:t>
            </a:r>
            <a:r>
              <a:rPr lang="ko-KR" altLang="en-US" sz="1500" dirty="0" smtClean="0">
                <a:latin typeface="+mn-ea"/>
              </a:rPr>
              <a:t>신고 시 그 사유를 제출할 경우 신고 수리 후 처리업 허가증 등 재교부 가능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dirty="0" smtClean="0">
                <a:latin typeface="+mn-ea"/>
              </a:rPr>
              <a:t>  ○ 처리시설 등을 </a:t>
            </a:r>
            <a:r>
              <a:rPr lang="ko-KR" altLang="en-US" sz="1500" b="1" dirty="0" smtClean="0">
                <a:latin typeface="+mn-ea"/>
              </a:rPr>
              <a:t>경매</a:t>
            </a:r>
            <a:r>
              <a:rPr lang="en-US" altLang="ko-KR" sz="1500" b="1" dirty="0" smtClean="0">
                <a:latin typeface="+mn-ea"/>
              </a:rPr>
              <a:t>, </a:t>
            </a:r>
            <a:r>
              <a:rPr lang="ko-KR" altLang="en-US" sz="1500" b="1" dirty="0" smtClean="0">
                <a:latin typeface="+mn-ea"/>
              </a:rPr>
              <a:t>압류 등 처분을 받은 자는 </a:t>
            </a:r>
            <a:r>
              <a:rPr lang="ko-KR" altLang="en-US" sz="1500" dirty="0" smtClean="0">
                <a:latin typeface="+mn-ea"/>
              </a:rPr>
              <a:t>경매</a:t>
            </a:r>
            <a:r>
              <a:rPr lang="en-US" altLang="ko-KR" sz="1500" dirty="0" smtClean="0">
                <a:latin typeface="+mn-ea"/>
              </a:rPr>
              <a:t>·</a:t>
            </a:r>
            <a:r>
              <a:rPr lang="ko-KR" altLang="en-US" sz="1500" dirty="0" smtClean="0">
                <a:latin typeface="+mn-ea"/>
              </a:rPr>
              <a:t>압류재산 매각 시 처리업자 </a:t>
            </a:r>
            <a:endParaRPr lang="en-US" altLang="ko-KR" sz="150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    </a:t>
            </a:r>
            <a:r>
              <a:rPr lang="ko-KR" altLang="en-US" sz="1500" dirty="0" smtClean="0">
                <a:latin typeface="+mn-ea"/>
              </a:rPr>
              <a:t>등의</a:t>
            </a:r>
            <a:r>
              <a:rPr lang="en-US" altLang="ko-KR" sz="1500" dirty="0" smtClean="0">
                <a:latin typeface="+mn-ea"/>
              </a:rPr>
              <a:t> </a:t>
            </a:r>
            <a:r>
              <a:rPr lang="ko-KR" altLang="en-US" sz="1500" dirty="0" smtClean="0">
                <a:latin typeface="+mn-ea"/>
              </a:rPr>
              <a:t> </a:t>
            </a:r>
            <a:r>
              <a:rPr lang="ko-KR" altLang="en-US" sz="1500" b="1" dirty="0" smtClean="0">
                <a:latin typeface="+mn-ea"/>
              </a:rPr>
              <a:t>허가증 등의 효력은 상실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dirty="0" smtClean="0">
                <a:latin typeface="+mn-ea"/>
              </a:rPr>
              <a:t>     ☞ 허가 또는 승인</a:t>
            </a:r>
            <a:r>
              <a:rPr lang="en-US" altLang="ko-KR" sz="1500" dirty="0" smtClean="0">
                <a:latin typeface="+mn-ea"/>
              </a:rPr>
              <a:t>·</a:t>
            </a:r>
            <a:r>
              <a:rPr lang="ko-KR" altLang="en-US" sz="1500" dirty="0" smtClean="0">
                <a:latin typeface="+mn-ea"/>
              </a:rPr>
              <a:t>신고 수리권자는 처리업 허가 등이 상실되었음을 통보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+mn-ea"/>
              </a:rPr>
              <a:t>◈ 권리의무 승계 내용 </a:t>
            </a:r>
            <a:r>
              <a:rPr lang="en-US" altLang="ko-KR" sz="1600" dirty="0" smtClean="0">
                <a:latin typeface="+mn-ea"/>
              </a:rPr>
              <a:t>: </a:t>
            </a:r>
            <a:r>
              <a:rPr lang="ko-KR" altLang="en-US" sz="1600" dirty="0" smtClean="0">
                <a:latin typeface="+mn-ea"/>
              </a:rPr>
              <a:t>처리업 등의 인</a:t>
            </a:r>
            <a:r>
              <a:rPr lang="en-US" altLang="ko-KR" sz="1600" dirty="0" smtClean="0">
                <a:latin typeface="+mn-ea"/>
              </a:rPr>
              <a:t>·</a:t>
            </a:r>
            <a:r>
              <a:rPr lang="ko-KR" altLang="en-US" sz="1600" dirty="0" smtClean="0">
                <a:latin typeface="+mn-ea"/>
              </a:rPr>
              <a:t>허가에 대한 권리와 함께 방치폐기물의     </a:t>
            </a:r>
            <a:endParaRPr lang="en-US" altLang="ko-KR" sz="1600" dirty="0" smtClean="0">
              <a:latin typeface="+mn-ea"/>
            </a:endParaRPr>
          </a:p>
          <a:p>
            <a:pPr fontAlgn="base"/>
            <a:r>
              <a:rPr lang="en-US" altLang="ko-KR" sz="1600" dirty="0" smtClean="0">
                <a:latin typeface="+mn-ea"/>
              </a:rPr>
              <a:t>    </a:t>
            </a:r>
            <a:r>
              <a:rPr lang="ko-KR" altLang="en-US" sz="1600" dirty="0" smtClean="0">
                <a:latin typeface="+mn-ea"/>
              </a:rPr>
              <a:t>처리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위반사항에 대한 처분횟수 등의 의무도 함께 승계됨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928662" y="1428736"/>
            <a:ext cx="70723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-4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경매 등으로 처리시설 인수자의 권리의무 승계</a:t>
            </a:r>
            <a:r>
              <a:rPr lang="en-US" altLang="ko-KR" sz="1500" b="1" dirty="0"/>
              <a:t>(</a:t>
            </a:r>
            <a:r>
              <a:rPr lang="ko-KR" altLang="en-US" sz="1500" dirty="0"/>
              <a:t>법 제</a:t>
            </a:r>
            <a:r>
              <a:rPr lang="en-US" altLang="ko-KR" sz="1500" dirty="0"/>
              <a:t>33</a:t>
            </a:r>
            <a:r>
              <a:rPr lang="ko-KR" altLang="en-US" sz="1500" dirty="0"/>
              <a:t>조제</a:t>
            </a:r>
            <a:r>
              <a:rPr lang="en-US" altLang="ko-KR" sz="1500" dirty="0"/>
              <a:t>2</a:t>
            </a:r>
            <a:r>
              <a:rPr lang="ko-KR" altLang="en-US" sz="1500" dirty="0"/>
              <a:t>항 및 제</a:t>
            </a:r>
            <a:r>
              <a:rPr lang="en-US" altLang="ko-KR" sz="1500" dirty="0"/>
              <a:t>3</a:t>
            </a:r>
            <a:r>
              <a:rPr lang="ko-KR" altLang="en-US" sz="1500" dirty="0"/>
              <a:t>항</a:t>
            </a:r>
            <a:r>
              <a:rPr lang="en-US" altLang="ko-KR" sz="1500" dirty="0"/>
              <a:t>)</a:t>
            </a:r>
            <a:endParaRPr lang="ko-KR" altLang="en-US" sz="15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45" y="868561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79508" y="868561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5.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 처리업 허가 관련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955244" y="836712"/>
            <a:ext cx="3856712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1428736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18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7360" y="764704"/>
            <a:ext cx="8001024" cy="5976664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3771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283968" y="44624"/>
            <a:ext cx="3029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 (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폐기물처리업 </a:t>
            </a:r>
            <a:r>
              <a:rPr lang="ko-KR" altLang="en-US" b="1" dirty="0">
                <a:latin typeface="HY견고딕" pitchFamily="18" charset="-127"/>
                <a:ea typeface="HY견고딕" pitchFamily="18" charset="-127"/>
              </a:rPr>
              <a:t>허가절차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51520" y="1196752"/>
            <a:ext cx="7704856" cy="2069797"/>
          </a:xfrm>
          <a:prstGeom prst="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개정사유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>
                <a:latin typeface="+mn-ea"/>
              </a:rPr>
              <a:t>○ 폐기물재활용 신고제가 </a:t>
            </a:r>
            <a:r>
              <a:rPr lang="ko-KR" altLang="en-US" sz="1500" spc="-150" dirty="0" err="1">
                <a:latin typeface="+mn-ea"/>
              </a:rPr>
              <a:t>재활용업</a:t>
            </a:r>
            <a:r>
              <a:rPr lang="ko-KR" altLang="en-US" sz="1500" spc="-150" dirty="0">
                <a:latin typeface="+mn-ea"/>
              </a:rPr>
              <a:t> 허가제로 전환하면서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퇴비 재활용농가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폐타이어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 err="1">
                <a:latin typeface="+mn-ea"/>
              </a:rPr>
              <a:t>폐가전제품</a:t>
            </a:r>
            <a:r>
              <a:rPr lang="ko-KR" altLang="en-US" sz="1500" spc="-150" dirty="0">
                <a:latin typeface="+mn-ea"/>
              </a:rPr>
              <a:t> </a:t>
            </a:r>
            <a:endParaRPr lang="en-US" altLang="ko-KR" sz="15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>
                <a:latin typeface="+mn-ea"/>
              </a:rPr>
              <a:t> </a:t>
            </a:r>
            <a:r>
              <a:rPr lang="en-US" altLang="ko-KR" sz="1500" spc="-150" dirty="0" smtClean="0">
                <a:latin typeface="+mn-ea"/>
              </a:rPr>
              <a:t>   </a:t>
            </a:r>
            <a:r>
              <a:rPr lang="ko-KR" altLang="en-US" sz="1500" spc="-150" dirty="0" smtClean="0">
                <a:latin typeface="+mn-ea"/>
              </a:rPr>
              <a:t>수집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 err="1">
                <a:latin typeface="+mn-ea"/>
              </a:rPr>
              <a:t>운반자</a:t>
            </a:r>
            <a:r>
              <a:rPr lang="ko-KR" altLang="en-US" sz="1500" spc="-150" dirty="0">
                <a:latin typeface="+mn-ea"/>
              </a:rPr>
              <a:t> 등 </a:t>
            </a:r>
            <a:r>
              <a:rPr lang="ko-KR" altLang="en-US" sz="1500" b="1" spc="-150" dirty="0">
                <a:latin typeface="+mn-ea"/>
              </a:rPr>
              <a:t>영세사업자는 신고제로 </a:t>
            </a:r>
            <a:r>
              <a:rPr lang="ko-KR" altLang="en-US" sz="1500" b="1" spc="-150" dirty="0" err="1">
                <a:latin typeface="+mn-ea"/>
              </a:rPr>
              <a:t>존치</a:t>
            </a:r>
            <a:endParaRPr lang="ko-KR" altLang="en-US" sz="1500" b="1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>
                <a:latin typeface="+mn-ea"/>
              </a:rPr>
              <a:t>○ 폐기물 재활용신고자로 간주되던 폐지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>
                <a:latin typeface="+mn-ea"/>
              </a:rPr>
              <a:t>고철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 err="1" smtClean="0">
                <a:latin typeface="+mn-ea"/>
              </a:rPr>
              <a:t>폐포장재</a:t>
            </a:r>
            <a:r>
              <a:rPr lang="ko-KR" altLang="en-US" sz="1500" spc="-150" dirty="0" smtClean="0">
                <a:latin typeface="+mn-ea"/>
              </a:rPr>
              <a:t> </a:t>
            </a:r>
            <a:r>
              <a:rPr lang="ko-KR" altLang="en-US" sz="1500" spc="-150" dirty="0">
                <a:latin typeface="+mn-ea"/>
              </a:rPr>
              <a:t>등의 재활용 과정에서 환경오염을 </a:t>
            </a:r>
            <a:endParaRPr lang="en-US" altLang="ko-KR" sz="15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>
                <a:latin typeface="+mn-ea"/>
              </a:rPr>
              <a:t> </a:t>
            </a:r>
            <a:r>
              <a:rPr lang="en-US" altLang="ko-KR" sz="1500" spc="-150" dirty="0" smtClean="0">
                <a:latin typeface="+mn-ea"/>
              </a:rPr>
              <a:t>   </a:t>
            </a:r>
            <a:r>
              <a:rPr lang="ko-KR" altLang="en-US" sz="1500" spc="-150" dirty="0" smtClean="0">
                <a:latin typeface="+mn-ea"/>
              </a:rPr>
              <a:t>예방하기  위해 </a:t>
            </a:r>
            <a:r>
              <a:rPr lang="ko-KR" altLang="en-US" sz="1500" b="1" spc="-150" dirty="0">
                <a:latin typeface="+mn-ea"/>
              </a:rPr>
              <a:t>일정규모 이상에 대하여는 폐기물처리 신고제로 </a:t>
            </a:r>
            <a:r>
              <a:rPr lang="ko-KR" altLang="en-US" sz="1500" b="1" spc="-150" dirty="0" smtClean="0">
                <a:latin typeface="+mn-ea"/>
              </a:rPr>
              <a:t>전환</a:t>
            </a:r>
            <a:endParaRPr lang="ko-KR" altLang="en-US" sz="1500" b="1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b="1" spc="-150" dirty="0" smtClean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ko-KR" altLang="en-US" sz="1500" spc="-15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500" spc="-150" dirty="0">
                <a:latin typeface="HY헤드라인M" pitchFamily="18" charset="-127"/>
                <a:ea typeface="HY헤드라인M" pitchFamily="18" charset="-127"/>
              </a:rPr>
              <a:t>적용대상 </a:t>
            </a:r>
            <a:r>
              <a:rPr lang="en-US" altLang="ko-KR" sz="1500" spc="-15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500" spc="-150" dirty="0">
                <a:latin typeface="+mn-ea"/>
              </a:rPr>
              <a:t>다른 사람의 폐기물을 수집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>
                <a:latin typeface="+mn-ea"/>
              </a:rPr>
              <a:t>운반 또는 재활용하는 자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생활 및 사업장폐기물 대상</a:t>
            </a:r>
            <a:r>
              <a:rPr lang="en-US" altLang="ko-KR" sz="1500" spc="-150" dirty="0" smtClean="0">
                <a:latin typeface="+mn-ea"/>
              </a:rPr>
              <a:t>)</a:t>
            </a:r>
            <a:endParaRPr lang="ko-KR" altLang="en-US" sz="1500" spc="-150" dirty="0">
              <a:latin typeface="+mn-ea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3286124"/>
            <a:ext cx="7853269" cy="2907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855507" y="620688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6.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폐기물처리 신고제도 도입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법 제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46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조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43608" y="620688"/>
            <a:ext cx="4968552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19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07504" y="516831"/>
            <a:ext cx="7960047" cy="5698251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0791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153846" y="1422054"/>
            <a:ext cx="7854623" cy="181588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◈  </a:t>
            </a:r>
            <a:r>
              <a:rPr lang="ko-KR" altLang="en-US" sz="1600" b="1" spc="-150" dirty="0">
                <a:latin typeface="HY헤드라인M" pitchFamily="18" charset="-127"/>
                <a:ea typeface="HY헤드라인M" pitchFamily="18" charset="-127"/>
              </a:rPr>
              <a:t>폐기물처리 신고자가 갖추어야 할 시설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규칙 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66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조제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항 별표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17)</a:t>
            </a:r>
            <a:endParaRPr lang="ko-KR" altLang="en-US" sz="1600" spc="-150" dirty="0"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</a:t>
            </a:r>
            <a:r>
              <a:rPr lang="ko-KR" altLang="en-US" sz="1600" b="1" spc="-150" dirty="0">
                <a:latin typeface="+mn-ea"/>
              </a:rPr>
              <a:t>수집</a:t>
            </a:r>
            <a:r>
              <a:rPr lang="en-US" altLang="ko-KR" sz="1600" b="1" spc="-150" dirty="0">
                <a:latin typeface="+mn-ea"/>
              </a:rPr>
              <a:t>·</a:t>
            </a:r>
            <a:r>
              <a:rPr lang="ko-KR" altLang="en-US" sz="1600" b="1" spc="-150" dirty="0">
                <a:latin typeface="+mn-ea"/>
              </a:rPr>
              <a:t>운반하는 자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수집운반차량 </a:t>
            </a:r>
            <a:r>
              <a:rPr lang="en-US" altLang="ko-KR" sz="1600" spc="-150" dirty="0">
                <a:latin typeface="+mn-ea"/>
              </a:rPr>
              <a:t>1</a:t>
            </a:r>
            <a:r>
              <a:rPr lang="ko-KR" altLang="en-US" sz="1600" spc="-150" dirty="0">
                <a:latin typeface="+mn-ea"/>
              </a:rPr>
              <a:t>대 이상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연락장소 또는 사무실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</a:t>
            </a:r>
            <a:r>
              <a:rPr lang="ko-KR" altLang="en-US" sz="1600" b="1" spc="-150" dirty="0">
                <a:latin typeface="+mn-ea"/>
              </a:rPr>
              <a:t>재활용하는 자</a:t>
            </a:r>
          </a:p>
          <a:p>
            <a:pPr fontAlgn="base"/>
            <a:r>
              <a:rPr lang="en-US" altLang="ko-KR" sz="1600" spc="-150" dirty="0" smtClean="0">
                <a:latin typeface="+mn-ea"/>
              </a:rPr>
              <a:t>  - </a:t>
            </a:r>
            <a:r>
              <a:rPr lang="ko-KR" altLang="en-US" sz="1600" spc="-150" dirty="0">
                <a:latin typeface="+mn-ea"/>
              </a:rPr>
              <a:t>보관시설 </a:t>
            </a:r>
            <a:r>
              <a:rPr lang="en-US" altLang="ko-KR" sz="1600" spc="-150" dirty="0">
                <a:latin typeface="+mn-ea"/>
              </a:rPr>
              <a:t>: 1</a:t>
            </a:r>
            <a:r>
              <a:rPr lang="ko-KR" altLang="en-US" sz="1600" spc="-150" dirty="0">
                <a:latin typeface="+mn-ea"/>
              </a:rPr>
              <a:t>일 이상 </a:t>
            </a:r>
            <a:r>
              <a:rPr lang="en-US" altLang="ko-KR" sz="1600" spc="-150" dirty="0">
                <a:latin typeface="+mn-ea"/>
              </a:rPr>
              <a:t>30</a:t>
            </a:r>
            <a:r>
              <a:rPr lang="ko-KR" altLang="en-US" sz="1600" spc="-150" dirty="0">
                <a:latin typeface="+mn-ea"/>
              </a:rPr>
              <a:t>일 이하의 보관시설 또는 보관용기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음식물류폐기물은 제외 가능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/>
            <a:r>
              <a:rPr lang="en-US" altLang="ko-KR" sz="1600" spc="-150" dirty="0" smtClean="0">
                <a:latin typeface="+mn-ea"/>
              </a:rPr>
              <a:t>  - </a:t>
            </a:r>
            <a:r>
              <a:rPr lang="ko-KR" altLang="en-US" sz="1600" spc="-150" dirty="0">
                <a:latin typeface="+mn-ea"/>
              </a:rPr>
              <a:t>재활용시설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선별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압축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 err="1">
                <a:latin typeface="+mn-ea"/>
              </a:rPr>
              <a:t>감용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절단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사료화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퇴비화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폐기물 종류별 재활용방법에 적합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/>
            <a:r>
              <a:rPr lang="en-US" altLang="ko-KR" sz="1600" spc="-150" dirty="0" smtClean="0">
                <a:latin typeface="+mn-ea"/>
              </a:rPr>
              <a:t>  - </a:t>
            </a:r>
            <a:r>
              <a:rPr lang="ko-KR" altLang="en-US" sz="1600" spc="-150" dirty="0">
                <a:latin typeface="+mn-ea"/>
              </a:rPr>
              <a:t>차량 </a:t>
            </a:r>
            <a:r>
              <a:rPr lang="en-US" altLang="ko-KR" sz="1600" spc="-150" dirty="0">
                <a:latin typeface="+mn-ea"/>
              </a:rPr>
              <a:t>: 1</a:t>
            </a:r>
            <a:r>
              <a:rPr lang="ko-KR" altLang="en-US" sz="1600" spc="-150" dirty="0">
                <a:latin typeface="+mn-ea"/>
              </a:rPr>
              <a:t>대 이상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재활용대상 폐기물을 스스로 수집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운반하고자 하는 경우</a:t>
            </a:r>
            <a:r>
              <a:rPr lang="en-US" altLang="ko-KR" sz="1600" spc="-150" dirty="0" smtClean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42844" y="3286124"/>
            <a:ext cx="7904016" cy="144655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◈  </a:t>
            </a:r>
            <a:r>
              <a:rPr lang="ko-KR" altLang="en-US" sz="1600" b="1" spc="-150" dirty="0">
                <a:latin typeface="HY헤드라인M" pitchFamily="18" charset="-127"/>
                <a:ea typeface="HY헤드라인M" pitchFamily="18" charset="-127"/>
              </a:rPr>
              <a:t>폐기물처리 신고 및 변경신고</a:t>
            </a:r>
            <a:r>
              <a:rPr lang="en-US" altLang="ko-KR" sz="1600" b="1" spc="-15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법 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46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조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규칙 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66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조 및 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67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조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spc="-150" dirty="0"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b="1" spc="-150" dirty="0">
                <a:latin typeface="+mn-ea"/>
              </a:rPr>
              <a:t>신고서 제출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폐기물처리 개시 </a:t>
            </a:r>
            <a:r>
              <a:rPr lang="en-US" altLang="ko-KR" sz="1600" spc="-150" dirty="0">
                <a:latin typeface="+mn-ea"/>
              </a:rPr>
              <a:t>15</a:t>
            </a:r>
            <a:r>
              <a:rPr lang="ko-KR" altLang="en-US" sz="1600" spc="-150" dirty="0">
                <a:latin typeface="+mn-ea"/>
              </a:rPr>
              <a:t>일전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첨부서류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규칙 제</a:t>
            </a:r>
            <a:r>
              <a:rPr lang="en-US" altLang="ko-KR" sz="1600" spc="-150" dirty="0">
                <a:latin typeface="+mn-ea"/>
              </a:rPr>
              <a:t>67</a:t>
            </a:r>
            <a:r>
              <a:rPr lang="ko-KR" altLang="en-US" sz="1600" spc="-150" dirty="0">
                <a:latin typeface="+mn-ea"/>
              </a:rPr>
              <a:t>조 제</a:t>
            </a:r>
            <a:r>
              <a:rPr lang="en-US" altLang="ko-KR" sz="1600" spc="-150" dirty="0">
                <a:latin typeface="+mn-ea"/>
              </a:rPr>
              <a:t>1</a:t>
            </a:r>
            <a:r>
              <a:rPr lang="ko-KR" altLang="en-US" sz="1600" spc="-150" dirty="0">
                <a:latin typeface="+mn-ea"/>
              </a:rPr>
              <a:t>항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</a:t>
            </a:r>
            <a:r>
              <a:rPr lang="ko-KR" altLang="en-US" sz="1600" b="1" spc="-150" dirty="0">
                <a:latin typeface="+mn-ea"/>
              </a:rPr>
              <a:t>변경신고 대상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대상 폐기물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용도 또는 방법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사업장소재지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상호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시설용량 </a:t>
            </a:r>
            <a:r>
              <a:rPr lang="ko-KR" altLang="en-US" sz="1600" spc="-150" dirty="0" smtClean="0">
                <a:latin typeface="+mn-ea"/>
              </a:rPr>
              <a:t>등</a:t>
            </a:r>
            <a:endParaRPr lang="en-US" altLang="ko-KR" sz="1600" spc="-150" dirty="0" smtClean="0">
              <a:latin typeface="+mn-ea"/>
            </a:endParaRPr>
          </a:p>
          <a:p>
            <a:pPr fontAlgn="base"/>
            <a:r>
              <a:rPr lang="en-US" altLang="ko-KR" sz="1600" spc="-150" dirty="0">
                <a:latin typeface="+mn-ea"/>
              </a:rPr>
              <a:t> </a:t>
            </a:r>
            <a:r>
              <a:rPr lang="en-US" altLang="ko-KR" sz="1600" spc="-150" dirty="0" smtClean="0">
                <a:latin typeface="+mn-ea"/>
              </a:rPr>
              <a:t>                              (</a:t>
            </a:r>
            <a:r>
              <a:rPr lang="ko-KR" altLang="en-US" sz="1600" spc="-150" dirty="0">
                <a:latin typeface="+mn-ea"/>
              </a:rPr>
              <a:t>규칙 제</a:t>
            </a:r>
            <a:r>
              <a:rPr lang="en-US" altLang="ko-KR" sz="1600" spc="-150" dirty="0">
                <a:latin typeface="+mn-ea"/>
              </a:rPr>
              <a:t>67</a:t>
            </a:r>
            <a:r>
              <a:rPr lang="ko-KR" altLang="en-US" sz="1600" spc="-150" dirty="0">
                <a:latin typeface="+mn-ea"/>
              </a:rPr>
              <a:t>조제</a:t>
            </a:r>
            <a:r>
              <a:rPr lang="en-US" altLang="ko-KR" sz="1600" spc="-150" dirty="0">
                <a:latin typeface="+mn-ea"/>
              </a:rPr>
              <a:t>3</a:t>
            </a:r>
            <a:r>
              <a:rPr lang="ko-KR" altLang="en-US" sz="1600" spc="-150" dirty="0">
                <a:latin typeface="+mn-ea"/>
              </a:rPr>
              <a:t>항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2844" y="4786322"/>
            <a:ext cx="7900965" cy="150041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◈  </a:t>
            </a:r>
            <a:r>
              <a:rPr lang="ko-KR" altLang="en-US" sz="1600" b="1" spc="-150" dirty="0">
                <a:latin typeface="HY헤드라인M" pitchFamily="18" charset="-127"/>
                <a:ea typeface="HY헤드라인M" pitchFamily="18" charset="-127"/>
              </a:rPr>
              <a:t>폐기물처리 신고자의 준수사항</a:t>
            </a:r>
            <a:r>
              <a:rPr lang="en-US" altLang="ko-KR" sz="1600" b="1" spc="-15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규칙 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67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조의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2 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별표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17</a:t>
            </a: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의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2)</a:t>
            </a:r>
            <a:endParaRPr lang="ko-KR" altLang="en-US" sz="1600" spc="-150" dirty="0"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>
                <a:latin typeface="+mn-ea"/>
              </a:rPr>
              <a:t>○ 신고한 재활용 용도 및 방법으로 재활용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 err="1">
                <a:latin typeface="+mn-ea"/>
              </a:rPr>
              <a:t>재위탁</a:t>
            </a:r>
            <a:r>
              <a:rPr lang="ko-KR" altLang="en-US" sz="1500" spc="-150" dirty="0">
                <a:latin typeface="+mn-ea"/>
              </a:rPr>
              <a:t> 및 과다수탁 금지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재활용 가능한 폐기물만 수탁 등</a:t>
            </a:r>
          </a:p>
          <a:p>
            <a:pPr fontAlgn="base">
              <a:lnSpc>
                <a:spcPct val="200000"/>
              </a:lnSpc>
            </a:pPr>
            <a:r>
              <a:rPr lang="en-US" altLang="ko-KR" sz="1500" b="1" spc="-150" dirty="0" smtClean="0">
                <a:latin typeface="+mn-ea"/>
              </a:rPr>
              <a:t>  【</a:t>
            </a:r>
            <a:r>
              <a:rPr lang="ko-KR" altLang="en-US" sz="1500" b="1" spc="-150" dirty="0">
                <a:latin typeface="+mn-ea"/>
              </a:rPr>
              <a:t>부칙</a:t>
            </a:r>
            <a:r>
              <a:rPr lang="en-US" altLang="ko-KR" sz="1500" b="1" spc="-150" dirty="0">
                <a:latin typeface="+mn-ea"/>
              </a:rPr>
              <a:t>(</a:t>
            </a:r>
            <a:r>
              <a:rPr lang="ko-KR" altLang="en-US" sz="1500" b="1" spc="-150" dirty="0">
                <a:latin typeface="+mn-ea"/>
              </a:rPr>
              <a:t>법제</a:t>
            </a:r>
            <a:r>
              <a:rPr lang="en-US" altLang="ko-KR" sz="1500" b="1" spc="-150" dirty="0">
                <a:latin typeface="+mn-ea"/>
              </a:rPr>
              <a:t>4</a:t>
            </a:r>
            <a:r>
              <a:rPr lang="ko-KR" altLang="en-US" sz="1500" b="1" spc="-150" dirty="0">
                <a:latin typeface="+mn-ea"/>
              </a:rPr>
              <a:t>조</a:t>
            </a:r>
            <a:r>
              <a:rPr lang="en-US" altLang="ko-KR" sz="1500" b="1" spc="-150" dirty="0" smtClean="0">
                <a:latin typeface="+mn-ea"/>
              </a:rPr>
              <a:t>)】 </a:t>
            </a:r>
            <a:r>
              <a:rPr lang="ko-KR" altLang="en-US" sz="1500" spc="-150" dirty="0" smtClean="0">
                <a:latin typeface="+mn-ea"/>
              </a:rPr>
              <a:t>종전의 </a:t>
            </a:r>
            <a:r>
              <a:rPr lang="ko-KR" altLang="en-US" sz="1500" spc="-150" dirty="0">
                <a:latin typeface="+mn-ea"/>
              </a:rPr>
              <a:t>규정에 따라 재활용신고를 한 것으로 보는 자는 처리신고를 한 것으로 </a:t>
            </a:r>
            <a:r>
              <a:rPr lang="ko-KR" altLang="en-US" sz="1500" spc="-150" dirty="0" smtClean="0">
                <a:latin typeface="+mn-ea"/>
              </a:rPr>
              <a:t>봄</a:t>
            </a:r>
            <a:endParaRPr lang="en-US" altLang="ko-KR" sz="1500" spc="-150" dirty="0" smtClean="0">
              <a:latin typeface="+mn-ea"/>
            </a:endParaRPr>
          </a:p>
          <a:p>
            <a:pPr fontAlgn="base"/>
            <a:r>
              <a:rPr lang="en-US" altLang="ko-KR" sz="1500" spc="-150" dirty="0">
                <a:latin typeface="+mn-ea"/>
              </a:rPr>
              <a:t> </a:t>
            </a:r>
            <a:r>
              <a:rPr lang="en-US" altLang="ko-KR" sz="1500" spc="-150" dirty="0" smtClean="0">
                <a:latin typeface="+mn-ea"/>
              </a:rPr>
              <a:t>                           (</a:t>
            </a:r>
            <a:r>
              <a:rPr lang="en-US" altLang="ko-KR" sz="1500" spc="-150" dirty="0">
                <a:latin typeface="+mn-ea"/>
              </a:rPr>
              <a:t>2</a:t>
            </a:r>
            <a:r>
              <a:rPr lang="ko-KR" altLang="en-US" sz="1500" spc="-150" dirty="0">
                <a:latin typeface="+mn-ea"/>
              </a:rPr>
              <a:t>년 이내에 개정규정에 따른 시설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>
                <a:latin typeface="+mn-ea"/>
              </a:rPr>
              <a:t>장비 등을 갖추어 신고</a:t>
            </a:r>
            <a:r>
              <a:rPr lang="en-US" altLang="ko-KR" sz="1500" spc="-150" dirty="0">
                <a:latin typeface="+mn-ea"/>
              </a:rPr>
              <a:t>)</a:t>
            </a:r>
            <a:endParaRPr lang="ko-KR" altLang="en-US" sz="1500" spc="-150" dirty="0">
              <a:latin typeface="+mn-ea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6195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855507" y="696195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6.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폐기물처리 신고제도 도입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법 제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46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조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43608" y="696195"/>
            <a:ext cx="4968552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20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2841" y="516831"/>
            <a:ext cx="8067551" cy="5864497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62278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14282" y="1857364"/>
            <a:ext cx="7729575" cy="169277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spc="-150" dirty="0">
                <a:latin typeface="+mn-ea"/>
              </a:rPr>
              <a:t>처리업 허가자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폐기물처리 신고자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한국환경공단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재활용센터 운영자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가전제품 재활용자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  → </a:t>
            </a:r>
            <a:r>
              <a:rPr lang="ko-KR" altLang="en-US" sz="1600" spc="-150" dirty="0">
                <a:latin typeface="+mn-ea"/>
              </a:rPr>
              <a:t>폐기물처리시설 설치승인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신고 후 음식물류 </a:t>
            </a:r>
            <a:r>
              <a:rPr lang="ko-KR" altLang="en-US" sz="1600" spc="-150" dirty="0" smtClean="0">
                <a:latin typeface="+mn-ea"/>
              </a:rPr>
              <a:t>폐기물을 재활용하는 자 제외</a:t>
            </a:r>
            <a:endParaRPr lang="en-US" altLang="ko-KR" sz="1600" spc="-150" dirty="0" smtClean="0">
              <a:latin typeface="+mn-ea"/>
            </a:endParaRPr>
          </a:p>
          <a:p>
            <a:pPr fontAlgn="base"/>
            <a:r>
              <a:rPr lang="en-US" altLang="ko-KR" sz="1600" spc="-150" dirty="0" smtClean="0">
                <a:latin typeface="+mn-ea"/>
              </a:rPr>
              <a:t>       </a:t>
            </a:r>
            <a:r>
              <a:rPr lang="en-US" altLang="ko-KR" sz="1500" spc="-150" dirty="0" smtClean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단</a:t>
            </a:r>
            <a:r>
              <a:rPr lang="en-US" altLang="ko-KR" sz="1500" spc="-150" dirty="0">
                <a:latin typeface="+mn-ea"/>
              </a:rPr>
              <a:t>, </a:t>
            </a:r>
            <a:r>
              <a:rPr lang="ko-KR" altLang="en-US" sz="1500" spc="-150" dirty="0">
                <a:latin typeface="+mn-ea"/>
              </a:rPr>
              <a:t>기존 </a:t>
            </a:r>
            <a:r>
              <a:rPr lang="ko-KR" altLang="en-US" sz="1500" spc="-150" dirty="0" err="1" smtClean="0">
                <a:latin typeface="+mn-ea"/>
              </a:rPr>
              <a:t>대행자는</a:t>
            </a:r>
            <a:r>
              <a:rPr lang="ko-KR" altLang="en-US" sz="1500" spc="-150" dirty="0" smtClean="0">
                <a:latin typeface="+mn-ea"/>
              </a:rPr>
              <a:t> </a:t>
            </a:r>
            <a:r>
              <a:rPr lang="en-US" altLang="ko-KR" sz="1500" spc="-150" dirty="0" smtClean="0">
                <a:latin typeface="+mn-ea"/>
              </a:rPr>
              <a:t>13. 7. 23</a:t>
            </a:r>
            <a:r>
              <a:rPr lang="ko-KR" altLang="en-US" sz="1500" spc="-150" dirty="0">
                <a:latin typeface="+mn-ea"/>
              </a:rPr>
              <a:t>까지 인정 </a:t>
            </a:r>
            <a:r>
              <a:rPr lang="en-US" altLang="ko-KR" sz="1500" spc="-150" dirty="0">
                <a:latin typeface="+mn-ea"/>
              </a:rPr>
              <a:t>)</a:t>
            </a:r>
            <a:endParaRPr lang="ko-KR" altLang="en-US" sz="15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법 제</a:t>
            </a:r>
            <a:r>
              <a:rPr lang="en-US" altLang="ko-KR" sz="1600" spc="-150" dirty="0">
                <a:latin typeface="+mn-ea"/>
              </a:rPr>
              <a:t>46</a:t>
            </a:r>
            <a:r>
              <a:rPr lang="ko-KR" altLang="en-US" sz="1600" spc="-150" dirty="0">
                <a:latin typeface="+mn-ea"/>
              </a:rPr>
              <a:t>조에 따라 </a:t>
            </a:r>
            <a:r>
              <a:rPr lang="ko-KR" altLang="en-US" sz="1600" b="1" spc="-150" dirty="0">
                <a:latin typeface="+mn-ea"/>
              </a:rPr>
              <a:t>폐기물처리 신고를 한 자는 대행계약 없이 수집</a:t>
            </a:r>
            <a:r>
              <a:rPr lang="en-US" altLang="ko-KR" sz="1600" b="1" spc="-150" dirty="0">
                <a:latin typeface="+mn-ea"/>
              </a:rPr>
              <a:t>·</a:t>
            </a:r>
            <a:r>
              <a:rPr lang="ko-KR" altLang="en-US" sz="1600" b="1" spc="-150" dirty="0">
                <a:latin typeface="+mn-ea"/>
              </a:rPr>
              <a:t>운반</a:t>
            </a:r>
            <a:r>
              <a:rPr lang="en-US" altLang="ko-KR" sz="1600" b="1" spc="-150" dirty="0">
                <a:latin typeface="+mn-ea"/>
              </a:rPr>
              <a:t>·</a:t>
            </a:r>
            <a:r>
              <a:rPr lang="ko-KR" altLang="en-US" sz="1600" b="1" spc="-150" dirty="0">
                <a:latin typeface="+mn-ea"/>
              </a:rPr>
              <a:t>재활용 </a:t>
            </a:r>
            <a:r>
              <a:rPr lang="ko-KR" altLang="en-US" sz="1600" b="1" spc="-150" dirty="0" smtClean="0">
                <a:latin typeface="+mn-ea"/>
              </a:rPr>
              <a:t>가능</a:t>
            </a:r>
            <a:endParaRPr lang="en-US" altLang="ko-KR" sz="1600" b="1" spc="-150" dirty="0" smtClean="0">
              <a:latin typeface="+mn-ea"/>
            </a:endParaRPr>
          </a:p>
          <a:p>
            <a:pPr fontAlgn="base"/>
            <a:r>
              <a:rPr lang="en-US" altLang="ko-KR" sz="1600" spc="-150" dirty="0">
                <a:latin typeface="+mn-ea"/>
              </a:rPr>
              <a:t> </a:t>
            </a:r>
            <a:r>
              <a:rPr lang="en-US" altLang="ko-KR" sz="1600" spc="-150" dirty="0" smtClean="0">
                <a:latin typeface="+mn-ea"/>
              </a:rPr>
              <a:t>    (</a:t>
            </a:r>
            <a:r>
              <a:rPr lang="ko-KR" altLang="en-US" sz="1600" spc="-150" dirty="0">
                <a:latin typeface="+mn-ea"/>
              </a:rPr>
              <a:t>법제</a:t>
            </a:r>
            <a:r>
              <a:rPr lang="en-US" altLang="ko-KR" sz="1600" spc="-150" dirty="0">
                <a:latin typeface="+mn-ea"/>
              </a:rPr>
              <a:t>14</a:t>
            </a:r>
            <a:r>
              <a:rPr lang="ko-KR" altLang="en-US" sz="1600" spc="-150" dirty="0">
                <a:latin typeface="+mn-ea"/>
              </a:rPr>
              <a:t>조제</a:t>
            </a:r>
            <a:r>
              <a:rPr lang="en-US" altLang="ko-KR" sz="1600" spc="-150" dirty="0">
                <a:latin typeface="+mn-ea"/>
              </a:rPr>
              <a:t>3</a:t>
            </a:r>
            <a:r>
              <a:rPr lang="ko-KR" altLang="en-US" sz="1600" spc="-150" dirty="0">
                <a:latin typeface="+mn-ea"/>
              </a:rPr>
              <a:t>항</a:t>
            </a:r>
            <a:r>
              <a:rPr lang="en-US" altLang="ko-KR" sz="1600" spc="-150" dirty="0" smtClean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85720" y="4286256"/>
            <a:ext cx="7743286" cy="19389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spc="-150" dirty="0">
                <a:latin typeface="+mn-ea"/>
              </a:rPr>
              <a:t>수집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운반 대행 시 </a:t>
            </a:r>
            <a:r>
              <a:rPr lang="ko-KR" altLang="en-US" sz="1600" spc="-150" dirty="0" err="1">
                <a:latin typeface="+mn-ea"/>
              </a:rPr>
              <a:t>지자체</a:t>
            </a:r>
            <a:r>
              <a:rPr lang="ko-KR" altLang="en-US" sz="1600" spc="-150" dirty="0">
                <a:latin typeface="+mn-ea"/>
              </a:rPr>
              <a:t> 준수사항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원가계산용역기관에 원가계산 의뢰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 smtClean="0">
                <a:latin typeface="+mn-ea"/>
              </a:rPr>
              <a:t>대행실적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>
                <a:latin typeface="+mn-ea"/>
              </a:rPr>
              <a:t> </a:t>
            </a:r>
            <a:r>
              <a:rPr lang="en-US" altLang="ko-KR" sz="1600" spc="-150" dirty="0" smtClean="0">
                <a:latin typeface="+mn-ea"/>
              </a:rPr>
              <a:t>    </a:t>
            </a:r>
            <a:r>
              <a:rPr lang="ko-KR" altLang="en-US" sz="1600" spc="-150" dirty="0" smtClean="0">
                <a:latin typeface="+mn-ea"/>
              </a:rPr>
              <a:t> </a:t>
            </a:r>
            <a:r>
              <a:rPr lang="ko-KR" altLang="en-US" sz="1600" spc="-150" dirty="0">
                <a:latin typeface="+mn-ea"/>
              </a:rPr>
              <a:t>평가 및 평가결과 공개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>
                <a:latin typeface="+mn-ea"/>
              </a:rPr>
              <a:t>대행계약 체결 및 계약만료 시 계약내용</a:t>
            </a:r>
            <a:r>
              <a:rPr lang="en-US" altLang="ko-KR" sz="1600" spc="-150" dirty="0">
                <a:latin typeface="+mn-ea"/>
              </a:rPr>
              <a:t>, </a:t>
            </a:r>
            <a:r>
              <a:rPr lang="ko-KR" altLang="en-US" sz="1600" spc="-150" dirty="0" err="1">
                <a:latin typeface="+mn-ea"/>
              </a:rPr>
              <a:t>대행비</a:t>
            </a:r>
            <a:r>
              <a:rPr lang="ko-KR" altLang="en-US" sz="1600" spc="-150" dirty="0">
                <a:latin typeface="+mn-ea"/>
              </a:rPr>
              <a:t> 지출내역 공개 등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비리업체 처분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뇌물 등 비리로 </a:t>
            </a:r>
            <a:r>
              <a:rPr lang="en-US" altLang="ko-KR" sz="1600" spc="-150" dirty="0">
                <a:latin typeface="+mn-ea"/>
              </a:rPr>
              <a:t>700</a:t>
            </a:r>
            <a:r>
              <a:rPr lang="ko-KR" altLang="en-US" sz="1600" spc="-150" dirty="0">
                <a:latin typeface="+mn-ea"/>
              </a:rPr>
              <a:t>만원이상 벌금형 선고 시 계약해지 및 </a:t>
            </a:r>
            <a:r>
              <a:rPr lang="en-US" altLang="ko-KR" sz="1600" spc="-150" dirty="0" smtClean="0">
                <a:latin typeface="+mn-ea"/>
              </a:rPr>
              <a:t> 3</a:t>
            </a:r>
            <a:r>
              <a:rPr lang="ko-KR" altLang="en-US" sz="1600" spc="-150" dirty="0">
                <a:latin typeface="+mn-ea"/>
              </a:rPr>
              <a:t>년간 </a:t>
            </a:r>
            <a:r>
              <a:rPr lang="ko-KR" altLang="en-US" sz="1600" spc="-150" dirty="0" smtClean="0">
                <a:latin typeface="+mn-ea"/>
              </a:rPr>
              <a:t>계약 </a:t>
            </a:r>
            <a:r>
              <a:rPr lang="ko-KR" altLang="en-US" sz="1600" spc="-150" dirty="0">
                <a:latin typeface="+mn-ea"/>
              </a:rPr>
              <a:t>제외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대행계약 평가 결과 기준 미달 시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영업정지</a:t>
            </a:r>
            <a:r>
              <a:rPr lang="en-US" altLang="ko-KR" sz="1400" spc="-150" dirty="0">
                <a:latin typeface="+mn-ea"/>
              </a:rPr>
              <a:t>(1</a:t>
            </a:r>
            <a:r>
              <a:rPr lang="ko-KR" altLang="en-US" sz="1400" spc="-150" dirty="0">
                <a:latin typeface="+mn-ea"/>
              </a:rPr>
              <a:t>차</a:t>
            </a:r>
            <a:r>
              <a:rPr lang="en-US" altLang="ko-KR" sz="1400" spc="-150" dirty="0">
                <a:latin typeface="+mn-ea"/>
              </a:rPr>
              <a:t>-1</a:t>
            </a:r>
            <a:r>
              <a:rPr lang="ko-KR" altLang="en-US" sz="1400" spc="-150" dirty="0">
                <a:latin typeface="+mn-ea"/>
              </a:rPr>
              <a:t>월</a:t>
            </a:r>
            <a:r>
              <a:rPr lang="en-US" altLang="ko-KR" sz="1400" spc="-150" dirty="0">
                <a:latin typeface="+mn-ea"/>
              </a:rPr>
              <a:t>, 2</a:t>
            </a:r>
            <a:r>
              <a:rPr lang="ko-KR" altLang="en-US" sz="1400" spc="-150" dirty="0">
                <a:latin typeface="+mn-ea"/>
              </a:rPr>
              <a:t>차</a:t>
            </a:r>
            <a:r>
              <a:rPr lang="en-US" altLang="ko-KR" sz="1400" spc="-150" dirty="0">
                <a:latin typeface="+mn-ea"/>
              </a:rPr>
              <a:t>-3</a:t>
            </a:r>
            <a:r>
              <a:rPr lang="ko-KR" altLang="en-US" sz="1400" spc="-150" dirty="0">
                <a:latin typeface="+mn-ea"/>
              </a:rPr>
              <a:t>월</a:t>
            </a:r>
            <a:r>
              <a:rPr lang="en-US" altLang="ko-KR" sz="1400" spc="-150" dirty="0" smtClean="0">
                <a:latin typeface="+mn-ea"/>
              </a:rPr>
              <a:t>), </a:t>
            </a:r>
            <a:r>
              <a:rPr lang="en-US" altLang="ko-KR" sz="1600" spc="-150" dirty="0" smtClean="0">
                <a:latin typeface="+mn-ea"/>
              </a:rPr>
              <a:t> 2</a:t>
            </a:r>
            <a:r>
              <a:rPr lang="ko-KR" altLang="en-US" sz="1600" spc="-150" dirty="0" err="1">
                <a:latin typeface="+mn-ea"/>
              </a:rPr>
              <a:t>회이상</a:t>
            </a:r>
            <a:r>
              <a:rPr lang="ko-KR" altLang="en-US" sz="1600" spc="-150" dirty="0">
                <a:latin typeface="+mn-ea"/>
              </a:rPr>
              <a:t> 영업정지 시 </a:t>
            </a:r>
            <a:r>
              <a:rPr lang="ko-KR" altLang="en-US" sz="1600" spc="-150" dirty="0" smtClean="0">
                <a:latin typeface="+mn-ea"/>
              </a:rPr>
              <a:t>계약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   </a:t>
            </a:r>
            <a:r>
              <a:rPr lang="ko-KR" altLang="en-US" sz="1600" spc="-150" dirty="0" smtClean="0">
                <a:latin typeface="+mn-ea"/>
              </a:rPr>
              <a:t>해지 가능</a:t>
            </a:r>
            <a:endParaRPr lang="ko-KR" altLang="en-US" sz="1600" spc="-150" dirty="0">
              <a:latin typeface="+mn-ea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732439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755576" y="764704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7.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생활폐기물 </a:t>
            </a:r>
            <a:r>
              <a:rPr lang="ko-KR" altLang="en-US" sz="22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수집ㆍ운반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등의 </a:t>
            </a:r>
            <a:r>
              <a:rPr lang="ko-KR" altLang="en-US" sz="22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대행자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등 관리 강화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943676" y="764704"/>
            <a:ext cx="6292619" cy="539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071538" y="1428736"/>
            <a:ext cx="62649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7-1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생활폐기물 수집</a:t>
            </a:r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운반</a:t>
            </a:r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처리 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대행 </a:t>
            </a:r>
            <a:r>
              <a:rPr lang="ko-KR" altLang="en-US" sz="1600" b="1" dirty="0" err="1" smtClean="0">
                <a:latin typeface="HY헤드라인M" pitchFamily="18" charset="-127"/>
                <a:ea typeface="HY헤드라인M" pitchFamily="18" charset="-127"/>
              </a:rPr>
              <a:t>가능자</a:t>
            </a:r>
            <a:r>
              <a:rPr lang="en-US" altLang="ko-KR" sz="1600" dirty="0"/>
              <a:t>(</a:t>
            </a:r>
            <a:r>
              <a:rPr lang="ko-KR" altLang="en-US" sz="1600" dirty="0"/>
              <a:t>영 제</a:t>
            </a:r>
            <a:r>
              <a:rPr lang="en-US" altLang="ko-KR" sz="1600" dirty="0"/>
              <a:t>8</a:t>
            </a:r>
            <a:r>
              <a:rPr lang="ko-KR" altLang="en-US" sz="1600" dirty="0" smtClean="0"/>
              <a:t>조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1428736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1071538" y="3714752"/>
            <a:ext cx="6768752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spc="-150" dirty="0" smtClean="0">
                <a:latin typeface="HY헤드라인M" pitchFamily="18" charset="-127"/>
                <a:ea typeface="HY헤드라인M" pitchFamily="18" charset="-127"/>
              </a:rPr>
              <a:t>7-2 </a:t>
            </a: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생활폐기물 수집</a:t>
            </a:r>
            <a:r>
              <a:rPr lang="en-US" altLang="ko-KR" sz="1600" b="1" spc="-15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운반  </a:t>
            </a:r>
            <a:r>
              <a:rPr lang="ko-KR" altLang="en-US" sz="1600" b="1" spc="-150" dirty="0" err="1" smtClean="0">
                <a:latin typeface="HY헤드라인M" pitchFamily="18" charset="-127"/>
                <a:ea typeface="HY헤드라인M" pitchFamily="18" charset="-127"/>
              </a:rPr>
              <a:t>대행자</a:t>
            </a: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  평가</a:t>
            </a:r>
            <a:r>
              <a:rPr lang="en-US" altLang="ko-KR" sz="1500" spc="-150" dirty="0" smtClean="0"/>
              <a:t>(</a:t>
            </a:r>
            <a:r>
              <a:rPr lang="ko-KR" altLang="en-US" sz="1500" spc="-150" dirty="0" smtClean="0"/>
              <a:t>법제</a:t>
            </a:r>
            <a:r>
              <a:rPr lang="en-US" altLang="ko-KR" sz="1500" spc="-150" dirty="0"/>
              <a:t>14</a:t>
            </a:r>
            <a:r>
              <a:rPr lang="ko-KR" altLang="en-US" sz="1500" spc="-150" dirty="0"/>
              <a:t>조 제</a:t>
            </a:r>
            <a:r>
              <a:rPr lang="en-US" altLang="ko-KR" sz="1500" spc="-150" dirty="0"/>
              <a:t>6</a:t>
            </a:r>
            <a:r>
              <a:rPr lang="ko-KR" altLang="en-US" sz="1500" spc="-150" dirty="0"/>
              <a:t>항부터 제</a:t>
            </a:r>
            <a:r>
              <a:rPr lang="en-US" altLang="ko-KR" sz="1500" spc="-150" dirty="0"/>
              <a:t>8</a:t>
            </a:r>
            <a:r>
              <a:rPr lang="ko-KR" altLang="en-US" sz="1500" spc="-150" dirty="0"/>
              <a:t>항</a:t>
            </a:r>
            <a:r>
              <a:rPr lang="en-US" altLang="ko-KR" sz="1500" spc="-150" dirty="0"/>
              <a:t>, </a:t>
            </a:r>
            <a:endParaRPr lang="en-US" altLang="ko-KR" sz="1500" spc="-150" dirty="0" smtClean="0"/>
          </a:p>
          <a:p>
            <a:r>
              <a:rPr lang="en-US" altLang="ko-KR" sz="1500" spc="-150" dirty="0"/>
              <a:t> </a:t>
            </a:r>
            <a:r>
              <a:rPr lang="en-US" altLang="ko-KR" sz="1500" spc="-150" dirty="0" smtClean="0"/>
              <a:t>      </a:t>
            </a:r>
            <a:r>
              <a:rPr lang="ko-KR" altLang="en-US" sz="1500" spc="-150" dirty="0" smtClean="0"/>
              <a:t>규칙 </a:t>
            </a:r>
            <a:r>
              <a:rPr lang="ko-KR" altLang="en-US" sz="1500" spc="-150" dirty="0"/>
              <a:t>제</a:t>
            </a:r>
            <a:r>
              <a:rPr lang="en-US" altLang="ko-KR" sz="1500" spc="-150" dirty="0"/>
              <a:t>15</a:t>
            </a:r>
            <a:r>
              <a:rPr lang="ko-KR" altLang="en-US" sz="1500" spc="-150" dirty="0"/>
              <a:t>조의</a:t>
            </a:r>
            <a:r>
              <a:rPr lang="en-US" altLang="ko-KR" sz="1500" spc="-150" dirty="0"/>
              <a:t>2 </a:t>
            </a:r>
            <a:r>
              <a:rPr lang="ko-KR" altLang="en-US" sz="1500" spc="-150" dirty="0"/>
              <a:t>및 제</a:t>
            </a:r>
            <a:r>
              <a:rPr lang="en-US" altLang="ko-KR" sz="1500" spc="-150" dirty="0"/>
              <a:t>15</a:t>
            </a:r>
            <a:r>
              <a:rPr lang="ko-KR" altLang="en-US" sz="1500" spc="-150" dirty="0"/>
              <a:t>조의</a:t>
            </a:r>
            <a:r>
              <a:rPr lang="en-US" altLang="ko-KR" sz="1500" spc="-150" dirty="0"/>
              <a:t>3</a:t>
            </a:r>
            <a:endParaRPr lang="ko-KR" altLang="en-US" sz="1500" spc="-150" dirty="0"/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3714752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21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07504" y="516831"/>
            <a:ext cx="7960047" cy="5792489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4222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14282" y="1785926"/>
            <a:ext cx="7872351" cy="286232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500" spc="-150" dirty="0" smtClean="0">
                <a:latin typeface="+mn-ea"/>
              </a:rPr>
              <a:t>○ </a:t>
            </a:r>
            <a:r>
              <a:rPr lang="ko-KR" altLang="en-US" sz="1500" spc="-150" dirty="0">
                <a:latin typeface="+mn-ea"/>
              </a:rPr>
              <a:t>폐기물 처리업자 또는 폐기물처리 신고자가 </a:t>
            </a:r>
            <a:r>
              <a:rPr lang="ko-KR" altLang="en-US" sz="1500" b="1" spc="-150" dirty="0">
                <a:latin typeface="+mn-ea"/>
              </a:rPr>
              <a:t>휴업</a:t>
            </a:r>
            <a:r>
              <a:rPr lang="en-US" altLang="ko-KR" sz="1500" b="1" spc="-150" dirty="0">
                <a:latin typeface="+mn-ea"/>
              </a:rPr>
              <a:t>·</a:t>
            </a:r>
            <a:r>
              <a:rPr lang="ko-KR" altLang="en-US" sz="1500" b="1" spc="-150" dirty="0">
                <a:latin typeface="+mn-ea"/>
              </a:rPr>
              <a:t>폐업 신고 시 보관폐기물 전량 처리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법 제</a:t>
            </a:r>
            <a:r>
              <a:rPr lang="en-US" altLang="ko-KR" sz="1500" spc="-150" dirty="0">
                <a:latin typeface="+mn-ea"/>
              </a:rPr>
              <a:t>37</a:t>
            </a:r>
            <a:r>
              <a:rPr lang="ko-KR" altLang="en-US" sz="1500" spc="-150" dirty="0">
                <a:latin typeface="+mn-ea"/>
              </a:rPr>
              <a:t>조</a:t>
            </a:r>
            <a:r>
              <a:rPr lang="en-US" altLang="ko-KR" sz="1500" spc="-150" dirty="0">
                <a:latin typeface="+mn-ea"/>
              </a:rPr>
              <a:t>)</a:t>
            </a:r>
            <a:endParaRPr lang="ko-KR" altLang="en-US" sz="15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 - </a:t>
            </a:r>
            <a:r>
              <a:rPr lang="ko-KR" altLang="en-US" sz="1500" spc="-150" dirty="0">
                <a:latin typeface="+mn-ea"/>
              </a:rPr>
              <a:t>미처리 보관폐기물의 처리계획서를 </a:t>
            </a:r>
            <a:r>
              <a:rPr lang="ko-KR" altLang="en-US" sz="1500" spc="-150" dirty="0" err="1">
                <a:latin typeface="+mn-ea"/>
              </a:rPr>
              <a:t>제출받아</a:t>
            </a:r>
            <a:r>
              <a:rPr lang="ko-KR" altLang="en-US" sz="1500" spc="-150" dirty="0">
                <a:latin typeface="+mn-ea"/>
              </a:rPr>
              <a:t> 처리여부 계속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 smtClean="0">
                <a:latin typeface="+mn-ea"/>
              </a:rPr>
              <a:t>  </a:t>
            </a:r>
            <a:r>
              <a:rPr lang="ko-KR" altLang="en-US" sz="1500" b="1" spc="-150" dirty="0" smtClean="0">
                <a:latin typeface="+mn-ea"/>
              </a:rPr>
              <a:t>⇒</a:t>
            </a:r>
            <a:r>
              <a:rPr lang="ko-KR" altLang="en-US" sz="1500" spc="-150" dirty="0" smtClean="0">
                <a:latin typeface="+mn-ea"/>
              </a:rPr>
              <a:t> 영 제</a:t>
            </a:r>
            <a:r>
              <a:rPr lang="en-US" altLang="ko-KR" sz="1500" spc="-150" dirty="0">
                <a:latin typeface="+mn-ea"/>
              </a:rPr>
              <a:t>20</a:t>
            </a:r>
            <a:r>
              <a:rPr lang="ko-KR" altLang="en-US" sz="1500" spc="-150" dirty="0">
                <a:latin typeface="+mn-ea"/>
              </a:rPr>
              <a:t>조제</a:t>
            </a:r>
            <a:r>
              <a:rPr lang="en-US" altLang="ko-KR" sz="1500" spc="-150" dirty="0">
                <a:latin typeface="+mn-ea"/>
              </a:rPr>
              <a:t>1</a:t>
            </a:r>
            <a:r>
              <a:rPr lang="ko-KR" altLang="en-US" sz="1500" spc="-150" dirty="0">
                <a:latin typeface="+mn-ea"/>
              </a:rPr>
              <a:t>항에 따른 기간까지 </a:t>
            </a:r>
            <a:r>
              <a:rPr lang="ko-KR" altLang="en-US" sz="1500" b="1" spc="-150" dirty="0">
                <a:latin typeface="+mn-ea"/>
              </a:rPr>
              <a:t>미처리 시</a:t>
            </a:r>
            <a:r>
              <a:rPr lang="ko-KR" altLang="en-US" sz="1500" spc="-150" dirty="0">
                <a:latin typeface="+mn-ea"/>
              </a:rPr>
              <a:t> 법제</a:t>
            </a:r>
            <a:r>
              <a:rPr lang="en-US" altLang="ko-KR" sz="1500" spc="-150" dirty="0">
                <a:latin typeface="+mn-ea"/>
              </a:rPr>
              <a:t>40</a:t>
            </a:r>
            <a:r>
              <a:rPr lang="ko-KR" altLang="en-US" sz="1500" spc="-150" dirty="0">
                <a:latin typeface="+mn-ea"/>
              </a:rPr>
              <a:t>조제</a:t>
            </a:r>
            <a:r>
              <a:rPr lang="en-US" altLang="ko-KR" sz="1500" spc="-150" dirty="0">
                <a:latin typeface="+mn-ea"/>
              </a:rPr>
              <a:t>2</a:t>
            </a:r>
            <a:r>
              <a:rPr lang="ko-KR" altLang="en-US" sz="1500" spc="-150" dirty="0">
                <a:latin typeface="+mn-ea"/>
              </a:rPr>
              <a:t>항에 따른 방치폐기물 처리 명령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>
                <a:latin typeface="+mn-ea"/>
              </a:rPr>
              <a:t>○ 폐기물 </a:t>
            </a:r>
            <a:r>
              <a:rPr lang="ko-KR" altLang="en-US" sz="1500" spc="-150" dirty="0" err="1">
                <a:latin typeface="+mn-ea"/>
              </a:rPr>
              <a:t>배출자</a:t>
            </a:r>
            <a:r>
              <a:rPr lang="ko-KR" altLang="en-US" sz="1500" spc="-150" dirty="0">
                <a:latin typeface="+mn-ea"/>
              </a:rPr>
              <a:t> 및 처리업자 등에 대한 </a:t>
            </a:r>
            <a:r>
              <a:rPr lang="ko-KR" altLang="en-US" sz="1500" b="1" spc="-150" dirty="0">
                <a:latin typeface="+mn-ea"/>
              </a:rPr>
              <a:t>폐기물 처리명령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법 제</a:t>
            </a:r>
            <a:r>
              <a:rPr lang="en-US" altLang="ko-KR" sz="1500" spc="-150" dirty="0">
                <a:latin typeface="+mn-ea"/>
              </a:rPr>
              <a:t>39</a:t>
            </a:r>
            <a:r>
              <a:rPr lang="ko-KR" altLang="en-US" sz="1500" spc="-150" dirty="0">
                <a:latin typeface="+mn-ea"/>
              </a:rPr>
              <a:t>조의</a:t>
            </a:r>
            <a:r>
              <a:rPr lang="en-US" altLang="ko-KR" sz="1500" spc="-150" dirty="0">
                <a:latin typeface="+mn-ea"/>
              </a:rPr>
              <a:t>2, </a:t>
            </a:r>
            <a:r>
              <a:rPr lang="ko-KR" altLang="en-US" sz="1500" spc="-150" dirty="0">
                <a:latin typeface="+mn-ea"/>
              </a:rPr>
              <a:t>제</a:t>
            </a:r>
            <a:r>
              <a:rPr lang="en-US" altLang="ko-KR" sz="1500" spc="-150" dirty="0">
                <a:latin typeface="+mn-ea"/>
              </a:rPr>
              <a:t>39</a:t>
            </a:r>
            <a:r>
              <a:rPr lang="ko-KR" altLang="en-US" sz="1500" spc="-150" dirty="0">
                <a:latin typeface="+mn-ea"/>
              </a:rPr>
              <a:t>조의</a:t>
            </a:r>
            <a:r>
              <a:rPr lang="en-US" altLang="ko-KR" sz="1500" spc="-150" dirty="0">
                <a:latin typeface="+mn-ea"/>
              </a:rPr>
              <a:t>3)</a:t>
            </a:r>
            <a:endParaRPr lang="ko-KR" altLang="en-US" sz="15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 - </a:t>
            </a:r>
            <a:r>
              <a:rPr lang="ko-KR" altLang="en-US" sz="1500" spc="-150" dirty="0">
                <a:latin typeface="+mn-ea"/>
              </a:rPr>
              <a:t>처리업자 또는 재활용신고자가 허가취소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>
                <a:latin typeface="+mn-ea"/>
              </a:rPr>
              <a:t>영업정지 또는 재활용시설 폐쇄명령</a:t>
            </a:r>
            <a:r>
              <a:rPr lang="en-US" altLang="ko-KR" sz="1500" spc="-150" dirty="0">
                <a:latin typeface="+mn-ea"/>
              </a:rPr>
              <a:t>·</a:t>
            </a:r>
            <a:r>
              <a:rPr lang="ko-KR" altLang="en-US" sz="1500" spc="-150" dirty="0">
                <a:latin typeface="+mn-ea"/>
              </a:rPr>
              <a:t>처리금지 명령 시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 smtClean="0">
                <a:latin typeface="+mn-ea"/>
              </a:rPr>
              <a:t>  </a:t>
            </a:r>
            <a:r>
              <a:rPr lang="ko-KR" altLang="en-US" sz="1500" b="1" spc="-150" dirty="0" smtClean="0">
                <a:latin typeface="+mn-ea"/>
              </a:rPr>
              <a:t>⇒</a:t>
            </a:r>
            <a:r>
              <a:rPr lang="ko-KR" altLang="en-US" sz="1500" spc="-150" dirty="0" smtClean="0">
                <a:latin typeface="+mn-ea"/>
              </a:rPr>
              <a:t> </a:t>
            </a:r>
            <a:r>
              <a:rPr lang="ko-KR" altLang="en-US" sz="1500" b="1" spc="-150" dirty="0" err="1">
                <a:latin typeface="+mn-ea"/>
              </a:rPr>
              <a:t>미이행</a:t>
            </a:r>
            <a:r>
              <a:rPr lang="ko-KR" altLang="en-US" sz="1500" b="1" spc="-150" dirty="0">
                <a:latin typeface="+mn-ea"/>
              </a:rPr>
              <a:t> 시</a:t>
            </a:r>
            <a:r>
              <a:rPr lang="ko-KR" altLang="en-US" sz="1500" spc="-150" dirty="0">
                <a:latin typeface="+mn-ea"/>
              </a:rPr>
              <a:t> 고발</a:t>
            </a:r>
            <a:r>
              <a:rPr lang="en-US" altLang="ko-KR" sz="1500" spc="-150" dirty="0">
                <a:latin typeface="+mn-ea"/>
              </a:rPr>
              <a:t>(3</a:t>
            </a:r>
            <a:r>
              <a:rPr lang="ko-KR" altLang="en-US" sz="1500" spc="-150" dirty="0" err="1">
                <a:latin typeface="+mn-ea"/>
              </a:rPr>
              <a:t>년이하</a:t>
            </a:r>
            <a:r>
              <a:rPr lang="ko-KR" altLang="en-US" sz="1500" spc="-150" dirty="0">
                <a:latin typeface="+mn-ea"/>
              </a:rPr>
              <a:t> 징역 </a:t>
            </a:r>
            <a:r>
              <a:rPr lang="en-US" altLang="ko-KR" sz="1500" spc="-150" dirty="0">
                <a:latin typeface="+mn-ea"/>
              </a:rPr>
              <a:t>2</a:t>
            </a:r>
            <a:r>
              <a:rPr lang="ko-KR" altLang="en-US" sz="1500" spc="-150" dirty="0" err="1">
                <a:latin typeface="+mn-ea"/>
              </a:rPr>
              <a:t>천만원이하</a:t>
            </a:r>
            <a:r>
              <a:rPr lang="ko-KR" altLang="en-US" sz="1500" spc="-150" dirty="0">
                <a:latin typeface="+mn-ea"/>
              </a:rPr>
              <a:t> 벌금</a:t>
            </a:r>
            <a:r>
              <a:rPr lang="en-US" altLang="ko-KR" sz="1500" spc="-150" dirty="0">
                <a:latin typeface="+mn-ea"/>
              </a:rPr>
              <a:t>) </a:t>
            </a:r>
            <a:r>
              <a:rPr lang="ko-KR" altLang="en-US" sz="1500" spc="-150" dirty="0">
                <a:latin typeface="+mn-ea"/>
              </a:rPr>
              <a:t>및 방치된 폐기물 처리</a:t>
            </a:r>
            <a:r>
              <a:rPr lang="en-US" altLang="ko-KR" sz="1500" spc="-150" dirty="0">
                <a:latin typeface="+mn-ea"/>
              </a:rPr>
              <a:t>(</a:t>
            </a:r>
            <a:r>
              <a:rPr lang="ko-KR" altLang="en-US" sz="1500" spc="-150" dirty="0">
                <a:latin typeface="+mn-ea"/>
              </a:rPr>
              <a:t>대집행 등</a:t>
            </a:r>
            <a:r>
              <a:rPr lang="en-US" altLang="ko-KR" sz="1500" spc="-150" dirty="0">
                <a:latin typeface="+mn-ea"/>
              </a:rPr>
              <a:t>)</a:t>
            </a:r>
            <a:r>
              <a:rPr lang="ko-KR" altLang="en-US" sz="1500" spc="-150" dirty="0">
                <a:latin typeface="+mn-ea"/>
              </a:rPr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500" spc="-150" dirty="0" smtClean="0">
                <a:latin typeface="+mn-ea"/>
              </a:rPr>
              <a:t> - </a:t>
            </a:r>
            <a:r>
              <a:rPr lang="ko-KR" altLang="en-US" sz="1500" spc="-150" dirty="0">
                <a:latin typeface="+mn-ea"/>
              </a:rPr>
              <a:t>사업장폐기물 배출자가 법제</a:t>
            </a:r>
            <a:r>
              <a:rPr lang="en-US" altLang="ko-KR" sz="1500" spc="-150" dirty="0">
                <a:latin typeface="+mn-ea"/>
              </a:rPr>
              <a:t>13</a:t>
            </a:r>
            <a:r>
              <a:rPr lang="ko-KR" altLang="en-US" sz="1500" spc="-150" dirty="0">
                <a:latin typeface="+mn-ea"/>
              </a:rPr>
              <a:t>조에 따른 </a:t>
            </a:r>
            <a:r>
              <a:rPr lang="ko-KR" altLang="en-US" sz="1500" b="1" spc="-150" dirty="0">
                <a:latin typeface="+mn-ea"/>
              </a:rPr>
              <a:t>보관기간을 초과하여 보관 시</a:t>
            </a:r>
          </a:p>
          <a:p>
            <a:pPr fontAlgn="base">
              <a:lnSpc>
                <a:spcPct val="150000"/>
              </a:lnSpc>
            </a:pPr>
            <a:r>
              <a:rPr lang="ko-KR" altLang="en-US" sz="1500" spc="-150" dirty="0" smtClean="0">
                <a:latin typeface="+mn-ea"/>
              </a:rPr>
              <a:t> </a:t>
            </a:r>
            <a:r>
              <a:rPr lang="ko-KR" altLang="en-US" sz="1500" b="1" spc="-150" dirty="0" smtClean="0">
                <a:latin typeface="+mn-ea"/>
              </a:rPr>
              <a:t>⇒</a:t>
            </a:r>
            <a:r>
              <a:rPr lang="ko-KR" altLang="en-US" sz="1500" spc="-150" dirty="0" smtClean="0">
                <a:latin typeface="+mn-ea"/>
              </a:rPr>
              <a:t> </a:t>
            </a:r>
            <a:r>
              <a:rPr lang="ko-KR" altLang="en-US" sz="1500" b="1" spc="-150" dirty="0" err="1">
                <a:latin typeface="+mn-ea"/>
              </a:rPr>
              <a:t>미이행</a:t>
            </a:r>
            <a:r>
              <a:rPr lang="ko-KR" altLang="en-US" sz="1500" b="1" spc="-150" dirty="0">
                <a:latin typeface="+mn-ea"/>
              </a:rPr>
              <a:t> 시</a:t>
            </a:r>
            <a:r>
              <a:rPr lang="ko-KR" altLang="en-US" sz="1500" spc="-150" dirty="0">
                <a:latin typeface="+mn-ea"/>
              </a:rPr>
              <a:t> 고발</a:t>
            </a:r>
            <a:r>
              <a:rPr lang="en-US" altLang="ko-KR" sz="1500" spc="-150" dirty="0">
                <a:latin typeface="+mn-ea"/>
              </a:rPr>
              <a:t>(3</a:t>
            </a:r>
            <a:r>
              <a:rPr lang="ko-KR" altLang="en-US" sz="1500" spc="-150" dirty="0" err="1">
                <a:latin typeface="+mn-ea"/>
              </a:rPr>
              <a:t>년이하</a:t>
            </a:r>
            <a:r>
              <a:rPr lang="ko-KR" altLang="en-US" sz="1500" spc="-150" dirty="0">
                <a:latin typeface="+mn-ea"/>
              </a:rPr>
              <a:t> 징역 </a:t>
            </a:r>
            <a:r>
              <a:rPr lang="en-US" altLang="ko-KR" sz="1500" spc="-150" dirty="0">
                <a:latin typeface="+mn-ea"/>
              </a:rPr>
              <a:t>2</a:t>
            </a:r>
            <a:r>
              <a:rPr lang="ko-KR" altLang="en-US" sz="1500" spc="-150" dirty="0" err="1">
                <a:latin typeface="+mn-ea"/>
              </a:rPr>
              <a:t>천만원이하</a:t>
            </a:r>
            <a:r>
              <a:rPr lang="ko-KR" altLang="en-US" sz="1500" spc="-150" dirty="0">
                <a:latin typeface="+mn-ea"/>
              </a:rPr>
              <a:t> 벌금</a:t>
            </a:r>
            <a:r>
              <a:rPr lang="en-US" altLang="ko-KR" sz="1500" spc="-150" dirty="0">
                <a:latin typeface="+mn-ea"/>
              </a:rPr>
              <a:t>) </a:t>
            </a:r>
            <a:r>
              <a:rPr lang="ko-KR" altLang="en-US" sz="1500" spc="-150" dirty="0">
                <a:latin typeface="+mn-ea"/>
              </a:rPr>
              <a:t>및 권리의무 </a:t>
            </a:r>
            <a:r>
              <a:rPr lang="ko-KR" altLang="en-US" sz="1500" spc="-150" dirty="0" err="1">
                <a:latin typeface="+mn-ea"/>
              </a:rPr>
              <a:t>승계자에</a:t>
            </a:r>
            <a:r>
              <a:rPr lang="ko-KR" altLang="en-US" sz="1500" spc="-150" dirty="0">
                <a:latin typeface="+mn-ea"/>
              </a:rPr>
              <a:t> </a:t>
            </a:r>
            <a:r>
              <a:rPr lang="ko-KR" altLang="en-US" sz="1500" spc="-150" dirty="0" smtClean="0">
                <a:latin typeface="+mn-ea"/>
              </a:rPr>
              <a:t>처리명령</a:t>
            </a:r>
            <a:endParaRPr lang="ko-KR" altLang="en-US" sz="1500" spc="-150" dirty="0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14282" y="5143512"/>
            <a:ext cx="7759566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○ </a:t>
            </a:r>
            <a:r>
              <a:rPr lang="ko-KR" altLang="en-US" sz="1600" spc="-150" dirty="0" err="1" smtClean="0">
                <a:latin typeface="HY헤드라인M" pitchFamily="18" charset="-127"/>
                <a:ea typeface="HY헤드라인M" pitchFamily="18" charset="-127"/>
              </a:rPr>
              <a:t>첫번째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150" dirty="0">
                <a:latin typeface="+mn-ea"/>
              </a:rPr>
              <a:t>폐기물 처리업자 또는 폐기물처리 </a:t>
            </a:r>
            <a:r>
              <a:rPr lang="ko-KR" altLang="en-US" sz="1600" spc="-150" dirty="0" err="1">
                <a:latin typeface="+mn-ea"/>
              </a:rPr>
              <a:t>신고자에게</a:t>
            </a:r>
            <a:r>
              <a:rPr lang="ko-KR" altLang="en-US" sz="1600" spc="-150" dirty="0">
                <a:latin typeface="+mn-ea"/>
              </a:rPr>
              <a:t> 명령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○ </a:t>
            </a:r>
            <a:r>
              <a:rPr lang="ko-KR" altLang="en-US" sz="1600" spc="-150" dirty="0" err="1" smtClean="0">
                <a:latin typeface="HY헤드라인M" pitchFamily="18" charset="-127"/>
                <a:ea typeface="HY헤드라인M" pitchFamily="18" charset="-127"/>
              </a:rPr>
              <a:t>두번째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150" dirty="0">
                <a:latin typeface="+mn-ea"/>
              </a:rPr>
              <a:t>폐기물 처리업자 또는 폐기물처리 신고자의 권리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>
                <a:latin typeface="+mn-ea"/>
              </a:rPr>
              <a:t>의무를 승계한 자에게 명령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HY헤드라인M" pitchFamily="18" charset="-127"/>
                <a:ea typeface="HY헤드라인M" pitchFamily="18" charset="-127"/>
              </a:rPr>
              <a:t>○ </a:t>
            </a:r>
            <a:r>
              <a:rPr lang="ko-KR" altLang="en-US" sz="1600" spc="-150" dirty="0" err="1" smtClean="0">
                <a:latin typeface="HY헤드라인M" pitchFamily="18" charset="-127"/>
                <a:ea typeface="HY헤드라인M" pitchFamily="18" charset="-127"/>
              </a:rPr>
              <a:t>세번째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150" dirty="0">
                <a:latin typeface="+mn-ea"/>
              </a:rPr>
              <a:t>방치폐기물처리 공제조합에 처리명령 또는 관할기관에서 처리와 함께 보험금 수령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810595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928662" y="857232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8.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폐기물의 방치 방지를 위한 조치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071538" y="785794"/>
            <a:ext cx="4204388" cy="6319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직사각형 24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1538" y="1428736"/>
            <a:ext cx="69127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8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-1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폐기물처리업자 등의 </a:t>
            </a:r>
            <a:r>
              <a:rPr lang="ko-KR" altLang="en-US" sz="1600" b="1" dirty="0" err="1">
                <a:latin typeface="HY헤드라인M" pitchFamily="18" charset="-127"/>
                <a:ea typeface="HY헤드라인M" pitchFamily="18" charset="-127"/>
              </a:rPr>
              <a:t>휴</a:t>
            </a:r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폐업</a:t>
            </a:r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행정처분 시 보관폐기물 처리 의무화</a:t>
            </a: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1428736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1071538" y="4786322"/>
            <a:ext cx="68580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8-2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폐기물처리업자의 방치폐기물 처리명령 순위</a:t>
            </a:r>
            <a:r>
              <a:rPr lang="en-US" altLang="ko-KR" sz="1400" dirty="0"/>
              <a:t>(</a:t>
            </a:r>
            <a:r>
              <a:rPr lang="ko-KR" altLang="en-US" sz="1400" dirty="0"/>
              <a:t>법 제</a:t>
            </a:r>
            <a:r>
              <a:rPr lang="en-US" altLang="ko-KR" sz="1400" dirty="0"/>
              <a:t>40</a:t>
            </a:r>
            <a:r>
              <a:rPr lang="ko-KR" altLang="en-US" sz="1400" dirty="0"/>
              <a:t>조제</a:t>
            </a:r>
            <a:r>
              <a:rPr lang="en-US" altLang="ko-KR" sz="1400" dirty="0"/>
              <a:t>2</a:t>
            </a:r>
            <a:r>
              <a:rPr lang="ko-KR" altLang="en-US" sz="1400" dirty="0"/>
              <a:t>항부터 제</a:t>
            </a:r>
            <a:r>
              <a:rPr lang="en-US" altLang="ko-KR" sz="1400" dirty="0"/>
              <a:t>4</a:t>
            </a:r>
            <a:r>
              <a:rPr lang="ko-KR" altLang="en-US" sz="1400" dirty="0"/>
              <a:t>항</a:t>
            </a:r>
            <a:r>
              <a:rPr lang="en-US" altLang="ko-KR" sz="1400" dirty="0"/>
              <a:t>)</a:t>
            </a: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4786322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22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07504" y="516831"/>
            <a:ext cx="8064896" cy="5936505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8355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428596" y="2153149"/>
            <a:ext cx="7455387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b="1" spc="-150" dirty="0">
                <a:latin typeface="+mn-ea"/>
              </a:rPr>
              <a:t>적용대상</a:t>
            </a:r>
            <a:r>
              <a:rPr lang="ko-KR" altLang="en-US" sz="1600" spc="-150" dirty="0">
                <a:latin typeface="+mn-ea"/>
              </a:rPr>
              <a:t> </a:t>
            </a:r>
            <a:r>
              <a:rPr lang="ko-KR" altLang="en-US" sz="1600" b="1" spc="-150" dirty="0">
                <a:latin typeface="+mn-ea"/>
              </a:rPr>
              <a:t>사업장</a:t>
            </a:r>
            <a:r>
              <a:rPr lang="ko-KR" altLang="en-US" sz="1600" spc="-150" dirty="0">
                <a:latin typeface="+mn-ea"/>
              </a:rPr>
              <a:t>을 생활폐기물에서 </a:t>
            </a:r>
            <a:r>
              <a:rPr lang="ko-KR" altLang="en-US" sz="1600" b="1" spc="-150" dirty="0">
                <a:latin typeface="+mn-ea"/>
              </a:rPr>
              <a:t>사업장폐기물로 확대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생활폐기물 한정규정 삭제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- </a:t>
            </a:r>
            <a:r>
              <a:rPr lang="en-US" altLang="ko-KR" sz="1600" spc="-150" dirty="0">
                <a:latin typeface="+mn-ea"/>
              </a:rPr>
              <a:t>1</a:t>
            </a:r>
            <a:r>
              <a:rPr lang="ko-KR" altLang="en-US" sz="1600" spc="-150" dirty="0">
                <a:latin typeface="+mn-ea"/>
              </a:rPr>
              <a:t>일 폐기물을 </a:t>
            </a:r>
            <a:r>
              <a:rPr lang="en-US" altLang="ko-KR" sz="1600" spc="-150" dirty="0">
                <a:latin typeface="+mn-ea"/>
              </a:rPr>
              <a:t>300</a:t>
            </a:r>
            <a:r>
              <a:rPr lang="ko-KR" altLang="en-US" sz="1600" spc="-150" dirty="0">
                <a:latin typeface="+mn-ea"/>
              </a:rPr>
              <a:t>㎏이상 배출하는 사업자도 </a:t>
            </a:r>
            <a:r>
              <a:rPr lang="ko-KR" altLang="en-US" sz="1600" spc="-150" dirty="0" smtClean="0">
                <a:latin typeface="+mn-ea"/>
              </a:rPr>
              <a:t>음식물류 폐기물 감량계획 </a:t>
            </a:r>
            <a:r>
              <a:rPr lang="ko-KR" altLang="en-US" sz="1600" spc="-150" dirty="0">
                <a:latin typeface="+mn-ea"/>
              </a:rPr>
              <a:t>및 실적제출</a:t>
            </a:r>
            <a:r>
              <a:rPr lang="en-US" altLang="ko-KR" sz="1600" spc="-150" dirty="0">
                <a:latin typeface="+mn-ea"/>
              </a:rPr>
              <a:t>, </a:t>
            </a:r>
            <a:endParaRPr lang="en-US" altLang="ko-KR" sz="1600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spc="-150" dirty="0" smtClean="0">
                <a:latin typeface="+mn-ea"/>
              </a:rPr>
              <a:t>     </a:t>
            </a:r>
            <a:r>
              <a:rPr lang="ko-KR" altLang="en-US" sz="1600" spc="-150" dirty="0" smtClean="0">
                <a:latin typeface="+mn-ea"/>
              </a:rPr>
              <a:t>폐기물의 재활용 의무대상에</a:t>
            </a:r>
            <a:r>
              <a:rPr lang="en-US" altLang="ko-KR" sz="1600" spc="-150" dirty="0" smtClean="0">
                <a:latin typeface="+mn-ea"/>
              </a:rPr>
              <a:t> </a:t>
            </a:r>
            <a:r>
              <a:rPr lang="ko-KR" altLang="en-US" sz="1600" spc="-150" dirty="0" smtClean="0">
                <a:latin typeface="+mn-ea"/>
              </a:rPr>
              <a:t>포함</a:t>
            </a:r>
            <a:endParaRPr lang="ko-KR" altLang="en-US" sz="1600" spc="-150" dirty="0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67543" y="4085804"/>
            <a:ext cx="7526730" cy="7833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spc="-150" dirty="0">
                <a:latin typeface="+mn-ea"/>
              </a:rPr>
              <a:t>신고내용과 다른 폐기물을 수입하거나 </a:t>
            </a:r>
            <a:r>
              <a:rPr lang="ko-KR" altLang="en-US" sz="1600" b="1" spc="-150" dirty="0">
                <a:latin typeface="+mn-ea"/>
              </a:rPr>
              <a:t>국민건강 또는 환경상 위해 유발우려 시 반출 등 </a:t>
            </a:r>
            <a:endParaRPr lang="en-US" altLang="ko-KR" sz="1600" b="1" spc="-15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spc="-150" dirty="0">
                <a:latin typeface="+mn-ea"/>
              </a:rPr>
              <a:t> </a:t>
            </a:r>
            <a:r>
              <a:rPr lang="en-US" altLang="ko-KR" sz="1600" b="1" spc="-150" dirty="0" smtClean="0">
                <a:latin typeface="+mn-ea"/>
              </a:rPr>
              <a:t>    </a:t>
            </a:r>
            <a:r>
              <a:rPr lang="ko-KR" altLang="en-US" sz="1600" b="1" spc="-150" dirty="0" smtClean="0">
                <a:latin typeface="+mn-ea"/>
              </a:rPr>
              <a:t>명령</a:t>
            </a:r>
            <a:r>
              <a:rPr lang="en-US" altLang="ko-KR" sz="1600" spc="-150" dirty="0" smtClean="0">
                <a:latin typeface="+mn-ea"/>
              </a:rPr>
              <a:t>(</a:t>
            </a:r>
            <a:r>
              <a:rPr lang="ko-KR" altLang="en-US" sz="1600" spc="-150" dirty="0" smtClean="0">
                <a:latin typeface="+mn-ea"/>
              </a:rPr>
              <a:t>수입폐기물로 인한 환경오염 등 문제 방지</a:t>
            </a:r>
            <a:r>
              <a:rPr lang="en-US" altLang="ko-KR" sz="1600" spc="-150" dirty="0" smtClean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768612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755576" y="800877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9.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기타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법령 개정사항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943677" y="800877"/>
            <a:ext cx="4204388" cy="6319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928662" y="1724521"/>
            <a:ext cx="68686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-1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음식물류 폐기물 감량의무 사업자 적용대상 확대</a:t>
            </a:r>
            <a:r>
              <a:rPr lang="en-US" altLang="ko-KR" sz="1600" dirty="0"/>
              <a:t>(</a:t>
            </a:r>
            <a:r>
              <a:rPr lang="ko-KR" altLang="en-US" sz="1600" dirty="0"/>
              <a:t>법 제</a:t>
            </a:r>
            <a:r>
              <a:rPr lang="en-US" altLang="ko-KR" sz="1600" dirty="0"/>
              <a:t>15</a:t>
            </a:r>
            <a:r>
              <a:rPr lang="ko-KR" altLang="en-US" sz="1600" dirty="0"/>
              <a:t>조제</a:t>
            </a:r>
            <a:r>
              <a:rPr lang="en-US" altLang="ko-KR" sz="1600" dirty="0"/>
              <a:t>3</a:t>
            </a:r>
            <a:r>
              <a:rPr lang="ko-KR" altLang="en-US" sz="1600" dirty="0"/>
              <a:t>항</a:t>
            </a:r>
            <a:r>
              <a:rPr lang="en-US" altLang="ko-KR" sz="1600" dirty="0"/>
              <a:t>)</a:t>
            </a:r>
            <a:r>
              <a:rPr lang="ko-KR" altLang="en-US" sz="1600" dirty="0"/>
              <a:t> 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971600" y="3581909"/>
            <a:ext cx="62550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-2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수입폐기물 관리정책 보완</a:t>
            </a:r>
            <a:r>
              <a:rPr lang="en-US" altLang="ko-KR" sz="1600" dirty="0"/>
              <a:t>(</a:t>
            </a:r>
            <a:r>
              <a:rPr lang="ko-KR" altLang="en-US" sz="1600" dirty="0"/>
              <a:t>제</a:t>
            </a:r>
            <a:r>
              <a:rPr lang="en-US" altLang="ko-KR" sz="1600" dirty="0"/>
              <a:t>24</a:t>
            </a:r>
            <a:r>
              <a:rPr lang="ko-KR" altLang="en-US" sz="1600" dirty="0"/>
              <a:t>조의</a:t>
            </a:r>
            <a:r>
              <a:rPr lang="en-US" altLang="ko-KR" sz="1600" dirty="0"/>
              <a:t>2 </a:t>
            </a:r>
            <a:r>
              <a:rPr lang="ko-KR" altLang="en-US" sz="1600" dirty="0"/>
              <a:t>제</a:t>
            </a:r>
            <a:r>
              <a:rPr lang="en-US" altLang="ko-KR" sz="1600" dirty="0"/>
              <a:t>3</a:t>
            </a:r>
            <a:r>
              <a:rPr lang="ko-KR" altLang="en-US" sz="1600" dirty="0" smtClean="0"/>
              <a:t>항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1724521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71987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23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07504" y="570376"/>
            <a:ext cx="7960047" cy="5306896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7633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376531" y="2128948"/>
            <a:ext cx="7587714" cy="830997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spc="-150" dirty="0" err="1">
                <a:latin typeface="+mn-ea"/>
              </a:rPr>
              <a:t>종량제</a:t>
            </a:r>
            <a:r>
              <a:rPr lang="ko-KR" altLang="en-US" sz="1600" spc="-150" dirty="0">
                <a:latin typeface="+mn-ea"/>
              </a:rPr>
              <a:t> 봉투 불법 제작</a:t>
            </a:r>
            <a:r>
              <a:rPr lang="en-US" altLang="ko-KR" sz="1600" spc="-150" dirty="0">
                <a:latin typeface="+mn-ea"/>
              </a:rPr>
              <a:t>·</a:t>
            </a:r>
            <a:r>
              <a:rPr lang="ko-KR" altLang="en-US" sz="1600" spc="-150" dirty="0" err="1">
                <a:latin typeface="+mn-ea"/>
              </a:rPr>
              <a:t>유통자</a:t>
            </a:r>
            <a:r>
              <a:rPr lang="ko-KR" altLang="en-US" sz="1600" spc="-150" dirty="0">
                <a:latin typeface="+mn-ea"/>
              </a:rPr>
              <a:t> → 벌칙대상</a:t>
            </a:r>
            <a:r>
              <a:rPr lang="en-US" altLang="ko-KR" sz="1600" spc="-150" dirty="0">
                <a:latin typeface="+mn-ea"/>
              </a:rPr>
              <a:t>(5</a:t>
            </a:r>
            <a:r>
              <a:rPr lang="ko-KR" altLang="en-US" sz="1600" spc="-150" dirty="0" err="1">
                <a:latin typeface="+mn-ea"/>
              </a:rPr>
              <a:t>년이하</a:t>
            </a:r>
            <a:r>
              <a:rPr lang="ko-KR" altLang="en-US" sz="1600" spc="-150" dirty="0">
                <a:latin typeface="+mn-ea"/>
              </a:rPr>
              <a:t> 징역 </a:t>
            </a:r>
            <a:r>
              <a:rPr lang="en-US" altLang="ko-KR" sz="1600" spc="-150" dirty="0">
                <a:latin typeface="+mn-ea"/>
              </a:rPr>
              <a:t>3</a:t>
            </a:r>
            <a:r>
              <a:rPr lang="ko-KR" altLang="en-US" sz="1600" spc="-150" dirty="0" err="1">
                <a:latin typeface="+mn-ea"/>
              </a:rPr>
              <a:t>천만원이하</a:t>
            </a:r>
            <a:r>
              <a:rPr lang="ko-KR" altLang="en-US" sz="1600" spc="-150" dirty="0">
                <a:latin typeface="+mn-ea"/>
              </a:rPr>
              <a:t> 벌금</a:t>
            </a:r>
            <a:r>
              <a:rPr lang="en-US" altLang="ko-KR" sz="1600" spc="-150" dirty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○ </a:t>
            </a:r>
            <a:r>
              <a:rPr lang="ko-KR" altLang="en-US" sz="1600" spc="-150" dirty="0" err="1">
                <a:latin typeface="+mn-ea"/>
              </a:rPr>
              <a:t>종량제</a:t>
            </a:r>
            <a:r>
              <a:rPr lang="ko-KR" altLang="en-US" sz="1600" spc="-150" dirty="0">
                <a:latin typeface="+mn-ea"/>
              </a:rPr>
              <a:t> 봉투 판매자 → 과태료 </a:t>
            </a:r>
            <a:r>
              <a:rPr lang="ko-KR" altLang="en-US" sz="1600" spc="-150" dirty="0" smtClean="0">
                <a:latin typeface="+mn-ea"/>
              </a:rPr>
              <a:t>대상</a:t>
            </a:r>
            <a:r>
              <a:rPr lang="en-US" altLang="ko-KR" sz="1600" spc="-150" dirty="0" smtClean="0">
                <a:latin typeface="+mn-ea"/>
              </a:rPr>
              <a:t>(</a:t>
            </a:r>
            <a:r>
              <a:rPr lang="en-US" altLang="ko-KR" sz="1600" spc="-150" dirty="0">
                <a:latin typeface="+mn-ea"/>
              </a:rPr>
              <a:t>300</a:t>
            </a:r>
            <a:r>
              <a:rPr lang="ko-KR" altLang="en-US" sz="1600" spc="-150" dirty="0" err="1">
                <a:latin typeface="+mn-ea"/>
              </a:rPr>
              <a:t>만원이하</a:t>
            </a:r>
            <a:r>
              <a:rPr lang="ko-KR" altLang="en-US" sz="1600" spc="-150" dirty="0">
                <a:latin typeface="+mn-ea"/>
              </a:rPr>
              <a:t> 과태료</a:t>
            </a:r>
            <a:r>
              <a:rPr lang="en-US" altLang="ko-KR" sz="1600" spc="-150" dirty="0" smtClean="0">
                <a:latin typeface="+mn-ea"/>
              </a:rPr>
              <a:t>)</a:t>
            </a:r>
            <a:endParaRPr lang="ko-KR" altLang="en-US" sz="1600" spc="-150" dirty="0">
              <a:latin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57158" y="4071942"/>
            <a:ext cx="7587714" cy="7833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+mn-ea"/>
              </a:rPr>
              <a:t>○ </a:t>
            </a:r>
            <a:r>
              <a:rPr lang="ko-KR" altLang="en-US" sz="1600" spc="-150" dirty="0">
                <a:latin typeface="+mn-ea"/>
              </a:rPr>
              <a:t>해당 시설의 </a:t>
            </a:r>
            <a:r>
              <a:rPr lang="ko-KR" altLang="en-US" sz="1600" b="1" spc="-150" dirty="0">
                <a:latin typeface="+mn-ea"/>
              </a:rPr>
              <a:t>개선 또는 사용중지</a:t>
            </a:r>
            <a:r>
              <a:rPr lang="en-US" altLang="ko-KR" sz="1600" spc="-150" dirty="0">
                <a:latin typeface="+mn-ea"/>
              </a:rPr>
              <a:t>(</a:t>
            </a:r>
            <a:r>
              <a:rPr lang="ko-KR" altLang="en-US" sz="1600" spc="-150" dirty="0">
                <a:latin typeface="+mn-ea"/>
              </a:rPr>
              <a:t>폐기물처리업자 시설</a:t>
            </a:r>
            <a:r>
              <a:rPr lang="en-US" altLang="ko-KR" sz="1600" spc="-150" dirty="0">
                <a:latin typeface="+mn-ea"/>
              </a:rPr>
              <a:t>) </a:t>
            </a:r>
            <a:r>
              <a:rPr lang="ko-KR" altLang="en-US" sz="1600" spc="-150" dirty="0">
                <a:latin typeface="+mn-ea"/>
              </a:rPr>
              <a:t>명령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+mn-ea"/>
              </a:rPr>
              <a:t>⇒ 개선 또는 사용중지 명령 </a:t>
            </a:r>
            <a:r>
              <a:rPr lang="ko-KR" altLang="en-US" sz="1600" spc="-150" dirty="0" err="1">
                <a:latin typeface="+mn-ea"/>
              </a:rPr>
              <a:t>미이행</a:t>
            </a:r>
            <a:r>
              <a:rPr lang="ko-KR" altLang="en-US" sz="1600" spc="-150" dirty="0">
                <a:latin typeface="+mn-ea"/>
              </a:rPr>
              <a:t> 또는 이행이 불가능할 경우 </a:t>
            </a:r>
            <a:r>
              <a:rPr lang="en-US" altLang="ko-KR" sz="1600" spc="-150" dirty="0">
                <a:latin typeface="+mn-ea"/>
              </a:rPr>
              <a:t>: </a:t>
            </a:r>
            <a:r>
              <a:rPr lang="ko-KR" altLang="en-US" sz="1600" spc="-150" dirty="0">
                <a:latin typeface="+mn-ea"/>
              </a:rPr>
              <a:t>해당시설 </a:t>
            </a:r>
            <a:r>
              <a:rPr lang="ko-KR" altLang="en-US" sz="1600" spc="-150" dirty="0" smtClean="0">
                <a:latin typeface="+mn-ea"/>
              </a:rPr>
              <a:t>폐쇄명령</a:t>
            </a:r>
            <a:endParaRPr lang="ko-KR" altLang="en-US" sz="1600" spc="-150" dirty="0">
              <a:latin typeface="+mn-ea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95"/>
            <a:ext cx="1771650" cy="51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179512" y="-9939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ko-KR" altLang="en-US" sz="3200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요</a:t>
            </a:r>
            <a:r>
              <a:rPr lang="ko-KR" altLang="en-US" sz="3200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법령개</a:t>
            </a:r>
            <a:r>
              <a:rPr lang="ko-KR" altLang="en-US" sz="2800" b="1" spc="3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</a:t>
            </a:r>
            <a:r>
              <a:rPr lang="ko-KR" altLang="en-US" sz="2800" b="1" spc="3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내용</a:t>
            </a:r>
            <a:endParaRPr lang="ko-KR" altLang="en-US" sz="2800" b="1" spc="30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82" y="980728"/>
            <a:ext cx="459971" cy="500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851515" y="1012993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9.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기타</a:t>
            </a:r>
            <a:r>
              <a:rPr lang="en-US" altLang="ko-KR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법령 개정사항</a:t>
            </a:r>
            <a:endParaRPr lang="ko-KR" altLang="en-US" sz="2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39616" y="1012993"/>
            <a:ext cx="4204388" cy="6319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000100" y="1643050"/>
            <a:ext cx="726073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spc="-150" dirty="0"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en-US" altLang="ko-KR" sz="1600" b="1" spc="-150" dirty="0" smtClean="0">
                <a:latin typeface="HY헤드라인M" pitchFamily="18" charset="-127"/>
                <a:ea typeface="HY헤드라인M" pitchFamily="18" charset="-127"/>
              </a:rPr>
              <a:t>-3 </a:t>
            </a:r>
            <a:r>
              <a:rPr lang="ko-KR" altLang="en-US" sz="1600" b="1" spc="-150" dirty="0" err="1">
                <a:latin typeface="HY헤드라인M" pitchFamily="18" charset="-127"/>
                <a:ea typeface="HY헤드라인M" pitchFamily="18" charset="-127"/>
              </a:rPr>
              <a:t>종량제</a:t>
            </a:r>
            <a:r>
              <a:rPr lang="ko-KR" altLang="en-US" sz="1600" b="1" spc="-150" dirty="0">
                <a:latin typeface="HY헤드라인M" pitchFamily="18" charset="-127"/>
                <a:ea typeface="HY헤드라인M" pitchFamily="18" charset="-127"/>
              </a:rPr>
              <a:t> 봉투 불법제작자 등에 대한 벌칙규정 </a:t>
            </a:r>
            <a:r>
              <a:rPr lang="ko-KR" altLang="en-US" sz="1600" b="1" spc="-150" dirty="0" smtClean="0">
                <a:latin typeface="HY헤드라인M" pitchFamily="18" charset="-127"/>
                <a:ea typeface="HY헤드라인M" pitchFamily="18" charset="-127"/>
              </a:rPr>
              <a:t>신설</a:t>
            </a:r>
            <a:r>
              <a:rPr lang="en-US" altLang="ko-KR" sz="1600" spc="-150" dirty="0" smtClean="0"/>
              <a:t> (</a:t>
            </a:r>
            <a:r>
              <a:rPr lang="ko-KR" altLang="en-US" sz="1600" spc="-150" dirty="0"/>
              <a:t>법 제</a:t>
            </a:r>
            <a:r>
              <a:rPr lang="en-US" altLang="ko-KR" sz="1600" spc="-150" dirty="0"/>
              <a:t>14</a:t>
            </a:r>
            <a:r>
              <a:rPr lang="ko-KR" altLang="en-US" sz="1600" spc="-150" dirty="0"/>
              <a:t>조제</a:t>
            </a:r>
            <a:r>
              <a:rPr lang="en-US" altLang="ko-KR" sz="1600" spc="-150" dirty="0"/>
              <a:t>4</a:t>
            </a:r>
            <a:r>
              <a:rPr lang="ko-KR" altLang="en-US" sz="1600" spc="-150" dirty="0"/>
              <a:t>항</a:t>
            </a:r>
            <a:r>
              <a:rPr lang="en-US" altLang="ko-KR" sz="1600" spc="-150" dirty="0"/>
              <a:t>, </a:t>
            </a:r>
            <a:r>
              <a:rPr lang="ko-KR" altLang="en-US" sz="1600" spc="-150" dirty="0"/>
              <a:t>제</a:t>
            </a:r>
            <a:r>
              <a:rPr lang="en-US" altLang="ko-KR" sz="1600" spc="-150" dirty="0"/>
              <a:t>64</a:t>
            </a:r>
            <a:r>
              <a:rPr lang="ko-KR" altLang="en-US" sz="1600" spc="-150" dirty="0"/>
              <a:t>조 및 </a:t>
            </a:r>
            <a:r>
              <a:rPr lang="en-US" altLang="ko-KR" sz="1600" spc="-150" dirty="0"/>
              <a:t>68</a:t>
            </a:r>
            <a:r>
              <a:rPr lang="ko-KR" altLang="en-US" sz="1600" spc="-150" dirty="0"/>
              <a:t>조</a:t>
            </a:r>
            <a:r>
              <a:rPr lang="en-US" altLang="ko-KR" sz="1600" spc="-150" dirty="0"/>
              <a:t>)</a:t>
            </a:r>
            <a:endParaRPr lang="ko-KR" altLang="en-US" sz="1600" spc="-150" dirty="0"/>
          </a:p>
        </p:txBody>
      </p:sp>
      <p:sp>
        <p:nvSpPr>
          <p:cNvPr id="7" name="직사각형 6"/>
          <p:cNvSpPr/>
          <p:nvPr/>
        </p:nvSpPr>
        <p:spPr>
          <a:xfrm>
            <a:off x="1071538" y="3214686"/>
            <a:ext cx="76089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en-US" altLang="ko-KR" sz="1600" b="1" dirty="0" smtClean="0">
                <a:latin typeface="HY헤드라인M" pitchFamily="18" charset="-127"/>
                <a:ea typeface="HY헤드라인M" pitchFamily="18" charset="-127"/>
              </a:rPr>
              <a:t>-4 </a:t>
            </a:r>
            <a:r>
              <a:rPr lang="ko-KR" altLang="en-US" sz="1600" b="1" dirty="0">
                <a:latin typeface="HY헤드라인M" pitchFamily="18" charset="-127"/>
                <a:ea typeface="HY헤드라인M" pitchFamily="18" charset="-127"/>
              </a:rPr>
              <a:t>폐기물처리시설 검사결과 부적합 판정을 받은 시설에 대한 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조치</a:t>
            </a:r>
            <a:endParaRPr lang="en-US" altLang="ko-KR" sz="1600" b="1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(</a:t>
            </a:r>
            <a:r>
              <a:rPr lang="ko-KR" altLang="en-US" sz="1600" dirty="0"/>
              <a:t>법 제</a:t>
            </a:r>
            <a:r>
              <a:rPr lang="en-US" altLang="ko-KR" sz="1600" dirty="0"/>
              <a:t>34</a:t>
            </a:r>
            <a:r>
              <a:rPr lang="ko-KR" altLang="en-US" sz="1600" dirty="0"/>
              <a:t>조제</a:t>
            </a:r>
            <a:r>
              <a:rPr lang="en-US" altLang="ko-KR" sz="1600" dirty="0"/>
              <a:t>4</a:t>
            </a:r>
            <a:r>
              <a:rPr lang="ko-KR" altLang="en-US" sz="1600" dirty="0"/>
              <a:t>항 및 제</a:t>
            </a:r>
            <a:r>
              <a:rPr lang="en-US" altLang="ko-KR" sz="1600" dirty="0"/>
              <a:t>5</a:t>
            </a:r>
            <a:r>
              <a:rPr lang="ko-KR" altLang="en-US" sz="1600" dirty="0"/>
              <a:t>항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1643050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36" y="3214686"/>
            <a:ext cx="351472" cy="33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6872" y="6448251"/>
            <a:ext cx="2133600" cy="365125"/>
          </a:xfrm>
        </p:spPr>
        <p:txBody>
          <a:bodyPr/>
          <a:lstStyle/>
          <a:p>
            <a:r>
              <a:rPr lang="en-US" altLang="ko-KR" sz="3600" dirty="0" smtClean="0">
                <a:solidFill>
                  <a:schemeClr val="tx1"/>
                </a:solidFill>
              </a:rPr>
              <a:t>24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07504" y="516831"/>
            <a:ext cx="7960047" cy="5698251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7633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84" y="394010"/>
            <a:ext cx="518729" cy="176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60" y="-31020"/>
            <a:ext cx="1035993" cy="9764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303" y="346309"/>
            <a:ext cx="652306" cy="22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8243"/>
            <a:ext cx="1043608" cy="85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135" y="301223"/>
            <a:ext cx="526122" cy="431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1928794" y="2928934"/>
            <a:ext cx="45063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ko-KR" alt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감 사 합 </a:t>
            </a:r>
            <a:r>
              <a:rPr lang="ko-KR" altLang="en-US" sz="4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니</a:t>
            </a:r>
            <a:r>
              <a:rPr lang="ko-KR" alt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다</a:t>
            </a:r>
            <a:r>
              <a:rPr lang="en-US" altLang="ko-KR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en-US" altLang="ko-KR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68" y="1340768"/>
            <a:ext cx="2357879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1997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895</TotalTime>
  <Words>3248</Words>
  <Application>Microsoft Office PowerPoint</Application>
  <PresentationFormat>화면 슬라이드 쇼(4:3)</PresentationFormat>
  <Paragraphs>329</Paragraphs>
  <Slides>27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권순효</dc:creator>
  <cp:lastModifiedBy>User</cp:lastModifiedBy>
  <cp:revision>97</cp:revision>
  <dcterms:created xsi:type="dcterms:W3CDTF">2011-10-21T05:51:31Z</dcterms:created>
  <dcterms:modified xsi:type="dcterms:W3CDTF">2011-10-31T02:32:17Z</dcterms:modified>
</cp:coreProperties>
</file>