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6"/>
  </p:notesMasterIdLst>
  <p:sldIdLst>
    <p:sldId id="256" r:id="rId2"/>
    <p:sldId id="257" r:id="rId3"/>
    <p:sldId id="296" r:id="rId4"/>
    <p:sldId id="304" r:id="rId5"/>
    <p:sldId id="306" r:id="rId6"/>
    <p:sldId id="322" r:id="rId7"/>
    <p:sldId id="305" r:id="rId8"/>
    <p:sldId id="307" r:id="rId9"/>
    <p:sldId id="314" r:id="rId10"/>
    <p:sldId id="316" r:id="rId11"/>
    <p:sldId id="315" r:id="rId12"/>
    <p:sldId id="308" r:id="rId13"/>
    <p:sldId id="309" r:id="rId14"/>
    <p:sldId id="311" r:id="rId15"/>
    <p:sldId id="312" r:id="rId16"/>
    <p:sldId id="327" r:id="rId17"/>
    <p:sldId id="328" r:id="rId18"/>
    <p:sldId id="313" r:id="rId19"/>
    <p:sldId id="324" r:id="rId20"/>
    <p:sldId id="325" r:id="rId21"/>
    <p:sldId id="323" r:id="rId22"/>
    <p:sldId id="317" r:id="rId23"/>
    <p:sldId id="318" r:id="rId24"/>
    <p:sldId id="321" r:id="rId25"/>
    <p:sldId id="319" r:id="rId26"/>
    <p:sldId id="326" r:id="rId27"/>
    <p:sldId id="303" r:id="rId28"/>
    <p:sldId id="259" r:id="rId29"/>
    <p:sldId id="261" r:id="rId30"/>
    <p:sldId id="260" r:id="rId31"/>
    <p:sldId id="262" r:id="rId32"/>
    <p:sldId id="279" r:id="rId33"/>
    <p:sldId id="263" r:id="rId34"/>
    <p:sldId id="280" r:id="rId35"/>
    <p:sldId id="264" r:id="rId36"/>
    <p:sldId id="265" r:id="rId37"/>
    <p:sldId id="266" r:id="rId38"/>
    <p:sldId id="281" r:id="rId39"/>
    <p:sldId id="267" r:id="rId40"/>
    <p:sldId id="295" r:id="rId41"/>
    <p:sldId id="268" r:id="rId42"/>
    <p:sldId id="269" r:id="rId43"/>
    <p:sldId id="277" r:id="rId44"/>
    <p:sldId id="272" r:id="rId45"/>
    <p:sldId id="270" r:id="rId46"/>
    <p:sldId id="273" r:id="rId47"/>
    <p:sldId id="278" r:id="rId48"/>
    <p:sldId id="274" r:id="rId49"/>
    <p:sldId id="275" r:id="rId50"/>
    <p:sldId id="276" r:id="rId51"/>
    <p:sldId id="282" r:id="rId52"/>
    <p:sldId id="283" r:id="rId53"/>
    <p:sldId id="284" r:id="rId54"/>
    <p:sldId id="285" r:id="rId55"/>
    <p:sldId id="289" r:id="rId56"/>
    <p:sldId id="288" r:id="rId57"/>
    <p:sldId id="294" r:id="rId58"/>
    <p:sldId id="286" r:id="rId59"/>
    <p:sldId id="287" r:id="rId60"/>
    <p:sldId id="290" r:id="rId61"/>
    <p:sldId id="291" r:id="rId62"/>
    <p:sldId id="292" r:id="rId63"/>
    <p:sldId id="293" r:id="rId64"/>
    <p:sldId id="320" r:id="rId6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657" autoAdjust="0"/>
  </p:normalViewPr>
  <p:slideViewPr>
    <p:cSldViewPr>
      <p:cViewPr>
        <p:scale>
          <a:sx n="108" d="100"/>
          <a:sy n="108" d="100"/>
        </p:scale>
        <p:origin x="-1704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8C7778-524D-49E8-83A2-0E465A93445D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6412FB4B-8094-422D-A1C4-76F942201B21}">
      <dgm:prSet phldrT="[텍스트]"/>
      <dgm:spPr>
        <a:solidFill>
          <a:schemeClr val="accent6">
            <a:lumMod val="75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dirty="0"/>
            <a:t>관리철저</a:t>
          </a:r>
        </a:p>
      </dgm:t>
    </dgm:pt>
    <dgm:pt modelId="{DA73005B-C71E-4144-B362-76409E91CE6A}" type="parTrans" cxnId="{D830D3B9-F860-4AD9-85B7-3D0AA02A709F}">
      <dgm:prSet/>
      <dgm:spPr/>
      <dgm:t>
        <a:bodyPr/>
        <a:lstStyle/>
        <a:p>
          <a:pPr latinLnBrk="1"/>
          <a:endParaRPr lang="ko-KR" altLang="en-US"/>
        </a:p>
      </dgm:t>
    </dgm:pt>
    <dgm:pt modelId="{94668B0C-E9FB-4CE2-8A3C-4419F8D5BBB2}" type="sibTrans" cxnId="{D830D3B9-F860-4AD9-85B7-3D0AA02A709F}">
      <dgm:prSet/>
      <dgm:spPr/>
      <dgm:t>
        <a:bodyPr/>
        <a:lstStyle/>
        <a:p>
          <a:pPr latinLnBrk="1"/>
          <a:endParaRPr lang="ko-KR" altLang="en-US"/>
        </a:p>
      </dgm:t>
    </dgm:pt>
    <dgm:pt modelId="{AA0CF471-8BE0-4013-9018-E4112D4930F8}">
      <dgm:prSet phldrT="[텍스트]" custT="1"/>
      <dgm:spPr>
        <a:noFill/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sz="1400" dirty="0"/>
            <a:t>현재 설치된 방지시설의 최적 관리 필요</a:t>
          </a:r>
        </a:p>
      </dgm:t>
    </dgm:pt>
    <dgm:pt modelId="{6A5F2219-2DFF-4CC2-820B-E353D075F65C}" type="parTrans" cxnId="{F7A995D6-3AEA-4C67-94EE-1B9B6B7C40C5}">
      <dgm:prSet/>
      <dgm:spPr/>
      <dgm:t>
        <a:bodyPr/>
        <a:lstStyle/>
        <a:p>
          <a:pPr latinLnBrk="1"/>
          <a:endParaRPr lang="ko-KR" altLang="en-US"/>
        </a:p>
      </dgm:t>
    </dgm:pt>
    <dgm:pt modelId="{5B81854F-2C9E-4AA1-A929-5BCABE3BB439}" type="sibTrans" cxnId="{F7A995D6-3AEA-4C67-94EE-1B9B6B7C40C5}">
      <dgm:prSet/>
      <dgm:spPr/>
      <dgm:t>
        <a:bodyPr/>
        <a:lstStyle/>
        <a:p>
          <a:pPr latinLnBrk="1"/>
          <a:endParaRPr lang="ko-KR" altLang="en-US"/>
        </a:p>
      </dgm:t>
    </dgm:pt>
    <dgm:pt modelId="{FCA10D84-394C-472A-A3DF-5B87150B5FE4}">
      <dgm:prSet phldrT="[텍스트]"/>
      <dgm:spPr>
        <a:solidFill>
          <a:schemeClr val="accent6">
            <a:lumMod val="75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dirty="0"/>
            <a:t>개선노력</a:t>
          </a:r>
        </a:p>
      </dgm:t>
    </dgm:pt>
    <dgm:pt modelId="{76B5A21D-3694-4C37-97F6-6259653260A9}" type="parTrans" cxnId="{22839F9D-C73E-493B-B991-9136C4335B6E}">
      <dgm:prSet/>
      <dgm:spPr/>
      <dgm:t>
        <a:bodyPr/>
        <a:lstStyle/>
        <a:p>
          <a:pPr latinLnBrk="1"/>
          <a:endParaRPr lang="ko-KR" altLang="en-US"/>
        </a:p>
      </dgm:t>
    </dgm:pt>
    <dgm:pt modelId="{69A952E8-1C06-4C0B-AEDE-6D97DEC4ED4B}" type="sibTrans" cxnId="{22839F9D-C73E-493B-B991-9136C4335B6E}">
      <dgm:prSet/>
      <dgm:spPr/>
      <dgm:t>
        <a:bodyPr/>
        <a:lstStyle/>
        <a:p>
          <a:pPr latinLnBrk="1"/>
          <a:endParaRPr lang="ko-KR" altLang="en-US"/>
        </a:p>
      </dgm:t>
    </dgm:pt>
    <dgm:pt modelId="{FD519F71-EAFC-4F6E-B448-D2D5F3B0C373}">
      <dgm:prSet phldrT="[텍스트]" custT="1"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sz="1400" dirty="0"/>
            <a:t>현재 시설에서 최고의 효율을 낼 수 있는 방안 검토 </a:t>
          </a:r>
        </a:p>
      </dgm:t>
    </dgm:pt>
    <dgm:pt modelId="{DD01740E-641C-4439-B703-BC2D3D9A7E13}" type="parTrans" cxnId="{818A3082-8CF6-4765-B8B0-ECDDA541CEDC}">
      <dgm:prSet/>
      <dgm:spPr/>
      <dgm:t>
        <a:bodyPr/>
        <a:lstStyle/>
        <a:p>
          <a:pPr latinLnBrk="1"/>
          <a:endParaRPr lang="ko-KR" altLang="en-US"/>
        </a:p>
      </dgm:t>
    </dgm:pt>
    <dgm:pt modelId="{F8F427D2-3993-4F71-8C18-A65D39BF1C75}" type="sibTrans" cxnId="{818A3082-8CF6-4765-B8B0-ECDDA541CEDC}">
      <dgm:prSet/>
      <dgm:spPr/>
      <dgm:t>
        <a:bodyPr/>
        <a:lstStyle/>
        <a:p>
          <a:pPr latinLnBrk="1"/>
          <a:endParaRPr lang="ko-KR" altLang="en-US"/>
        </a:p>
      </dgm:t>
    </dgm:pt>
    <dgm:pt modelId="{BF6F0EA4-2A33-44C3-A507-5AD3697B7465}">
      <dgm:prSet phldrT="[텍스트]" custT="1"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sz="1400" dirty="0"/>
            <a:t>기존 시설의 성능을 개선하기 위한 방안 모색과 시행</a:t>
          </a:r>
        </a:p>
      </dgm:t>
    </dgm:pt>
    <dgm:pt modelId="{E57B239C-DD2A-487E-9676-D6BF791F0704}" type="parTrans" cxnId="{5D674188-41BF-4504-8FB3-B4AA34C385EA}">
      <dgm:prSet/>
      <dgm:spPr/>
      <dgm:t>
        <a:bodyPr/>
        <a:lstStyle/>
        <a:p>
          <a:pPr latinLnBrk="1"/>
          <a:endParaRPr lang="ko-KR" altLang="en-US"/>
        </a:p>
      </dgm:t>
    </dgm:pt>
    <dgm:pt modelId="{AABC6F92-7CD3-44FB-A30C-5F8069970576}" type="sibTrans" cxnId="{5D674188-41BF-4504-8FB3-B4AA34C385EA}">
      <dgm:prSet/>
      <dgm:spPr/>
      <dgm:t>
        <a:bodyPr/>
        <a:lstStyle/>
        <a:p>
          <a:pPr latinLnBrk="1"/>
          <a:endParaRPr lang="ko-KR" altLang="en-US"/>
        </a:p>
      </dgm:t>
    </dgm:pt>
    <dgm:pt modelId="{C3552C85-A17E-420F-ACCD-D193048AAF4E}">
      <dgm:prSet phldrT="[텍스트]"/>
      <dgm:spPr>
        <a:solidFill>
          <a:schemeClr val="accent6">
            <a:lumMod val="75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dirty="0"/>
            <a:t>환경보전</a:t>
          </a:r>
        </a:p>
      </dgm:t>
    </dgm:pt>
    <dgm:pt modelId="{D945CC7C-3227-4E00-973D-A1DA8D486E5D}" type="parTrans" cxnId="{B17884C7-893E-4789-8DAA-8E54DB648771}">
      <dgm:prSet/>
      <dgm:spPr/>
      <dgm:t>
        <a:bodyPr/>
        <a:lstStyle/>
        <a:p>
          <a:pPr latinLnBrk="1"/>
          <a:endParaRPr lang="ko-KR" altLang="en-US"/>
        </a:p>
      </dgm:t>
    </dgm:pt>
    <dgm:pt modelId="{8127D5C5-CF75-47DA-A737-10F12CCFBA4A}" type="sibTrans" cxnId="{B17884C7-893E-4789-8DAA-8E54DB648771}">
      <dgm:prSet/>
      <dgm:spPr/>
      <dgm:t>
        <a:bodyPr/>
        <a:lstStyle/>
        <a:p>
          <a:pPr latinLnBrk="1"/>
          <a:endParaRPr lang="ko-KR" altLang="en-US"/>
        </a:p>
      </dgm:t>
    </dgm:pt>
    <dgm:pt modelId="{FB65B3F9-D965-4FD8-AA68-E9474FE486D5}">
      <dgm:prSet phldrT="[텍스트]" custT="1"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sz="1400" dirty="0"/>
            <a:t>강화되는 환경기준에 능동적으로 대처하기</a:t>
          </a:r>
        </a:p>
      </dgm:t>
    </dgm:pt>
    <dgm:pt modelId="{3B9FDB8C-7BD7-482B-B7D3-EFAFC1FCBA7A}" type="parTrans" cxnId="{C3B832F6-FDD5-4EE4-AFA6-8048B429A73F}">
      <dgm:prSet/>
      <dgm:spPr/>
      <dgm:t>
        <a:bodyPr/>
        <a:lstStyle/>
        <a:p>
          <a:pPr latinLnBrk="1"/>
          <a:endParaRPr lang="ko-KR" altLang="en-US"/>
        </a:p>
      </dgm:t>
    </dgm:pt>
    <dgm:pt modelId="{3CBAF7CE-3AC1-4398-86C3-8A49D13E8625}" type="sibTrans" cxnId="{C3B832F6-FDD5-4EE4-AFA6-8048B429A73F}">
      <dgm:prSet/>
      <dgm:spPr/>
      <dgm:t>
        <a:bodyPr/>
        <a:lstStyle/>
        <a:p>
          <a:pPr latinLnBrk="1"/>
          <a:endParaRPr lang="ko-KR" altLang="en-US"/>
        </a:p>
      </dgm:t>
    </dgm:pt>
    <dgm:pt modelId="{AA7C4AE9-C55F-4B39-BD6E-3026DAD60917}">
      <dgm:prSet phldrT="[텍스트]" custT="1"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sz="1400" dirty="0"/>
            <a:t>환경개선을 위한 일원으로서의 자부심 갖기</a:t>
          </a:r>
        </a:p>
      </dgm:t>
    </dgm:pt>
    <dgm:pt modelId="{825C1E2B-21AA-4C4F-B427-D32FA6C4AD65}" type="parTrans" cxnId="{E0CAFDD0-701D-4A02-A748-36BCBC1F15A8}">
      <dgm:prSet/>
      <dgm:spPr/>
      <dgm:t>
        <a:bodyPr/>
        <a:lstStyle/>
        <a:p>
          <a:pPr latinLnBrk="1"/>
          <a:endParaRPr lang="ko-KR" altLang="en-US"/>
        </a:p>
      </dgm:t>
    </dgm:pt>
    <dgm:pt modelId="{4E9FB724-1AAB-4531-A40F-0AD7473DBFD4}" type="sibTrans" cxnId="{E0CAFDD0-701D-4A02-A748-36BCBC1F15A8}">
      <dgm:prSet/>
      <dgm:spPr/>
      <dgm:t>
        <a:bodyPr/>
        <a:lstStyle/>
        <a:p>
          <a:pPr latinLnBrk="1"/>
          <a:endParaRPr lang="ko-KR" altLang="en-US"/>
        </a:p>
      </dgm:t>
    </dgm:pt>
    <dgm:pt modelId="{D5296014-242D-4810-9758-BBBA7027ECAC}">
      <dgm:prSet phldrT="[텍스트]" custT="1"/>
      <dgm:spPr>
        <a:noFill/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sz="1400" dirty="0"/>
            <a:t>기계 및 기구의 관리철저 및 소모품 교환주기 엄수</a:t>
          </a:r>
        </a:p>
      </dgm:t>
    </dgm:pt>
    <dgm:pt modelId="{27A1DBB5-FC09-430A-83E6-2D41216E24A5}" type="parTrans" cxnId="{D7AE4EEE-E4AE-4CDA-B6A1-5B34BDC167E4}">
      <dgm:prSet/>
      <dgm:spPr/>
      <dgm:t>
        <a:bodyPr/>
        <a:lstStyle/>
        <a:p>
          <a:pPr latinLnBrk="1"/>
          <a:endParaRPr lang="ko-KR" altLang="en-US"/>
        </a:p>
      </dgm:t>
    </dgm:pt>
    <dgm:pt modelId="{32B06E63-F07E-459B-AA1A-566200221A96}" type="sibTrans" cxnId="{D7AE4EEE-E4AE-4CDA-B6A1-5B34BDC167E4}">
      <dgm:prSet/>
      <dgm:spPr/>
      <dgm:t>
        <a:bodyPr/>
        <a:lstStyle/>
        <a:p>
          <a:pPr latinLnBrk="1"/>
          <a:endParaRPr lang="ko-KR" altLang="en-US"/>
        </a:p>
      </dgm:t>
    </dgm:pt>
    <dgm:pt modelId="{7461081F-2794-4018-AB70-C062B851C827}">
      <dgm:prSet phldrT="[텍스트]" custT="1"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sz="1400" dirty="0"/>
            <a:t>기존 시설의 대체 및 교체  </a:t>
          </a:r>
        </a:p>
      </dgm:t>
    </dgm:pt>
    <dgm:pt modelId="{7FBB9F3E-8175-496B-8F1B-22B6D9757EB2}" type="parTrans" cxnId="{24ECB567-7752-4D5B-93AB-25BAC08C018D}">
      <dgm:prSet/>
      <dgm:spPr/>
      <dgm:t>
        <a:bodyPr/>
        <a:lstStyle/>
        <a:p>
          <a:pPr latinLnBrk="1"/>
          <a:endParaRPr lang="ko-KR" altLang="en-US"/>
        </a:p>
      </dgm:t>
    </dgm:pt>
    <dgm:pt modelId="{E7157FC2-E8ED-4257-B422-0E0D2A68FF85}" type="sibTrans" cxnId="{24ECB567-7752-4D5B-93AB-25BAC08C018D}">
      <dgm:prSet/>
      <dgm:spPr/>
      <dgm:t>
        <a:bodyPr/>
        <a:lstStyle/>
        <a:p>
          <a:pPr latinLnBrk="1"/>
          <a:endParaRPr lang="ko-KR" altLang="en-US"/>
        </a:p>
      </dgm:t>
    </dgm:pt>
    <dgm:pt modelId="{25F6A37A-C270-4057-B1B0-AEEE6F0F012E}">
      <dgm:prSet phldrT="[텍스트]" custT="1"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sz="1400" dirty="0"/>
            <a:t>회사의 환경개선을 위한 노력 홍보</a:t>
          </a:r>
          <a:r>
            <a:rPr lang="en-US" altLang="ko-KR" sz="1400" dirty="0"/>
            <a:t>, </a:t>
          </a:r>
          <a:r>
            <a:rPr lang="ko-KR" altLang="en-US" sz="1400" dirty="0"/>
            <a:t>기업 경쟁력 제고 </a:t>
          </a:r>
        </a:p>
      </dgm:t>
    </dgm:pt>
    <dgm:pt modelId="{87246483-1E54-4EC6-8854-1233E28703F2}" type="parTrans" cxnId="{3A9B3EC3-2717-4DA8-8850-1EBBCA53A950}">
      <dgm:prSet/>
      <dgm:spPr/>
    </dgm:pt>
    <dgm:pt modelId="{79B234A1-7B8A-47D1-A932-32239D1F97D0}" type="sibTrans" cxnId="{3A9B3EC3-2717-4DA8-8850-1EBBCA53A950}">
      <dgm:prSet/>
      <dgm:spPr/>
    </dgm:pt>
    <dgm:pt modelId="{88C7AEF9-F16D-4D8B-A75D-4BE376C36F88}" type="pres">
      <dgm:prSet presAssocID="{648C7778-524D-49E8-83A2-0E465A93445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A6F0457-BA42-4D7D-8F8C-86844C493776}" type="pres">
      <dgm:prSet presAssocID="{6412FB4B-8094-422D-A1C4-76F942201B21}" presName="composite" presStyleCnt="0"/>
      <dgm:spPr/>
    </dgm:pt>
    <dgm:pt modelId="{20205A67-7FBC-4101-82D0-C11DAD8699D7}" type="pres">
      <dgm:prSet presAssocID="{6412FB4B-8094-422D-A1C4-76F942201B2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C1DA50C-1258-4279-B9C1-F0E5E0E3AF69}" type="pres">
      <dgm:prSet presAssocID="{6412FB4B-8094-422D-A1C4-76F942201B21}" presName="descendantText" presStyleLbl="alignAcc1" presStyleIdx="0" presStyleCnt="3" custLinFactNeighborX="-611" custLinFactNeighborY="-12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62CF175-6032-4AB5-925F-E1A73C3FB243}" type="pres">
      <dgm:prSet presAssocID="{94668B0C-E9FB-4CE2-8A3C-4419F8D5BBB2}" presName="sp" presStyleCnt="0"/>
      <dgm:spPr/>
    </dgm:pt>
    <dgm:pt modelId="{FE26BFDD-E14F-49D1-A3E0-E290E8562009}" type="pres">
      <dgm:prSet presAssocID="{FCA10D84-394C-472A-A3DF-5B87150B5FE4}" presName="composite" presStyleCnt="0"/>
      <dgm:spPr/>
    </dgm:pt>
    <dgm:pt modelId="{B3AD51C3-69A8-4352-80F7-763D6CB0A3EA}" type="pres">
      <dgm:prSet presAssocID="{FCA10D84-394C-472A-A3DF-5B87150B5FE4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CD8DE7A-E6B4-4261-9910-155DDB7A0D63}" type="pres">
      <dgm:prSet presAssocID="{FCA10D84-394C-472A-A3DF-5B87150B5FE4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9DDD0F9-9245-40D8-BE9C-EB6D881EA520}" type="pres">
      <dgm:prSet presAssocID="{69A952E8-1C06-4C0B-AEDE-6D97DEC4ED4B}" presName="sp" presStyleCnt="0"/>
      <dgm:spPr/>
    </dgm:pt>
    <dgm:pt modelId="{2A31B7A7-140B-486F-B5C9-B9CE68C6EC28}" type="pres">
      <dgm:prSet presAssocID="{C3552C85-A17E-420F-ACCD-D193048AAF4E}" presName="composite" presStyleCnt="0"/>
      <dgm:spPr/>
    </dgm:pt>
    <dgm:pt modelId="{DD66FE13-2609-48AF-AA00-AC9C1F0E9C80}" type="pres">
      <dgm:prSet presAssocID="{C3552C85-A17E-420F-ACCD-D193048AAF4E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8C75EAE-A3D9-497C-B170-A12CF092AC0F}" type="pres">
      <dgm:prSet presAssocID="{C3552C85-A17E-420F-ACCD-D193048AAF4E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D830D3B9-F860-4AD9-85B7-3D0AA02A709F}" srcId="{648C7778-524D-49E8-83A2-0E465A93445D}" destId="{6412FB4B-8094-422D-A1C4-76F942201B21}" srcOrd="0" destOrd="0" parTransId="{DA73005B-C71E-4144-B362-76409E91CE6A}" sibTransId="{94668B0C-E9FB-4CE2-8A3C-4419F8D5BBB2}"/>
    <dgm:cxn modelId="{4AE9D3C5-A3F4-4F6C-9E34-7AF07DD30A37}" type="presOf" srcId="{648C7778-524D-49E8-83A2-0E465A93445D}" destId="{88C7AEF9-F16D-4D8B-A75D-4BE376C36F88}" srcOrd="0" destOrd="0" presId="urn:microsoft.com/office/officeart/2005/8/layout/chevron2"/>
    <dgm:cxn modelId="{B17884C7-893E-4789-8DAA-8E54DB648771}" srcId="{648C7778-524D-49E8-83A2-0E465A93445D}" destId="{C3552C85-A17E-420F-ACCD-D193048AAF4E}" srcOrd="2" destOrd="0" parTransId="{D945CC7C-3227-4E00-973D-A1DA8D486E5D}" sibTransId="{8127D5C5-CF75-47DA-A737-10F12CCFBA4A}"/>
    <dgm:cxn modelId="{C3B832F6-FDD5-4EE4-AFA6-8048B429A73F}" srcId="{C3552C85-A17E-420F-ACCD-D193048AAF4E}" destId="{FB65B3F9-D965-4FD8-AA68-E9474FE486D5}" srcOrd="0" destOrd="0" parTransId="{3B9FDB8C-7BD7-482B-B7D3-EFAFC1FCBA7A}" sibTransId="{3CBAF7CE-3AC1-4398-86C3-8A49D13E8625}"/>
    <dgm:cxn modelId="{3A9B3EC3-2717-4DA8-8850-1EBBCA53A950}" srcId="{C3552C85-A17E-420F-ACCD-D193048AAF4E}" destId="{25F6A37A-C270-4057-B1B0-AEEE6F0F012E}" srcOrd="1" destOrd="0" parTransId="{87246483-1E54-4EC6-8854-1233E28703F2}" sibTransId="{79B234A1-7B8A-47D1-A932-32239D1F97D0}"/>
    <dgm:cxn modelId="{49087CE7-7D4D-4F27-92E6-64676A531DA5}" type="presOf" srcId="{7461081F-2794-4018-AB70-C062B851C827}" destId="{8CD8DE7A-E6B4-4261-9910-155DDB7A0D63}" srcOrd="0" destOrd="2" presId="urn:microsoft.com/office/officeart/2005/8/layout/chevron2"/>
    <dgm:cxn modelId="{D724CF63-5C30-4C66-918E-26F4F02424CD}" type="presOf" srcId="{AA7C4AE9-C55F-4B39-BD6E-3026DAD60917}" destId="{A8C75EAE-A3D9-497C-B170-A12CF092AC0F}" srcOrd="0" destOrd="2" presId="urn:microsoft.com/office/officeart/2005/8/layout/chevron2"/>
    <dgm:cxn modelId="{22839F9D-C73E-493B-B991-9136C4335B6E}" srcId="{648C7778-524D-49E8-83A2-0E465A93445D}" destId="{FCA10D84-394C-472A-A3DF-5B87150B5FE4}" srcOrd="1" destOrd="0" parTransId="{76B5A21D-3694-4C37-97F6-6259653260A9}" sibTransId="{69A952E8-1C06-4C0B-AEDE-6D97DEC4ED4B}"/>
    <dgm:cxn modelId="{B93275F5-563E-40C7-A2E4-7EA9D28269E0}" type="presOf" srcId="{D5296014-242D-4810-9758-BBBA7027ECAC}" destId="{DC1DA50C-1258-4279-B9C1-F0E5E0E3AF69}" srcOrd="0" destOrd="1" presId="urn:microsoft.com/office/officeart/2005/8/layout/chevron2"/>
    <dgm:cxn modelId="{F7A995D6-3AEA-4C67-94EE-1B9B6B7C40C5}" srcId="{6412FB4B-8094-422D-A1C4-76F942201B21}" destId="{AA0CF471-8BE0-4013-9018-E4112D4930F8}" srcOrd="0" destOrd="0" parTransId="{6A5F2219-2DFF-4CC2-820B-E353D075F65C}" sibTransId="{5B81854F-2C9E-4AA1-A929-5BCABE3BB439}"/>
    <dgm:cxn modelId="{E0CAFDD0-701D-4A02-A748-36BCBC1F15A8}" srcId="{C3552C85-A17E-420F-ACCD-D193048AAF4E}" destId="{AA7C4AE9-C55F-4B39-BD6E-3026DAD60917}" srcOrd="2" destOrd="0" parTransId="{825C1E2B-21AA-4C4F-B427-D32FA6C4AD65}" sibTransId="{4E9FB724-1AAB-4531-A40F-0AD7473DBFD4}"/>
    <dgm:cxn modelId="{9C078153-1A22-4DE0-9568-D194587522E5}" type="presOf" srcId="{FB65B3F9-D965-4FD8-AA68-E9474FE486D5}" destId="{A8C75EAE-A3D9-497C-B170-A12CF092AC0F}" srcOrd="0" destOrd="0" presId="urn:microsoft.com/office/officeart/2005/8/layout/chevron2"/>
    <dgm:cxn modelId="{8BDA920B-FA0F-4B29-A477-0A1C1524E35D}" type="presOf" srcId="{25F6A37A-C270-4057-B1B0-AEEE6F0F012E}" destId="{A8C75EAE-A3D9-497C-B170-A12CF092AC0F}" srcOrd="0" destOrd="1" presId="urn:microsoft.com/office/officeart/2005/8/layout/chevron2"/>
    <dgm:cxn modelId="{24ECB567-7752-4D5B-93AB-25BAC08C018D}" srcId="{FCA10D84-394C-472A-A3DF-5B87150B5FE4}" destId="{7461081F-2794-4018-AB70-C062B851C827}" srcOrd="2" destOrd="0" parTransId="{7FBB9F3E-8175-496B-8F1B-22B6D9757EB2}" sibTransId="{E7157FC2-E8ED-4257-B422-0E0D2A68FF85}"/>
    <dgm:cxn modelId="{5D674188-41BF-4504-8FB3-B4AA34C385EA}" srcId="{FCA10D84-394C-472A-A3DF-5B87150B5FE4}" destId="{BF6F0EA4-2A33-44C3-A507-5AD3697B7465}" srcOrd="1" destOrd="0" parTransId="{E57B239C-DD2A-487E-9676-D6BF791F0704}" sibTransId="{AABC6F92-7CD3-44FB-A30C-5F8069970576}"/>
    <dgm:cxn modelId="{2AD51F41-852F-4B50-AC39-E97DC8A19435}" type="presOf" srcId="{FCA10D84-394C-472A-A3DF-5B87150B5FE4}" destId="{B3AD51C3-69A8-4352-80F7-763D6CB0A3EA}" srcOrd="0" destOrd="0" presId="urn:microsoft.com/office/officeart/2005/8/layout/chevron2"/>
    <dgm:cxn modelId="{93BE51DB-F01A-47F9-A4A2-2A4D7602B974}" type="presOf" srcId="{AA0CF471-8BE0-4013-9018-E4112D4930F8}" destId="{DC1DA50C-1258-4279-B9C1-F0E5E0E3AF69}" srcOrd="0" destOrd="0" presId="urn:microsoft.com/office/officeart/2005/8/layout/chevron2"/>
    <dgm:cxn modelId="{C2431654-16A8-43D8-8CFA-A87E18E94D99}" type="presOf" srcId="{BF6F0EA4-2A33-44C3-A507-5AD3697B7465}" destId="{8CD8DE7A-E6B4-4261-9910-155DDB7A0D63}" srcOrd="0" destOrd="1" presId="urn:microsoft.com/office/officeart/2005/8/layout/chevron2"/>
    <dgm:cxn modelId="{818A3082-8CF6-4765-B8B0-ECDDA541CEDC}" srcId="{FCA10D84-394C-472A-A3DF-5B87150B5FE4}" destId="{FD519F71-EAFC-4F6E-B448-D2D5F3B0C373}" srcOrd="0" destOrd="0" parTransId="{DD01740E-641C-4439-B703-BC2D3D9A7E13}" sibTransId="{F8F427D2-3993-4F71-8C18-A65D39BF1C75}"/>
    <dgm:cxn modelId="{D7AE4EEE-E4AE-4CDA-B6A1-5B34BDC167E4}" srcId="{6412FB4B-8094-422D-A1C4-76F942201B21}" destId="{D5296014-242D-4810-9758-BBBA7027ECAC}" srcOrd="1" destOrd="0" parTransId="{27A1DBB5-FC09-430A-83E6-2D41216E24A5}" sibTransId="{32B06E63-F07E-459B-AA1A-566200221A96}"/>
    <dgm:cxn modelId="{D8F01DA4-67E2-4267-9A0F-69264C9EC1E2}" type="presOf" srcId="{FD519F71-EAFC-4F6E-B448-D2D5F3B0C373}" destId="{8CD8DE7A-E6B4-4261-9910-155DDB7A0D63}" srcOrd="0" destOrd="0" presId="urn:microsoft.com/office/officeart/2005/8/layout/chevron2"/>
    <dgm:cxn modelId="{9EC2CD1B-46C3-439B-BD64-922FC87BCBD8}" type="presOf" srcId="{6412FB4B-8094-422D-A1C4-76F942201B21}" destId="{20205A67-7FBC-4101-82D0-C11DAD8699D7}" srcOrd="0" destOrd="0" presId="urn:microsoft.com/office/officeart/2005/8/layout/chevron2"/>
    <dgm:cxn modelId="{0DC4A681-F9A5-4BCE-981F-4527DF352DDA}" type="presOf" srcId="{C3552C85-A17E-420F-ACCD-D193048AAF4E}" destId="{DD66FE13-2609-48AF-AA00-AC9C1F0E9C80}" srcOrd="0" destOrd="0" presId="urn:microsoft.com/office/officeart/2005/8/layout/chevron2"/>
    <dgm:cxn modelId="{ACBEA97E-7DAC-4E50-B5B4-AF4C31CD1FDD}" type="presParOf" srcId="{88C7AEF9-F16D-4D8B-A75D-4BE376C36F88}" destId="{6A6F0457-BA42-4D7D-8F8C-86844C493776}" srcOrd="0" destOrd="0" presId="urn:microsoft.com/office/officeart/2005/8/layout/chevron2"/>
    <dgm:cxn modelId="{365F8A20-7123-422A-8B86-7237AA41E1F9}" type="presParOf" srcId="{6A6F0457-BA42-4D7D-8F8C-86844C493776}" destId="{20205A67-7FBC-4101-82D0-C11DAD8699D7}" srcOrd="0" destOrd="0" presId="urn:microsoft.com/office/officeart/2005/8/layout/chevron2"/>
    <dgm:cxn modelId="{B10FE21F-95D4-4049-B2A6-B9F983269C7D}" type="presParOf" srcId="{6A6F0457-BA42-4D7D-8F8C-86844C493776}" destId="{DC1DA50C-1258-4279-B9C1-F0E5E0E3AF69}" srcOrd="1" destOrd="0" presId="urn:microsoft.com/office/officeart/2005/8/layout/chevron2"/>
    <dgm:cxn modelId="{A247CBD9-232B-4543-B754-DDD2B9535745}" type="presParOf" srcId="{88C7AEF9-F16D-4D8B-A75D-4BE376C36F88}" destId="{A62CF175-6032-4AB5-925F-E1A73C3FB243}" srcOrd="1" destOrd="0" presId="urn:microsoft.com/office/officeart/2005/8/layout/chevron2"/>
    <dgm:cxn modelId="{A0096515-0A90-462E-BFD1-F5496064BA94}" type="presParOf" srcId="{88C7AEF9-F16D-4D8B-A75D-4BE376C36F88}" destId="{FE26BFDD-E14F-49D1-A3E0-E290E8562009}" srcOrd="2" destOrd="0" presId="urn:microsoft.com/office/officeart/2005/8/layout/chevron2"/>
    <dgm:cxn modelId="{3E0AE379-702F-4792-93F5-182D0B9ED5D9}" type="presParOf" srcId="{FE26BFDD-E14F-49D1-A3E0-E290E8562009}" destId="{B3AD51C3-69A8-4352-80F7-763D6CB0A3EA}" srcOrd="0" destOrd="0" presId="urn:microsoft.com/office/officeart/2005/8/layout/chevron2"/>
    <dgm:cxn modelId="{A6AFE69F-D770-4FF2-89F0-1E3F4E3B19B2}" type="presParOf" srcId="{FE26BFDD-E14F-49D1-A3E0-E290E8562009}" destId="{8CD8DE7A-E6B4-4261-9910-155DDB7A0D63}" srcOrd="1" destOrd="0" presId="urn:microsoft.com/office/officeart/2005/8/layout/chevron2"/>
    <dgm:cxn modelId="{547FC6CB-A1A0-449E-B59E-0DA179B282B2}" type="presParOf" srcId="{88C7AEF9-F16D-4D8B-A75D-4BE376C36F88}" destId="{09DDD0F9-9245-40D8-BE9C-EB6D881EA520}" srcOrd="3" destOrd="0" presId="urn:microsoft.com/office/officeart/2005/8/layout/chevron2"/>
    <dgm:cxn modelId="{9B231150-3164-4A29-BD5A-FAD2C86063E3}" type="presParOf" srcId="{88C7AEF9-F16D-4D8B-A75D-4BE376C36F88}" destId="{2A31B7A7-140B-486F-B5C9-B9CE68C6EC28}" srcOrd="4" destOrd="0" presId="urn:microsoft.com/office/officeart/2005/8/layout/chevron2"/>
    <dgm:cxn modelId="{16D1FA65-3207-4B42-93FD-316F4BB9B7B8}" type="presParOf" srcId="{2A31B7A7-140B-486F-B5C9-B9CE68C6EC28}" destId="{DD66FE13-2609-48AF-AA00-AC9C1F0E9C80}" srcOrd="0" destOrd="0" presId="urn:microsoft.com/office/officeart/2005/8/layout/chevron2"/>
    <dgm:cxn modelId="{19673BE4-B13B-48DE-9AE1-C4CF385E6127}" type="presParOf" srcId="{2A31B7A7-140B-486F-B5C9-B9CE68C6EC28}" destId="{A8C75EAE-A3D9-497C-B170-A12CF092AC0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8C7778-524D-49E8-83A2-0E465A93445D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6412FB4B-8094-422D-A1C4-76F942201B21}">
      <dgm:prSet phldrT="[텍스트]"/>
      <dgm:spPr>
        <a:solidFill>
          <a:schemeClr val="accent6">
            <a:lumMod val="75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dirty="0"/>
            <a:t>관리철저</a:t>
          </a:r>
        </a:p>
      </dgm:t>
    </dgm:pt>
    <dgm:pt modelId="{DA73005B-C71E-4144-B362-76409E91CE6A}" type="parTrans" cxnId="{D830D3B9-F860-4AD9-85B7-3D0AA02A709F}">
      <dgm:prSet/>
      <dgm:spPr/>
      <dgm:t>
        <a:bodyPr/>
        <a:lstStyle/>
        <a:p>
          <a:pPr latinLnBrk="1"/>
          <a:endParaRPr lang="ko-KR" altLang="en-US"/>
        </a:p>
      </dgm:t>
    </dgm:pt>
    <dgm:pt modelId="{94668B0C-E9FB-4CE2-8A3C-4419F8D5BBB2}" type="sibTrans" cxnId="{D830D3B9-F860-4AD9-85B7-3D0AA02A709F}">
      <dgm:prSet/>
      <dgm:spPr/>
      <dgm:t>
        <a:bodyPr/>
        <a:lstStyle/>
        <a:p>
          <a:pPr latinLnBrk="1"/>
          <a:endParaRPr lang="ko-KR" altLang="en-US"/>
        </a:p>
      </dgm:t>
    </dgm:pt>
    <dgm:pt modelId="{AA0CF471-8BE0-4013-9018-E4112D4930F8}">
      <dgm:prSet phldrT="[텍스트]" custT="1"/>
      <dgm:spPr>
        <a:noFill/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sz="1400" dirty="0"/>
            <a:t>우리 회사에 설치된 방지시설의 구조와 원리 알기</a:t>
          </a:r>
        </a:p>
      </dgm:t>
    </dgm:pt>
    <dgm:pt modelId="{6A5F2219-2DFF-4CC2-820B-E353D075F65C}" type="parTrans" cxnId="{F7A995D6-3AEA-4C67-94EE-1B9B6B7C40C5}">
      <dgm:prSet/>
      <dgm:spPr/>
      <dgm:t>
        <a:bodyPr/>
        <a:lstStyle/>
        <a:p>
          <a:pPr latinLnBrk="1"/>
          <a:endParaRPr lang="ko-KR" altLang="en-US"/>
        </a:p>
      </dgm:t>
    </dgm:pt>
    <dgm:pt modelId="{5B81854F-2C9E-4AA1-A929-5BCABE3BB439}" type="sibTrans" cxnId="{F7A995D6-3AEA-4C67-94EE-1B9B6B7C40C5}">
      <dgm:prSet/>
      <dgm:spPr/>
      <dgm:t>
        <a:bodyPr/>
        <a:lstStyle/>
        <a:p>
          <a:pPr latinLnBrk="1"/>
          <a:endParaRPr lang="ko-KR" altLang="en-US"/>
        </a:p>
      </dgm:t>
    </dgm:pt>
    <dgm:pt modelId="{FCA10D84-394C-472A-A3DF-5B87150B5FE4}">
      <dgm:prSet phldrT="[텍스트]"/>
      <dgm:spPr>
        <a:solidFill>
          <a:schemeClr val="accent6">
            <a:lumMod val="75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dirty="0"/>
            <a:t>개선노력</a:t>
          </a:r>
        </a:p>
      </dgm:t>
    </dgm:pt>
    <dgm:pt modelId="{76B5A21D-3694-4C37-97F6-6259653260A9}" type="parTrans" cxnId="{22839F9D-C73E-493B-B991-9136C4335B6E}">
      <dgm:prSet/>
      <dgm:spPr/>
      <dgm:t>
        <a:bodyPr/>
        <a:lstStyle/>
        <a:p>
          <a:pPr latinLnBrk="1"/>
          <a:endParaRPr lang="ko-KR" altLang="en-US"/>
        </a:p>
      </dgm:t>
    </dgm:pt>
    <dgm:pt modelId="{69A952E8-1C06-4C0B-AEDE-6D97DEC4ED4B}" type="sibTrans" cxnId="{22839F9D-C73E-493B-B991-9136C4335B6E}">
      <dgm:prSet/>
      <dgm:spPr/>
      <dgm:t>
        <a:bodyPr/>
        <a:lstStyle/>
        <a:p>
          <a:pPr latinLnBrk="1"/>
          <a:endParaRPr lang="ko-KR" altLang="en-US"/>
        </a:p>
      </dgm:t>
    </dgm:pt>
    <dgm:pt modelId="{FD519F71-EAFC-4F6E-B448-D2D5F3B0C373}">
      <dgm:prSet phldrT="[텍스트]" custT="1"/>
      <dgm:spPr>
        <a:noFill/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sz="1400" dirty="0"/>
            <a:t>우리 회사 시설 및 환경관리 상의 문제점 찾기</a:t>
          </a:r>
        </a:p>
      </dgm:t>
    </dgm:pt>
    <dgm:pt modelId="{DD01740E-641C-4439-B703-BC2D3D9A7E13}" type="parTrans" cxnId="{818A3082-8CF6-4765-B8B0-ECDDA541CEDC}">
      <dgm:prSet/>
      <dgm:spPr/>
      <dgm:t>
        <a:bodyPr/>
        <a:lstStyle/>
        <a:p>
          <a:pPr latinLnBrk="1"/>
          <a:endParaRPr lang="ko-KR" altLang="en-US"/>
        </a:p>
      </dgm:t>
    </dgm:pt>
    <dgm:pt modelId="{F8F427D2-3993-4F71-8C18-A65D39BF1C75}" type="sibTrans" cxnId="{818A3082-8CF6-4765-B8B0-ECDDA541CEDC}">
      <dgm:prSet/>
      <dgm:spPr/>
      <dgm:t>
        <a:bodyPr/>
        <a:lstStyle/>
        <a:p>
          <a:pPr latinLnBrk="1"/>
          <a:endParaRPr lang="ko-KR" altLang="en-US"/>
        </a:p>
      </dgm:t>
    </dgm:pt>
    <dgm:pt modelId="{BF6F0EA4-2A33-44C3-A507-5AD3697B7465}">
      <dgm:prSet phldrT="[텍스트]" custT="1"/>
      <dgm:spPr>
        <a:noFill/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sz="1400" dirty="0"/>
            <a:t>모범사례 찾아서 접목</a:t>
          </a:r>
          <a:r>
            <a:rPr lang="en-US" altLang="ko-KR" sz="1400" dirty="0"/>
            <a:t>, </a:t>
          </a:r>
          <a:r>
            <a:rPr lang="ko-KR" altLang="en-US" sz="1400" dirty="0"/>
            <a:t>개선안 도출하고 시행하기</a:t>
          </a:r>
        </a:p>
      </dgm:t>
    </dgm:pt>
    <dgm:pt modelId="{E57B239C-DD2A-487E-9676-D6BF791F0704}" type="parTrans" cxnId="{5D674188-41BF-4504-8FB3-B4AA34C385EA}">
      <dgm:prSet/>
      <dgm:spPr/>
      <dgm:t>
        <a:bodyPr/>
        <a:lstStyle/>
        <a:p>
          <a:pPr latinLnBrk="1"/>
          <a:endParaRPr lang="ko-KR" altLang="en-US"/>
        </a:p>
      </dgm:t>
    </dgm:pt>
    <dgm:pt modelId="{AABC6F92-7CD3-44FB-A30C-5F8069970576}" type="sibTrans" cxnId="{5D674188-41BF-4504-8FB3-B4AA34C385EA}">
      <dgm:prSet/>
      <dgm:spPr/>
      <dgm:t>
        <a:bodyPr/>
        <a:lstStyle/>
        <a:p>
          <a:pPr latinLnBrk="1"/>
          <a:endParaRPr lang="ko-KR" altLang="en-US"/>
        </a:p>
      </dgm:t>
    </dgm:pt>
    <dgm:pt modelId="{C3552C85-A17E-420F-ACCD-D193048AAF4E}">
      <dgm:prSet phldrT="[텍스트]"/>
      <dgm:spPr>
        <a:solidFill>
          <a:schemeClr val="accent6">
            <a:lumMod val="75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dirty="0"/>
            <a:t>환경보전</a:t>
          </a:r>
        </a:p>
      </dgm:t>
    </dgm:pt>
    <dgm:pt modelId="{D945CC7C-3227-4E00-973D-A1DA8D486E5D}" type="parTrans" cxnId="{B17884C7-893E-4789-8DAA-8E54DB648771}">
      <dgm:prSet/>
      <dgm:spPr/>
      <dgm:t>
        <a:bodyPr/>
        <a:lstStyle/>
        <a:p>
          <a:pPr latinLnBrk="1"/>
          <a:endParaRPr lang="ko-KR" altLang="en-US"/>
        </a:p>
      </dgm:t>
    </dgm:pt>
    <dgm:pt modelId="{8127D5C5-CF75-47DA-A737-10F12CCFBA4A}" type="sibTrans" cxnId="{B17884C7-893E-4789-8DAA-8E54DB648771}">
      <dgm:prSet/>
      <dgm:spPr/>
      <dgm:t>
        <a:bodyPr/>
        <a:lstStyle/>
        <a:p>
          <a:pPr latinLnBrk="1"/>
          <a:endParaRPr lang="ko-KR" altLang="en-US"/>
        </a:p>
      </dgm:t>
    </dgm:pt>
    <dgm:pt modelId="{FB65B3F9-D965-4FD8-AA68-E9474FE486D5}">
      <dgm:prSet phldrT="[텍스트]" custT="1"/>
      <dgm:spPr>
        <a:noFill/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sz="1400" dirty="0"/>
            <a:t>우리 회사의 환경개선을 위한 노력 홍보</a:t>
          </a:r>
          <a:r>
            <a:rPr lang="en-US" altLang="ko-KR" sz="1400" dirty="0"/>
            <a:t>, </a:t>
          </a:r>
          <a:r>
            <a:rPr lang="ko-KR" altLang="en-US" sz="1400" dirty="0"/>
            <a:t>기업 경쟁력 제고 </a:t>
          </a:r>
        </a:p>
      </dgm:t>
    </dgm:pt>
    <dgm:pt modelId="{3B9FDB8C-7BD7-482B-B7D3-EFAFC1FCBA7A}" type="parTrans" cxnId="{C3B832F6-FDD5-4EE4-AFA6-8048B429A73F}">
      <dgm:prSet/>
      <dgm:spPr/>
      <dgm:t>
        <a:bodyPr/>
        <a:lstStyle/>
        <a:p>
          <a:pPr latinLnBrk="1"/>
          <a:endParaRPr lang="ko-KR" altLang="en-US"/>
        </a:p>
      </dgm:t>
    </dgm:pt>
    <dgm:pt modelId="{3CBAF7CE-3AC1-4398-86C3-8A49D13E8625}" type="sibTrans" cxnId="{C3B832F6-FDD5-4EE4-AFA6-8048B429A73F}">
      <dgm:prSet/>
      <dgm:spPr/>
      <dgm:t>
        <a:bodyPr/>
        <a:lstStyle/>
        <a:p>
          <a:pPr latinLnBrk="1"/>
          <a:endParaRPr lang="ko-KR" altLang="en-US"/>
        </a:p>
      </dgm:t>
    </dgm:pt>
    <dgm:pt modelId="{AA7C4AE9-C55F-4B39-BD6E-3026DAD60917}">
      <dgm:prSet phldrT="[텍스트]" custT="1"/>
      <dgm:spPr>
        <a:noFill/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sz="1400" dirty="0"/>
            <a:t>인천 환경개선을 위한 일원으로서의 자부심 갖기</a:t>
          </a:r>
        </a:p>
      </dgm:t>
    </dgm:pt>
    <dgm:pt modelId="{825C1E2B-21AA-4C4F-B427-D32FA6C4AD65}" type="parTrans" cxnId="{E0CAFDD0-701D-4A02-A748-36BCBC1F15A8}">
      <dgm:prSet/>
      <dgm:spPr/>
      <dgm:t>
        <a:bodyPr/>
        <a:lstStyle/>
        <a:p>
          <a:pPr latinLnBrk="1"/>
          <a:endParaRPr lang="ko-KR" altLang="en-US"/>
        </a:p>
      </dgm:t>
    </dgm:pt>
    <dgm:pt modelId="{4E9FB724-1AAB-4531-A40F-0AD7473DBFD4}" type="sibTrans" cxnId="{E0CAFDD0-701D-4A02-A748-36BCBC1F15A8}">
      <dgm:prSet/>
      <dgm:spPr/>
      <dgm:t>
        <a:bodyPr/>
        <a:lstStyle/>
        <a:p>
          <a:pPr latinLnBrk="1"/>
          <a:endParaRPr lang="ko-KR" altLang="en-US"/>
        </a:p>
      </dgm:t>
    </dgm:pt>
    <dgm:pt modelId="{D5296014-242D-4810-9758-BBBA7027ECAC}">
      <dgm:prSet phldrT="[텍스트]" custT="1"/>
      <dgm:spPr>
        <a:noFill/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sz="1400" dirty="0"/>
            <a:t>기계 및 기구의 관리철저 및 소모품 교환주기 엄수</a:t>
          </a:r>
        </a:p>
      </dgm:t>
    </dgm:pt>
    <dgm:pt modelId="{27A1DBB5-FC09-430A-83E6-2D41216E24A5}" type="parTrans" cxnId="{D7AE4EEE-E4AE-4CDA-B6A1-5B34BDC167E4}">
      <dgm:prSet/>
      <dgm:spPr/>
      <dgm:t>
        <a:bodyPr/>
        <a:lstStyle/>
        <a:p>
          <a:pPr latinLnBrk="1"/>
          <a:endParaRPr lang="ko-KR" altLang="en-US"/>
        </a:p>
      </dgm:t>
    </dgm:pt>
    <dgm:pt modelId="{32B06E63-F07E-459B-AA1A-566200221A96}" type="sibTrans" cxnId="{D7AE4EEE-E4AE-4CDA-B6A1-5B34BDC167E4}">
      <dgm:prSet/>
      <dgm:spPr/>
      <dgm:t>
        <a:bodyPr/>
        <a:lstStyle/>
        <a:p>
          <a:pPr latinLnBrk="1"/>
          <a:endParaRPr lang="ko-KR" altLang="en-US"/>
        </a:p>
      </dgm:t>
    </dgm:pt>
    <dgm:pt modelId="{7461081F-2794-4018-AB70-C062B851C827}">
      <dgm:prSet phldrT="[텍스트]" custT="1"/>
      <dgm:spPr>
        <a:noFill/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pPr latinLnBrk="1"/>
          <a:r>
            <a:rPr lang="ko-KR" altLang="en-US" sz="1400" dirty="0"/>
            <a:t>기존시설의 성능개선방안 모색</a:t>
          </a:r>
          <a:r>
            <a:rPr lang="en-US" altLang="ko-KR" sz="1400" dirty="0"/>
            <a:t>, </a:t>
          </a:r>
          <a:r>
            <a:rPr lang="ko-KR" altLang="en-US" sz="1400" dirty="0"/>
            <a:t>시행하기</a:t>
          </a:r>
        </a:p>
      </dgm:t>
    </dgm:pt>
    <dgm:pt modelId="{7FBB9F3E-8175-496B-8F1B-22B6D9757EB2}" type="parTrans" cxnId="{24ECB567-7752-4D5B-93AB-25BAC08C018D}">
      <dgm:prSet/>
      <dgm:spPr/>
      <dgm:t>
        <a:bodyPr/>
        <a:lstStyle/>
        <a:p>
          <a:pPr latinLnBrk="1"/>
          <a:endParaRPr lang="ko-KR" altLang="en-US"/>
        </a:p>
      </dgm:t>
    </dgm:pt>
    <dgm:pt modelId="{E7157FC2-E8ED-4257-B422-0E0D2A68FF85}" type="sibTrans" cxnId="{24ECB567-7752-4D5B-93AB-25BAC08C018D}">
      <dgm:prSet/>
      <dgm:spPr/>
      <dgm:t>
        <a:bodyPr/>
        <a:lstStyle/>
        <a:p>
          <a:pPr latinLnBrk="1"/>
          <a:endParaRPr lang="ko-KR" altLang="en-US"/>
        </a:p>
      </dgm:t>
    </dgm:pt>
    <dgm:pt modelId="{88C7AEF9-F16D-4D8B-A75D-4BE376C36F88}" type="pres">
      <dgm:prSet presAssocID="{648C7778-524D-49E8-83A2-0E465A93445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A6F0457-BA42-4D7D-8F8C-86844C493776}" type="pres">
      <dgm:prSet presAssocID="{6412FB4B-8094-422D-A1C4-76F942201B21}" presName="composite" presStyleCnt="0"/>
      <dgm:spPr/>
    </dgm:pt>
    <dgm:pt modelId="{20205A67-7FBC-4101-82D0-C11DAD8699D7}" type="pres">
      <dgm:prSet presAssocID="{6412FB4B-8094-422D-A1C4-76F942201B2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C1DA50C-1258-4279-B9C1-F0E5E0E3AF69}" type="pres">
      <dgm:prSet presAssocID="{6412FB4B-8094-422D-A1C4-76F942201B21}" presName="descendantText" presStyleLbl="alignAcc1" presStyleIdx="0" presStyleCnt="3" custLinFactNeighborX="-611" custLinFactNeighborY="-12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62CF175-6032-4AB5-925F-E1A73C3FB243}" type="pres">
      <dgm:prSet presAssocID="{94668B0C-E9FB-4CE2-8A3C-4419F8D5BBB2}" presName="sp" presStyleCnt="0"/>
      <dgm:spPr/>
    </dgm:pt>
    <dgm:pt modelId="{FE26BFDD-E14F-49D1-A3E0-E290E8562009}" type="pres">
      <dgm:prSet presAssocID="{FCA10D84-394C-472A-A3DF-5B87150B5FE4}" presName="composite" presStyleCnt="0"/>
      <dgm:spPr/>
    </dgm:pt>
    <dgm:pt modelId="{B3AD51C3-69A8-4352-80F7-763D6CB0A3EA}" type="pres">
      <dgm:prSet presAssocID="{FCA10D84-394C-472A-A3DF-5B87150B5FE4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CD8DE7A-E6B4-4261-9910-155DDB7A0D63}" type="pres">
      <dgm:prSet presAssocID="{FCA10D84-394C-472A-A3DF-5B87150B5FE4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9DDD0F9-9245-40D8-BE9C-EB6D881EA520}" type="pres">
      <dgm:prSet presAssocID="{69A952E8-1C06-4C0B-AEDE-6D97DEC4ED4B}" presName="sp" presStyleCnt="0"/>
      <dgm:spPr/>
    </dgm:pt>
    <dgm:pt modelId="{2A31B7A7-140B-486F-B5C9-B9CE68C6EC28}" type="pres">
      <dgm:prSet presAssocID="{C3552C85-A17E-420F-ACCD-D193048AAF4E}" presName="composite" presStyleCnt="0"/>
      <dgm:spPr/>
    </dgm:pt>
    <dgm:pt modelId="{DD66FE13-2609-48AF-AA00-AC9C1F0E9C80}" type="pres">
      <dgm:prSet presAssocID="{C3552C85-A17E-420F-ACCD-D193048AAF4E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8C75EAE-A3D9-497C-B170-A12CF092AC0F}" type="pres">
      <dgm:prSet presAssocID="{C3552C85-A17E-420F-ACCD-D193048AAF4E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8BE03164-219A-41A6-8406-D676142CB6F1}" type="presOf" srcId="{AA0CF471-8BE0-4013-9018-E4112D4930F8}" destId="{DC1DA50C-1258-4279-B9C1-F0E5E0E3AF69}" srcOrd="0" destOrd="0" presId="urn:microsoft.com/office/officeart/2005/8/layout/chevron2"/>
    <dgm:cxn modelId="{89F7650B-8D35-456B-9F64-9DBC7BFD95F6}" type="presOf" srcId="{FD519F71-EAFC-4F6E-B448-D2D5F3B0C373}" destId="{8CD8DE7A-E6B4-4261-9910-155DDB7A0D63}" srcOrd="0" destOrd="0" presId="urn:microsoft.com/office/officeart/2005/8/layout/chevron2"/>
    <dgm:cxn modelId="{D7AE4EEE-E4AE-4CDA-B6A1-5B34BDC167E4}" srcId="{6412FB4B-8094-422D-A1C4-76F942201B21}" destId="{D5296014-242D-4810-9758-BBBA7027ECAC}" srcOrd="1" destOrd="0" parTransId="{27A1DBB5-FC09-430A-83E6-2D41216E24A5}" sibTransId="{32B06E63-F07E-459B-AA1A-566200221A96}"/>
    <dgm:cxn modelId="{22839F9D-C73E-493B-B991-9136C4335B6E}" srcId="{648C7778-524D-49E8-83A2-0E465A93445D}" destId="{FCA10D84-394C-472A-A3DF-5B87150B5FE4}" srcOrd="1" destOrd="0" parTransId="{76B5A21D-3694-4C37-97F6-6259653260A9}" sibTransId="{69A952E8-1C06-4C0B-AEDE-6D97DEC4ED4B}"/>
    <dgm:cxn modelId="{E0CAFDD0-701D-4A02-A748-36BCBC1F15A8}" srcId="{C3552C85-A17E-420F-ACCD-D193048AAF4E}" destId="{AA7C4AE9-C55F-4B39-BD6E-3026DAD60917}" srcOrd="1" destOrd="0" parTransId="{825C1E2B-21AA-4C4F-B427-D32FA6C4AD65}" sibTransId="{4E9FB724-1AAB-4531-A40F-0AD7473DBFD4}"/>
    <dgm:cxn modelId="{F57D49C3-B4C0-42E1-878B-164BFF7793C9}" type="presOf" srcId="{BF6F0EA4-2A33-44C3-A507-5AD3697B7465}" destId="{8CD8DE7A-E6B4-4261-9910-155DDB7A0D63}" srcOrd="0" destOrd="1" presId="urn:microsoft.com/office/officeart/2005/8/layout/chevron2"/>
    <dgm:cxn modelId="{24ECB567-7752-4D5B-93AB-25BAC08C018D}" srcId="{FCA10D84-394C-472A-A3DF-5B87150B5FE4}" destId="{7461081F-2794-4018-AB70-C062B851C827}" srcOrd="2" destOrd="0" parTransId="{7FBB9F3E-8175-496B-8F1B-22B6D9757EB2}" sibTransId="{E7157FC2-E8ED-4257-B422-0E0D2A68FF85}"/>
    <dgm:cxn modelId="{C3B832F6-FDD5-4EE4-AFA6-8048B429A73F}" srcId="{C3552C85-A17E-420F-ACCD-D193048AAF4E}" destId="{FB65B3F9-D965-4FD8-AA68-E9474FE486D5}" srcOrd="0" destOrd="0" parTransId="{3B9FDB8C-7BD7-482B-B7D3-EFAFC1FCBA7A}" sibTransId="{3CBAF7CE-3AC1-4398-86C3-8A49D13E8625}"/>
    <dgm:cxn modelId="{62356184-1EEB-4A13-AD30-EBED6E43C463}" type="presOf" srcId="{7461081F-2794-4018-AB70-C062B851C827}" destId="{8CD8DE7A-E6B4-4261-9910-155DDB7A0D63}" srcOrd="0" destOrd="2" presId="urn:microsoft.com/office/officeart/2005/8/layout/chevron2"/>
    <dgm:cxn modelId="{FF756DD3-92BB-4182-9C95-832ED53469C8}" type="presOf" srcId="{FB65B3F9-D965-4FD8-AA68-E9474FE486D5}" destId="{A8C75EAE-A3D9-497C-B170-A12CF092AC0F}" srcOrd="0" destOrd="0" presId="urn:microsoft.com/office/officeart/2005/8/layout/chevron2"/>
    <dgm:cxn modelId="{79D15A1A-F84A-41A5-A01C-C965F88C58AD}" type="presOf" srcId="{D5296014-242D-4810-9758-BBBA7027ECAC}" destId="{DC1DA50C-1258-4279-B9C1-F0E5E0E3AF69}" srcOrd="0" destOrd="1" presId="urn:microsoft.com/office/officeart/2005/8/layout/chevron2"/>
    <dgm:cxn modelId="{0324849F-31CC-4767-88ED-11387FD9A989}" type="presOf" srcId="{6412FB4B-8094-422D-A1C4-76F942201B21}" destId="{20205A67-7FBC-4101-82D0-C11DAD8699D7}" srcOrd="0" destOrd="0" presId="urn:microsoft.com/office/officeart/2005/8/layout/chevron2"/>
    <dgm:cxn modelId="{08ADCFBD-0008-4018-AD01-A2E152F9102E}" type="presOf" srcId="{FCA10D84-394C-472A-A3DF-5B87150B5FE4}" destId="{B3AD51C3-69A8-4352-80F7-763D6CB0A3EA}" srcOrd="0" destOrd="0" presId="urn:microsoft.com/office/officeart/2005/8/layout/chevron2"/>
    <dgm:cxn modelId="{5D674188-41BF-4504-8FB3-B4AA34C385EA}" srcId="{FCA10D84-394C-472A-A3DF-5B87150B5FE4}" destId="{BF6F0EA4-2A33-44C3-A507-5AD3697B7465}" srcOrd="1" destOrd="0" parTransId="{E57B239C-DD2A-487E-9676-D6BF791F0704}" sibTransId="{AABC6F92-7CD3-44FB-A30C-5F8069970576}"/>
    <dgm:cxn modelId="{E322D542-6169-4C68-81DC-647EA8D92E82}" type="presOf" srcId="{C3552C85-A17E-420F-ACCD-D193048AAF4E}" destId="{DD66FE13-2609-48AF-AA00-AC9C1F0E9C80}" srcOrd="0" destOrd="0" presId="urn:microsoft.com/office/officeart/2005/8/layout/chevron2"/>
    <dgm:cxn modelId="{818A3082-8CF6-4765-B8B0-ECDDA541CEDC}" srcId="{FCA10D84-394C-472A-A3DF-5B87150B5FE4}" destId="{FD519F71-EAFC-4F6E-B448-D2D5F3B0C373}" srcOrd="0" destOrd="0" parTransId="{DD01740E-641C-4439-B703-BC2D3D9A7E13}" sibTransId="{F8F427D2-3993-4F71-8C18-A65D39BF1C75}"/>
    <dgm:cxn modelId="{B17884C7-893E-4789-8DAA-8E54DB648771}" srcId="{648C7778-524D-49E8-83A2-0E465A93445D}" destId="{C3552C85-A17E-420F-ACCD-D193048AAF4E}" srcOrd="2" destOrd="0" parTransId="{D945CC7C-3227-4E00-973D-A1DA8D486E5D}" sibTransId="{8127D5C5-CF75-47DA-A737-10F12CCFBA4A}"/>
    <dgm:cxn modelId="{D830D3B9-F860-4AD9-85B7-3D0AA02A709F}" srcId="{648C7778-524D-49E8-83A2-0E465A93445D}" destId="{6412FB4B-8094-422D-A1C4-76F942201B21}" srcOrd="0" destOrd="0" parTransId="{DA73005B-C71E-4144-B362-76409E91CE6A}" sibTransId="{94668B0C-E9FB-4CE2-8A3C-4419F8D5BBB2}"/>
    <dgm:cxn modelId="{F7A995D6-3AEA-4C67-94EE-1B9B6B7C40C5}" srcId="{6412FB4B-8094-422D-A1C4-76F942201B21}" destId="{AA0CF471-8BE0-4013-9018-E4112D4930F8}" srcOrd="0" destOrd="0" parTransId="{6A5F2219-2DFF-4CC2-820B-E353D075F65C}" sibTransId="{5B81854F-2C9E-4AA1-A929-5BCABE3BB439}"/>
    <dgm:cxn modelId="{08BD6365-3DD7-4703-9DDA-F564E768CB0F}" type="presOf" srcId="{648C7778-524D-49E8-83A2-0E465A93445D}" destId="{88C7AEF9-F16D-4D8B-A75D-4BE376C36F88}" srcOrd="0" destOrd="0" presId="urn:microsoft.com/office/officeart/2005/8/layout/chevron2"/>
    <dgm:cxn modelId="{64EAD8CD-F52B-4A03-907F-A2E2CAEEBEA4}" type="presOf" srcId="{AA7C4AE9-C55F-4B39-BD6E-3026DAD60917}" destId="{A8C75EAE-A3D9-497C-B170-A12CF092AC0F}" srcOrd="0" destOrd="1" presId="urn:microsoft.com/office/officeart/2005/8/layout/chevron2"/>
    <dgm:cxn modelId="{A31D3F87-82C2-4488-9D4A-3062BAA4C32F}" type="presParOf" srcId="{88C7AEF9-F16D-4D8B-A75D-4BE376C36F88}" destId="{6A6F0457-BA42-4D7D-8F8C-86844C493776}" srcOrd="0" destOrd="0" presId="urn:microsoft.com/office/officeart/2005/8/layout/chevron2"/>
    <dgm:cxn modelId="{CD0F4C99-E9E7-432D-A596-801B7A67D5EC}" type="presParOf" srcId="{6A6F0457-BA42-4D7D-8F8C-86844C493776}" destId="{20205A67-7FBC-4101-82D0-C11DAD8699D7}" srcOrd="0" destOrd="0" presId="urn:microsoft.com/office/officeart/2005/8/layout/chevron2"/>
    <dgm:cxn modelId="{DBF3553C-80B2-4C0F-8FE4-C93DA2D8807C}" type="presParOf" srcId="{6A6F0457-BA42-4D7D-8F8C-86844C493776}" destId="{DC1DA50C-1258-4279-B9C1-F0E5E0E3AF69}" srcOrd="1" destOrd="0" presId="urn:microsoft.com/office/officeart/2005/8/layout/chevron2"/>
    <dgm:cxn modelId="{C4156C7D-1D79-4115-877E-35D3972F565E}" type="presParOf" srcId="{88C7AEF9-F16D-4D8B-A75D-4BE376C36F88}" destId="{A62CF175-6032-4AB5-925F-E1A73C3FB243}" srcOrd="1" destOrd="0" presId="urn:microsoft.com/office/officeart/2005/8/layout/chevron2"/>
    <dgm:cxn modelId="{45F0F132-303C-4625-8060-7C6D754CD1C5}" type="presParOf" srcId="{88C7AEF9-F16D-4D8B-A75D-4BE376C36F88}" destId="{FE26BFDD-E14F-49D1-A3E0-E290E8562009}" srcOrd="2" destOrd="0" presId="urn:microsoft.com/office/officeart/2005/8/layout/chevron2"/>
    <dgm:cxn modelId="{037D18A6-00E2-4B72-AB36-D5305876170E}" type="presParOf" srcId="{FE26BFDD-E14F-49D1-A3E0-E290E8562009}" destId="{B3AD51C3-69A8-4352-80F7-763D6CB0A3EA}" srcOrd="0" destOrd="0" presId="urn:microsoft.com/office/officeart/2005/8/layout/chevron2"/>
    <dgm:cxn modelId="{AB62816F-EADF-4409-92B1-C4D715E195FC}" type="presParOf" srcId="{FE26BFDD-E14F-49D1-A3E0-E290E8562009}" destId="{8CD8DE7A-E6B4-4261-9910-155DDB7A0D63}" srcOrd="1" destOrd="0" presId="urn:microsoft.com/office/officeart/2005/8/layout/chevron2"/>
    <dgm:cxn modelId="{714B33AA-4C45-439D-A9CC-1AB524F61702}" type="presParOf" srcId="{88C7AEF9-F16D-4D8B-A75D-4BE376C36F88}" destId="{09DDD0F9-9245-40D8-BE9C-EB6D881EA520}" srcOrd="3" destOrd="0" presId="urn:microsoft.com/office/officeart/2005/8/layout/chevron2"/>
    <dgm:cxn modelId="{96C54300-DAF1-4842-B8DF-747321F524C6}" type="presParOf" srcId="{88C7AEF9-F16D-4D8B-A75D-4BE376C36F88}" destId="{2A31B7A7-140B-486F-B5C9-B9CE68C6EC28}" srcOrd="4" destOrd="0" presId="urn:microsoft.com/office/officeart/2005/8/layout/chevron2"/>
    <dgm:cxn modelId="{F515FDE7-A783-4AA4-8DE4-48FE1D12C0D6}" type="presParOf" srcId="{2A31B7A7-140B-486F-B5C9-B9CE68C6EC28}" destId="{DD66FE13-2609-48AF-AA00-AC9C1F0E9C80}" srcOrd="0" destOrd="0" presId="urn:microsoft.com/office/officeart/2005/8/layout/chevron2"/>
    <dgm:cxn modelId="{B031C935-EDB9-48C6-9038-CD3D8039E306}" type="presParOf" srcId="{2A31B7A7-140B-486F-B5C9-B9CE68C6EC28}" destId="{A8C75EAE-A3D9-497C-B170-A12CF092AC0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205A67-7FBC-4101-82D0-C11DAD8699D7}">
      <dsp:nvSpPr>
        <dsp:cNvPr id="0" name=""/>
        <dsp:cNvSpPr/>
      </dsp:nvSpPr>
      <dsp:spPr>
        <a:xfrm rot="5400000">
          <a:off x="-222429" y="225592"/>
          <a:ext cx="1482862" cy="1038004"/>
        </a:xfrm>
        <a:prstGeom prst="chevron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900" kern="1200" dirty="0"/>
            <a:t>관리철저</a:t>
          </a:r>
        </a:p>
      </dsp:txBody>
      <dsp:txXfrm rot="-5400000">
        <a:off x="0" y="522165"/>
        <a:ext cx="1038004" cy="444858"/>
      </dsp:txXfrm>
    </dsp:sp>
    <dsp:sp modelId="{DC1DA50C-1258-4279-B9C1-F0E5E0E3AF69}">
      <dsp:nvSpPr>
        <dsp:cNvPr id="0" name=""/>
        <dsp:cNvSpPr/>
      </dsp:nvSpPr>
      <dsp:spPr>
        <a:xfrm rot="5400000">
          <a:off x="3054167" y="-2045080"/>
          <a:ext cx="963860" cy="5057995"/>
        </a:xfrm>
        <a:prstGeom prst="round2SameRect">
          <a:avLst/>
        </a:prstGeom>
        <a:noFill/>
        <a:ln w="2540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/>
            <a:t>우리 회사에 설치된 방지시설의 구조와 원리 알기</a:t>
          </a:r>
        </a:p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/>
            <a:t>기계 및 기구의 관리철저 및 소모품 교환주기 엄수</a:t>
          </a:r>
        </a:p>
      </dsp:txBody>
      <dsp:txXfrm rot="-5400000">
        <a:off x="1007100" y="49039"/>
        <a:ext cx="5010943" cy="869756"/>
      </dsp:txXfrm>
    </dsp:sp>
    <dsp:sp modelId="{B3AD51C3-69A8-4352-80F7-763D6CB0A3EA}">
      <dsp:nvSpPr>
        <dsp:cNvPr id="0" name=""/>
        <dsp:cNvSpPr/>
      </dsp:nvSpPr>
      <dsp:spPr>
        <a:xfrm rot="5400000">
          <a:off x="-222429" y="1512997"/>
          <a:ext cx="1482862" cy="1038004"/>
        </a:xfrm>
        <a:prstGeom prst="chevron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900" kern="1200" dirty="0"/>
            <a:t>개선노력</a:t>
          </a:r>
        </a:p>
      </dsp:txBody>
      <dsp:txXfrm rot="-5400000">
        <a:off x="0" y="1809570"/>
        <a:ext cx="1038004" cy="444858"/>
      </dsp:txXfrm>
    </dsp:sp>
    <dsp:sp modelId="{8CD8DE7A-E6B4-4261-9910-155DDB7A0D63}">
      <dsp:nvSpPr>
        <dsp:cNvPr id="0" name=""/>
        <dsp:cNvSpPr/>
      </dsp:nvSpPr>
      <dsp:spPr>
        <a:xfrm rot="5400000">
          <a:off x="3085071" y="-756498"/>
          <a:ext cx="963860" cy="5057995"/>
        </a:xfrm>
        <a:prstGeom prst="round2SameRect">
          <a:avLst/>
        </a:prstGeom>
        <a:noFill/>
        <a:ln w="2540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/>
            <a:t>우리 회사 시설 및 환경관리 상의 문제점 찾기</a:t>
          </a:r>
        </a:p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/>
            <a:t>모범사례 찾아서 접목</a:t>
          </a:r>
          <a:r>
            <a:rPr lang="en-US" altLang="ko-KR" sz="1400" kern="1200" dirty="0"/>
            <a:t>, </a:t>
          </a:r>
          <a:r>
            <a:rPr lang="ko-KR" altLang="en-US" sz="1400" kern="1200" dirty="0"/>
            <a:t>개선안 도출하고 시행하기</a:t>
          </a:r>
        </a:p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/>
            <a:t>기존시설의 성능개선방안 모색</a:t>
          </a:r>
          <a:r>
            <a:rPr lang="en-US" altLang="ko-KR" sz="1400" kern="1200" dirty="0"/>
            <a:t>, </a:t>
          </a:r>
          <a:r>
            <a:rPr lang="ko-KR" altLang="en-US" sz="1400" kern="1200" dirty="0"/>
            <a:t>시행하기</a:t>
          </a:r>
        </a:p>
      </dsp:txBody>
      <dsp:txXfrm rot="-5400000">
        <a:off x="1038004" y="1337621"/>
        <a:ext cx="5010943" cy="869756"/>
      </dsp:txXfrm>
    </dsp:sp>
    <dsp:sp modelId="{DD66FE13-2609-48AF-AA00-AC9C1F0E9C80}">
      <dsp:nvSpPr>
        <dsp:cNvPr id="0" name=""/>
        <dsp:cNvSpPr/>
      </dsp:nvSpPr>
      <dsp:spPr>
        <a:xfrm rot="5400000">
          <a:off x="-222429" y="2800403"/>
          <a:ext cx="1482862" cy="1038004"/>
        </a:xfrm>
        <a:prstGeom prst="chevron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900" kern="1200" dirty="0"/>
            <a:t>환경보전</a:t>
          </a:r>
        </a:p>
      </dsp:txBody>
      <dsp:txXfrm rot="-5400000">
        <a:off x="0" y="3096976"/>
        <a:ext cx="1038004" cy="444858"/>
      </dsp:txXfrm>
    </dsp:sp>
    <dsp:sp modelId="{A8C75EAE-A3D9-497C-B170-A12CF092AC0F}">
      <dsp:nvSpPr>
        <dsp:cNvPr id="0" name=""/>
        <dsp:cNvSpPr/>
      </dsp:nvSpPr>
      <dsp:spPr>
        <a:xfrm rot="5400000">
          <a:off x="3085071" y="530906"/>
          <a:ext cx="963860" cy="5057995"/>
        </a:xfrm>
        <a:prstGeom prst="round2SameRect">
          <a:avLst/>
        </a:prstGeom>
        <a:noFill/>
        <a:ln w="2540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/>
            <a:t>우리 회사의 환경개선을 위한 노력 홍보</a:t>
          </a:r>
          <a:r>
            <a:rPr lang="en-US" altLang="ko-KR" sz="1400" kern="1200" dirty="0"/>
            <a:t>, </a:t>
          </a:r>
          <a:r>
            <a:rPr lang="ko-KR" altLang="en-US" sz="1400" kern="1200" dirty="0"/>
            <a:t>기업 경쟁력 제고 </a:t>
          </a:r>
        </a:p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/>
            <a:t>인천 환경개선을 위한 일원으로서의 자부심 갖기</a:t>
          </a:r>
        </a:p>
      </dsp:txBody>
      <dsp:txXfrm rot="-5400000">
        <a:off x="1038004" y="2625025"/>
        <a:ext cx="5010943" cy="8697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8E3D3E-2A64-4950-978C-DC7D97AF8949}" type="datetimeFigureOut">
              <a:rPr lang="ko-KR" altLang="en-US" smtClean="0"/>
              <a:t>2019-07-31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39E12-7186-4E9D-A210-174852BC154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7503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F39E12-7186-4E9D-A210-174852BC1541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9143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F39E12-7186-4E9D-A210-174852BC1541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4512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8060-555F-430E-996C-FDD73FFBE940}" type="datetimeFigureOut">
              <a:rPr lang="ko-KR" altLang="en-US" smtClean="0"/>
              <a:pPr/>
              <a:t>2019-07-31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05745-7A5B-4617-858B-50DFA5FC7EF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8060-555F-430E-996C-FDD73FFBE940}" type="datetimeFigureOut">
              <a:rPr lang="ko-KR" altLang="en-US" smtClean="0"/>
              <a:pPr/>
              <a:t>2019-07-31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05745-7A5B-4617-858B-50DFA5FC7EF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8060-555F-430E-996C-FDD73FFBE940}" type="datetimeFigureOut">
              <a:rPr lang="ko-KR" altLang="en-US" smtClean="0"/>
              <a:pPr/>
              <a:t>2019-07-31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05745-7A5B-4617-858B-50DFA5FC7EF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8060-555F-430E-996C-FDD73FFBE940}" type="datetimeFigureOut">
              <a:rPr lang="ko-KR" altLang="en-US" smtClean="0"/>
              <a:pPr/>
              <a:t>2019-07-31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05745-7A5B-4617-858B-50DFA5FC7EF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8060-555F-430E-996C-FDD73FFBE940}" type="datetimeFigureOut">
              <a:rPr lang="ko-KR" altLang="en-US" smtClean="0"/>
              <a:pPr/>
              <a:t>2019-07-31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05745-7A5B-4617-858B-50DFA5FC7EF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8060-555F-430E-996C-FDD73FFBE940}" type="datetimeFigureOut">
              <a:rPr lang="ko-KR" altLang="en-US" smtClean="0"/>
              <a:pPr/>
              <a:t>2019-07-31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05745-7A5B-4617-858B-50DFA5FC7EF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8060-555F-430E-996C-FDD73FFBE940}" type="datetimeFigureOut">
              <a:rPr lang="ko-KR" altLang="en-US" smtClean="0"/>
              <a:pPr/>
              <a:t>2019-07-31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05745-7A5B-4617-858B-50DFA5FC7EF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8060-555F-430E-996C-FDD73FFBE940}" type="datetimeFigureOut">
              <a:rPr lang="ko-KR" altLang="en-US" smtClean="0"/>
              <a:pPr/>
              <a:t>2019-07-31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05745-7A5B-4617-858B-50DFA5FC7EF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8060-555F-430E-996C-FDD73FFBE940}" type="datetimeFigureOut">
              <a:rPr lang="ko-KR" altLang="en-US" smtClean="0"/>
              <a:pPr/>
              <a:t>2019-07-31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05745-7A5B-4617-858B-50DFA5FC7EF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8060-555F-430E-996C-FDD73FFBE940}" type="datetimeFigureOut">
              <a:rPr lang="ko-KR" altLang="en-US" smtClean="0"/>
              <a:pPr/>
              <a:t>2019-07-31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05745-7A5B-4617-858B-50DFA5FC7EF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28060-555F-430E-996C-FDD73FFBE940}" type="datetimeFigureOut">
              <a:rPr lang="ko-KR" altLang="en-US" smtClean="0"/>
              <a:pPr/>
              <a:t>2019-07-31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05745-7A5B-4617-858B-50DFA5FC7EF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28060-555F-430E-996C-FDD73FFBE940}" type="datetimeFigureOut">
              <a:rPr lang="ko-KR" altLang="en-US" smtClean="0"/>
              <a:pPr/>
              <a:t>2019-07-31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05745-7A5B-4617-858B-50DFA5FC7EF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tiff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25624" y="1681193"/>
            <a:ext cx="7992888" cy="794519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ko-KR" altLang="en-US" sz="2800" dirty="0"/>
              <a:t> </a:t>
            </a:r>
            <a:r>
              <a:rPr lang="en-US" altLang="ko-KR" sz="3600" b="1" dirty="0"/>
              <a:t>2018 </a:t>
            </a:r>
            <a:r>
              <a:rPr lang="ko-KR" altLang="en-US" sz="3600" b="1" dirty="0"/>
              <a:t>환경 키워드와 방지시설의 유지관리</a:t>
            </a: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3743908" y="3369266"/>
            <a:ext cx="14401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2018.  3</a:t>
            </a: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1835696" y="4725144"/>
            <a:ext cx="52565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ko-KR" altLang="en-US" b="1" dirty="0" err="1"/>
              <a:t>인천환경전문공사업협회</a:t>
            </a:r>
            <a:r>
              <a:rPr lang="ko-KR" altLang="en-US" b="1" dirty="0"/>
              <a:t>     </a:t>
            </a:r>
            <a:r>
              <a:rPr lang="en-US" altLang="ko-KR" b="1" dirty="0"/>
              <a:t> </a:t>
            </a:r>
            <a:r>
              <a:rPr lang="ko-KR" altLang="en-US" b="1" dirty="0"/>
              <a:t>강사   정  상  호 </a:t>
            </a:r>
            <a:endParaRPr lang="en-US" altLang="ko-KR" b="1" dirty="0"/>
          </a:p>
        </p:txBody>
      </p:sp>
      <p:sp>
        <p:nvSpPr>
          <p:cNvPr id="9" name="슬라이드 번호 개체 틀 1"/>
          <p:cNvSpPr>
            <a:spLocks noGrp="1"/>
          </p:cNvSpPr>
          <p:nvPr>
            <p:ph type="sldNum" sz="quarter" idx="10"/>
          </p:nvPr>
        </p:nvSpPr>
        <p:spPr>
          <a:xfrm>
            <a:off x="7956376" y="6165304"/>
            <a:ext cx="662136" cy="324272"/>
          </a:xfrm>
          <a:noFill/>
        </p:spPr>
        <p:txBody>
          <a:bodyPr/>
          <a:lstStyle/>
          <a:p>
            <a:r>
              <a:rPr lang="en-US" altLang="ko-KR" dirty="0"/>
              <a:t>    </a:t>
            </a:r>
            <a:fld id="{525C79AF-EA40-42BD-B6B5-69BD37A67D4A}" type="slidenum">
              <a:rPr lang="en-US" altLang="ko-KR"/>
              <a:pPr/>
              <a:t>1</a:t>
            </a:fld>
            <a:endParaRPr lang="en-US" altLang="ko-K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chemeClr val="accent5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ko-KR" altLang="en-US" sz="1800" b="1" dirty="0">
                <a:solidFill>
                  <a:schemeClr val="tx2"/>
                </a:solidFill>
              </a:rPr>
              <a:t>목    차</a:t>
            </a:r>
          </a:p>
        </p:txBody>
      </p:sp>
      <p:sp>
        <p:nvSpPr>
          <p:cNvPr id="5" name="Line 17"/>
          <p:cNvSpPr>
            <a:spLocks noChangeShapeType="1"/>
          </p:cNvSpPr>
          <p:nvPr/>
        </p:nvSpPr>
        <p:spPr bwMode="auto">
          <a:xfrm>
            <a:off x="609600" y="1143000"/>
            <a:ext cx="1905000" cy="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6" name="Rectangle 18"/>
          <p:cNvSpPr>
            <a:spLocks noChangeArrowheads="1"/>
          </p:cNvSpPr>
          <p:nvPr/>
        </p:nvSpPr>
        <p:spPr bwMode="auto">
          <a:xfrm>
            <a:off x="2438400" y="1066800"/>
            <a:ext cx="152400" cy="152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539552" y="2276872"/>
            <a:ext cx="152400" cy="152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>
            <a:off x="611560" y="1124744"/>
            <a:ext cx="0" cy="11430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971600" y="1628800"/>
            <a:ext cx="3068469" cy="4724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altLang="ko-KR" sz="1600" b="1" dirty="0"/>
              <a:t>2018</a:t>
            </a:r>
            <a:r>
              <a:rPr lang="ko-KR" altLang="en-US" sz="1600" b="1" dirty="0"/>
              <a:t>년 환경 키워드</a:t>
            </a:r>
            <a:endParaRPr lang="en-US" altLang="ko-KR" sz="1600" b="1" dirty="0"/>
          </a:p>
          <a:p>
            <a:pPr marL="342900" indent="-342900">
              <a:buAutoNum type="arabicPeriod"/>
            </a:pPr>
            <a:endParaRPr lang="en-US" altLang="ko-KR" sz="1600" b="1" dirty="0"/>
          </a:p>
          <a:p>
            <a:pPr marL="342900" indent="-342900">
              <a:buFontTx/>
              <a:buAutoNum type="arabicPeriod"/>
            </a:pPr>
            <a:r>
              <a:rPr lang="ko-KR" altLang="en-US" sz="1600" b="1" dirty="0"/>
              <a:t>방지시설의 유지관리 개요</a:t>
            </a:r>
            <a:r>
              <a:rPr lang="en-US" altLang="ko-KR" sz="1600" dirty="0"/>
              <a:t> </a:t>
            </a:r>
          </a:p>
          <a:p>
            <a:pPr marL="342900" indent="-342900">
              <a:buFontTx/>
              <a:buAutoNum type="arabicPeriod"/>
            </a:pPr>
            <a:endParaRPr lang="en-US" altLang="ko-KR" sz="1600" dirty="0"/>
          </a:p>
          <a:p>
            <a:pPr marL="342900" indent="-342900">
              <a:buFontTx/>
              <a:buAutoNum type="arabicPeriod"/>
            </a:pPr>
            <a:r>
              <a:rPr lang="ko-KR" altLang="en-US" sz="1600" b="1" dirty="0"/>
              <a:t>방지시설의 유지관리</a:t>
            </a:r>
            <a:endParaRPr lang="ko-KR" altLang="en-US" sz="1300" b="1" dirty="0"/>
          </a:p>
          <a:p>
            <a:r>
              <a:rPr lang="ko-KR" altLang="en-US" sz="1300" dirty="0"/>
              <a:t>    </a:t>
            </a:r>
            <a:r>
              <a:rPr lang="en-US" altLang="ko-KR" sz="1300" dirty="0"/>
              <a:t>3-1 </a:t>
            </a:r>
            <a:r>
              <a:rPr lang="ko-KR" altLang="en-US" sz="1300" dirty="0"/>
              <a:t>동력기기</a:t>
            </a:r>
          </a:p>
          <a:p>
            <a:r>
              <a:rPr lang="ko-KR" altLang="en-US" sz="1300" dirty="0"/>
              <a:t>     </a:t>
            </a:r>
            <a:r>
              <a:rPr lang="en-US" altLang="ko-KR" sz="1300" dirty="0"/>
              <a:t>(1) </a:t>
            </a:r>
            <a:r>
              <a:rPr lang="ko-KR" altLang="en-US" sz="1300" dirty="0"/>
              <a:t>송풍기</a:t>
            </a:r>
          </a:p>
          <a:p>
            <a:r>
              <a:rPr lang="ko-KR" altLang="en-US" sz="1300" dirty="0"/>
              <a:t>     </a:t>
            </a:r>
            <a:r>
              <a:rPr lang="en-US" altLang="ko-KR" sz="1300" dirty="0"/>
              <a:t>(2) </a:t>
            </a:r>
            <a:r>
              <a:rPr lang="ko-KR" altLang="en-US" sz="1300" dirty="0"/>
              <a:t>펌프</a:t>
            </a:r>
          </a:p>
          <a:p>
            <a:r>
              <a:rPr lang="ko-KR" altLang="en-US" sz="1300" dirty="0"/>
              <a:t>     </a:t>
            </a:r>
            <a:r>
              <a:rPr lang="en-US" altLang="ko-KR" sz="1300" dirty="0"/>
              <a:t>(3) </a:t>
            </a:r>
            <a:r>
              <a:rPr lang="ko-KR" altLang="en-US" sz="1300" dirty="0" err="1"/>
              <a:t>로타리</a:t>
            </a:r>
            <a:r>
              <a:rPr lang="ko-KR" altLang="en-US" sz="1300" dirty="0"/>
              <a:t> 밸브 </a:t>
            </a:r>
            <a:r>
              <a:rPr lang="en-US" altLang="ko-KR" sz="1300" dirty="0"/>
              <a:t>&amp; </a:t>
            </a:r>
            <a:r>
              <a:rPr lang="ko-KR" altLang="en-US" sz="1300" dirty="0" err="1"/>
              <a:t>스크류콘베이어</a:t>
            </a:r>
            <a:endParaRPr lang="ko-KR" altLang="en-US" sz="1300" dirty="0"/>
          </a:p>
          <a:p>
            <a:r>
              <a:rPr lang="ko-KR" altLang="en-US" sz="1300" dirty="0"/>
              <a:t>     </a:t>
            </a:r>
            <a:r>
              <a:rPr lang="en-US" altLang="ko-KR" sz="1300" dirty="0"/>
              <a:t>(4) </a:t>
            </a:r>
            <a:r>
              <a:rPr lang="ko-KR" altLang="en-US" sz="1300" dirty="0" err="1"/>
              <a:t>콤프레샤</a:t>
            </a:r>
            <a:endParaRPr lang="ko-KR" altLang="en-US" sz="1300" dirty="0"/>
          </a:p>
          <a:p>
            <a:r>
              <a:rPr lang="ko-KR" altLang="en-US" sz="1300" dirty="0"/>
              <a:t>     </a:t>
            </a:r>
            <a:r>
              <a:rPr lang="en-US" altLang="ko-KR" sz="1300" dirty="0"/>
              <a:t>(5) </a:t>
            </a:r>
            <a:r>
              <a:rPr lang="ko-KR" altLang="en-US" sz="1300" dirty="0"/>
              <a:t>정량펌프</a:t>
            </a:r>
          </a:p>
          <a:p>
            <a:r>
              <a:rPr lang="ko-KR" altLang="en-US" sz="1300" dirty="0"/>
              <a:t>     </a:t>
            </a:r>
            <a:r>
              <a:rPr lang="en-US" altLang="ko-KR" sz="1300" dirty="0"/>
              <a:t>(6) </a:t>
            </a:r>
            <a:r>
              <a:rPr lang="ko-KR" altLang="en-US" sz="1300" dirty="0" err="1"/>
              <a:t>교반기</a:t>
            </a:r>
            <a:endParaRPr lang="ko-KR" altLang="en-US" sz="1300" dirty="0"/>
          </a:p>
          <a:p>
            <a:r>
              <a:rPr lang="ko-KR" altLang="en-US" sz="1300" dirty="0"/>
              <a:t>    </a:t>
            </a:r>
          </a:p>
          <a:p>
            <a:r>
              <a:rPr lang="ko-KR" altLang="en-US" sz="1300" dirty="0"/>
              <a:t>    </a:t>
            </a:r>
            <a:r>
              <a:rPr lang="en-US" altLang="ko-KR" sz="1300" dirty="0"/>
              <a:t>3-2 </a:t>
            </a:r>
            <a:r>
              <a:rPr lang="ko-KR" altLang="en-US" sz="1300" dirty="0"/>
              <a:t>계측기기 및 부속시설</a:t>
            </a:r>
          </a:p>
          <a:p>
            <a:r>
              <a:rPr lang="ko-KR" altLang="en-US" sz="1300" dirty="0"/>
              <a:t>     </a:t>
            </a:r>
            <a:r>
              <a:rPr lang="en-US" altLang="ko-KR" sz="1300" dirty="0"/>
              <a:t>(1) </a:t>
            </a:r>
            <a:r>
              <a:rPr lang="en-US" altLang="ko-KR" sz="1300" dirty="0" err="1"/>
              <a:t>pHIC</a:t>
            </a:r>
            <a:r>
              <a:rPr lang="en-US" altLang="ko-KR" sz="1300" dirty="0"/>
              <a:t> &amp; ORPIC</a:t>
            </a:r>
            <a:r>
              <a:rPr lang="ko-KR" altLang="en-US" sz="1300" dirty="0"/>
              <a:t> </a:t>
            </a:r>
          </a:p>
          <a:p>
            <a:r>
              <a:rPr lang="ko-KR" altLang="en-US" sz="1300" dirty="0"/>
              <a:t>     </a:t>
            </a:r>
            <a:r>
              <a:rPr lang="en-US" altLang="ko-KR" sz="1300" dirty="0"/>
              <a:t>(2) </a:t>
            </a:r>
            <a:r>
              <a:rPr lang="ko-KR" altLang="en-US" sz="1300" dirty="0" err="1"/>
              <a:t>솔레노이드</a:t>
            </a:r>
            <a:r>
              <a:rPr lang="ko-KR" altLang="en-US" sz="1300" dirty="0"/>
              <a:t> 밸브</a:t>
            </a:r>
          </a:p>
          <a:p>
            <a:r>
              <a:rPr lang="ko-KR" altLang="en-US" sz="1300" dirty="0"/>
              <a:t>     </a:t>
            </a:r>
            <a:r>
              <a:rPr lang="en-US" altLang="ko-KR" sz="1300" dirty="0"/>
              <a:t>(3) </a:t>
            </a:r>
            <a:r>
              <a:rPr lang="ko-KR" altLang="en-US" sz="1300" dirty="0"/>
              <a:t>타이머</a:t>
            </a:r>
          </a:p>
          <a:p>
            <a:r>
              <a:rPr lang="ko-KR" altLang="en-US" sz="1300" dirty="0"/>
              <a:t>     </a:t>
            </a:r>
            <a:r>
              <a:rPr lang="en-US" altLang="ko-KR" sz="1300" dirty="0"/>
              <a:t>(4) </a:t>
            </a:r>
            <a:r>
              <a:rPr lang="ko-KR" altLang="en-US" sz="1300" dirty="0" err="1"/>
              <a:t>차압계</a:t>
            </a:r>
            <a:endParaRPr lang="ko-KR" altLang="en-US" sz="1300" dirty="0"/>
          </a:p>
          <a:p>
            <a:r>
              <a:rPr lang="ko-KR" altLang="en-US" sz="1300" dirty="0"/>
              <a:t>     </a:t>
            </a:r>
            <a:r>
              <a:rPr lang="en-US" altLang="ko-KR" sz="1300" dirty="0"/>
              <a:t>(5) </a:t>
            </a:r>
            <a:r>
              <a:rPr lang="ko-KR" altLang="en-US" sz="1300" dirty="0"/>
              <a:t>노즐</a:t>
            </a:r>
            <a:r>
              <a:rPr lang="en-US" altLang="ko-KR" sz="1300" dirty="0"/>
              <a:t>, </a:t>
            </a:r>
            <a:r>
              <a:rPr lang="ko-KR" altLang="en-US" sz="1300" dirty="0" err="1"/>
              <a:t>충진물</a:t>
            </a:r>
            <a:r>
              <a:rPr lang="ko-KR" altLang="en-US" sz="1300" dirty="0"/>
              <a:t> 및 기수분리기</a:t>
            </a:r>
          </a:p>
          <a:p>
            <a:r>
              <a:rPr lang="ko-KR" altLang="en-US" sz="1300" dirty="0"/>
              <a:t>     </a:t>
            </a:r>
            <a:r>
              <a:rPr lang="en-US" altLang="ko-KR" sz="1300" dirty="0"/>
              <a:t>(6) </a:t>
            </a:r>
            <a:r>
              <a:rPr lang="ko-KR" altLang="en-US" sz="1300" dirty="0"/>
              <a:t>필터 백</a:t>
            </a:r>
            <a:r>
              <a:rPr lang="en-US" altLang="ko-KR" sz="1300" dirty="0"/>
              <a:t>, </a:t>
            </a:r>
            <a:r>
              <a:rPr lang="ko-KR" altLang="en-US" sz="1300" dirty="0" err="1"/>
              <a:t>백케이지</a:t>
            </a:r>
            <a:r>
              <a:rPr lang="ko-KR" altLang="en-US" sz="1300" dirty="0"/>
              <a:t> 및 </a:t>
            </a:r>
            <a:r>
              <a:rPr lang="ko-KR" altLang="en-US" sz="1300" dirty="0" err="1"/>
              <a:t>벤츄리</a:t>
            </a:r>
            <a:endParaRPr lang="ko-KR" altLang="en-US" sz="1300" dirty="0"/>
          </a:p>
          <a:p>
            <a:r>
              <a:rPr lang="ko-KR" altLang="en-US" sz="1300" dirty="0"/>
              <a:t>     </a:t>
            </a:r>
            <a:r>
              <a:rPr lang="en-US" altLang="ko-KR" sz="1300" dirty="0"/>
              <a:t>(7) </a:t>
            </a:r>
            <a:r>
              <a:rPr lang="ko-KR" altLang="en-US" sz="1300" dirty="0"/>
              <a:t>활성탄 </a:t>
            </a:r>
          </a:p>
          <a:p>
            <a:r>
              <a:rPr lang="ko-KR" altLang="en-US" sz="1300" dirty="0"/>
              <a:t>    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5004048" y="1628800"/>
            <a:ext cx="2808312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1600" b="1" dirty="0"/>
              <a:t>4. </a:t>
            </a:r>
            <a:r>
              <a:rPr lang="ko-KR" altLang="en-US" sz="1600" b="1" dirty="0" err="1"/>
              <a:t>시설별</a:t>
            </a:r>
            <a:r>
              <a:rPr lang="ko-KR" altLang="en-US" sz="1600" b="1" dirty="0"/>
              <a:t> 중점유지관리 항목</a:t>
            </a:r>
            <a:endParaRPr lang="ko-KR" altLang="en-US" sz="1300" b="1" dirty="0"/>
          </a:p>
          <a:p>
            <a:endParaRPr lang="en-US" altLang="ko-KR" sz="1300" dirty="0"/>
          </a:p>
          <a:p>
            <a:r>
              <a:rPr lang="ko-KR" altLang="en-US" sz="1300" dirty="0"/>
              <a:t>    </a:t>
            </a:r>
            <a:r>
              <a:rPr lang="en-US" altLang="ko-KR" sz="1300" dirty="0"/>
              <a:t>4-1 </a:t>
            </a:r>
            <a:r>
              <a:rPr lang="ko-KR" altLang="en-US" sz="1300" dirty="0" err="1"/>
              <a:t>스크라바</a:t>
            </a:r>
            <a:endParaRPr lang="ko-KR" altLang="en-US" sz="1300" dirty="0"/>
          </a:p>
          <a:p>
            <a:r>
              <a:rPr lang="ko-KR" altLang="en-US" sz="1300" dirty="0"/>
              <a:t>     </a:t>
            </a:r>
            <a:r>
              <a:rPr lang="en-US" altLang="ko-KR" sz="1300" dirty="0"/>
              <a:t>(1) </a:t>
            </a:r>
            <a:r>
              <a:rPr lang="ko-KR" altLang="en-US" sz="1300" dirty="0"/>
              <a:t>굴뚝에서의 비산문제</a:t>
            </a:r>
          </a:p>
          <a:p>
            <a:r>
              <a:rPr lang="ko-KR" altLang="en-US" sz="1300" dirty="0"/>
              <a:t>     </a:t>
            </a:r>
            <a:r>
              <a:rPr lang="en-US" altLang="ko-KR" sz="1300" dirty="0"/>
              <a:t>(2) </a:t>
            </a:r>
            <a:r>
              <a:rPr lang="ko-KR" altLang="en-US" sz="1300" dirty="0" err="1"/>
              <a:t>세정수</a:t>
            </a:r>
            <a:r>
              <a:rPr lang="ko-KR" altLang="en-US" sz="1300" dirty="0"/>
              <a:t> 수위관리 및 교체</a:t>
            </a:r>
            <a:endParaRPr lang="en-US" altLang="ko-KR" sz="1300" dirty="0"/>
          </a:p>
          <a:p>
            <a:r>
              <a:rPr lang="en-US" altLang="ko-KR" sz="1300" dirty="0"/>
              <a:t>     (3) </a:t>
            </a:r>
            <a:r>
              <a:rPr lang="ko-KR" altLang="en-US" sz="1300" dirty="0" err="1"/>
              <a:t>세정수</a:t>
            </a:r>
            <a:r>
              <a:rPr lang="ko-KR" altLang="en-US" sz="1300" dirty="0"/>
              <a:t> 관리 </a:t>
            </a:r>
            <a:r>
              <a:rPr lang="en-US" altLang="ko-KR" sz="1300" dirty="0"/>
              <a:t>(pH, </a:t>
            </a:r>
            <a:r>
              <a:rPr lang="ko-KR" altLang="en-US" sz="1300" dirty="0"/>
              <a:t>동파 등</a:t>
            </a:r>
            <a:r>
              <a:rPr lang="en-US" altLang="ko-KR" sz="1300" dirty="0"/>
              <a:t>) </a:t>
            </a:r>
            <a:endParaRPr lang="ko-KR" altLang="en-US" sz="1300" dirty="0"/>
          </a:p>
          <a:p>
            <a:endParaRPr lang="en-US" altLang="ko-KR" sz="1300" dirty="0"/>
          </a:p>
          <a:p>
            <a:r>
              <a:rPr lang="ko-KR" altLang="en-US" sz="1300" dirty="0"/>
              <a:t>    </a:t>
            </a:r>
            <a:r>
              <a:rPr lang="en-US" altLang="ko-KR" sz="1300" dirty="0"/>
              <a:t>4-2 </a:t>
            </a:r>
            <a:r>
              <a:rPr lang="ko-KR" altLang="en-US" sz="1300" dirty="0" err="1"/>
              <a:t>백필터</a:t>
            </a:r>
            <a:endParaRPr lang="en-US" altLang="ko-KR" sz="1300" dirty="0"/>
          </a:p>
          <a:p>
            <a:r>
              <a:rPr lang="en-US" altLang="ko-KR" sz="1300" dirty="0"/>
              <a:t>     (1) </a:t>
            </a:r>
            <a:r>
              <a:rPr lang="ko-KR" altLang="en-US" sz="1300" dirty="0"/>
              <a:t>필터백의 교체</a:t>
            </a:r>
            <a:endParaRPr lang="en-US" altLang="ko-KR" sz="1300" dirty="0"/>
          </a:p>
          <a:p>
            <a:r>
              <a:rPr lang="en-US" altLang="ko-KR" sz="1300" dirty="0"/>
              <a:t>     (2) </a:t>
            </a:r>
            <a:r>
              <a:rPr lang="ko-KR" altLang="en-US" sz="1300" dirty="0"/>
              <a:t>탈진장치의 유지관리</a:t>
            </a:r>
            <a:endParaRPr lang="en-US" altLang="ko-KR" sz="1300" dirty="0"/>
          </a:p>
          <a:p>
            <a:r>
              <a:rPr lang="en-US" altLang="ko-KR" sz="1300" dirty="0"/>
              <a:t>        </a:t>
            </a:r>
            <a:endParaRPr lang="ko-KR" altLang="en-US" sz="1300" dirty="0"/>
          </a:p>
          <a:p>
            <a:r>
              <a:rPr lang="ko-KR" altLang="en-US" sz="1300" dirty="0"/>
              <a:t>    </a:t>
            </a:r>
            <a:r>
              <a:rPr lang="en-US" altLang="ko-KR" sz="1300" dirty="0"/>
              <a:t>4-3 </a:t>
            </a:r>
            <a:r>
              <a:rPr lang="ko-KR" altLang="en-US" sz="1300" dirty="0" err="1"/>
              <a:t>흡착탑</a:t>
            </a:r>
            <a:endParaRPr lang="en-US" altLang="ko-KR" sz="1300" dirty="0"/>
          </a:p>
          <a:p>
            <a:r>
              <a:rPr lang="en-US" altLang="ko-KR" sz="1300" dirty="0"/>
              <a:t>     (1) </a:t>
            </a:r>
            <a:r>
              <a:rPr lang="ko-KR" altLang="en-US" sz="1300" dirty="0"/>
              <a:t>활성탄의 교체</a:t>
            </a:r>
            <a:endParaRPr lang="en-US" altLang="ko-KR" sz="1300" dirty="0"/>
          </a:p>
          <a:p>
            <a:r>
              <a:rPr lang="en-US" altLang="ko-KR" sz="1300" dirty="0"/>
              <a:t>     (2) </a:t>
            </a:r>
            <a:r>
              <a:rPr lang="ko-KR" altLang="en-US" sz="1300" dirty="0" err="1"/>
              <a:t>전처리의</a:t>
            </a:r>
            <a:r>
              <a:rPr lang="ko-KR" altLang="en-US" sz="1300" dirty="0"/>
              <a:t> 중요성</a:t>
            </a:r>
          </a:p>
          <a:p>
            <a:pPr>
              <a:lnSpc>
                <a:spcPct val="200000"/>
              </a:lnSpc>
            </a:pPr>
            <a:r>
              <a:rPr lang="en-US" altLang="ko-KR" sz="1600" b="1" dirty="0"/>
              <a:t>5. </a:t>
            </a:r>
            <a:r>
              <a:rPr lang="ko-KR" altLang="en-US" sz="1600" b="1" dirty="0"/>
              <a:t>질의응답</a:t>
            </a:r>
            <a:endParaRPr lang="ko-KR" altLang="en-US" sz="1300" b="1" dirty="0"/>
          </a:p>
          <a:p>
            <a:r>
              <a:rPr lang="ko-KR" altLang="en-US" sz="1300" dirty="0"/>
              <a:t>   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07704" y="581943"/>
            <a:ext cx="5616624" cy="706090"/>
          </a:xfrm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en-US" altLang="ko-KR" sz="2800" dirty="0">
                <a:solidFill>
                  <a:schemeClr val="bg1"/>
                </a:solidFill>
              </a:rPr>
              <a:t>1. 2018</a:t>
            </a:r>
            <a:r>
              <a:rPr lang="ko-KR" altLang="en-US" sz="2800" dirty="0">
                <a:solidFill>
                  <a:schemeClr val="bg1"/>
                </a:solidFill>
              </a:rPr>
              <a:t>년</a:t>
            </a:r>
            <a:r>
              <a:rPr lang="en-US" altLang="ko-KR" sz="2800" dirty="0">
                <a:solidFill>
                  <a:schemeClr val="bg1"/>
                </a:solidFill>
              </a:rPr>
              <a:t> </a:t>
            </a:r>
            <a:r>
              <a:rPr lang="ko-KR" altLang="en-US" sz="2800" dirty="0">
                <a:solidFill>
                  <a:schemeClr val="bg1"/>
                </a:solidFill>
              </a:rPr>
              <a:t>주요 환경 키워드 </a:t>
            </a:r>
            <a:r>
              <a:rPr lang="en-US" altLang="ko-KR" sz="2800" dirty="0">
                <a:solidFill>
                  <a:schemeClr val="bg1"/>
                </a:solidFill>
              </a:rPr>
              <a:t>(1)</a:t>
            </a:r>
            <a:endParaRPr lang="ko-KR" altLang="en-US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842387"/>
              </p:ext>
            </p:extLst>
          </p:nvPr>
        </p:nvGraphicFramePr>
        <p:xfrm>
          <a:off x="683568" y="1412776"/>
          <a:ext cx="7632847" cy="4641774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7644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09592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통 합 환 경 관 리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발전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‧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증기공급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‧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소각업부터 시작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2021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년까지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19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업종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1,300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대규모 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사업장으로 확대</a:t>
                      </a:r>
                    </a:p>
                    <a:p>
                      <a:pPr fontAlgn="base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배출시설별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인허가를 사업장별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허가로 통합</a:t>
                      </a:r>
                    </a:p>
                    <a:p>
                      <a:pPr fontAlgn="base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환경에 미치는 영향 수준에 따라 차별화된 배출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기준 적용 </a:t>
                      </a: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757740">
                <a:tc>
                  <a:txBody>
                    <a:bodyPr/>
                    <a:lstStyle/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 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적용대상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  <a:latin typeface="굴림"/>
                        <a:ea typeface="굴림"/>
                      </a:endParaRP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  <a:latin typeface="굴림"/>
                        <a:ea typeface="굴림"/>
                      </a:endParaRP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196850" marR="0" indent="-196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연간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톤 이상의 대기오염물질을 발생시키거나  일일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700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㎥ 이상의 폐수를 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배출하는 대규모 사업장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fontAlgn="base" latinLnBrk="1"/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향후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 동안 환경에 미치는 영향이 큰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업종에 대하여 단계적으로 확대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시행한다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적용대상 사업장은 약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1,300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개이며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오염물질 배출량은 전체의 약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70%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차지</a:t>
                      </a: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다만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제도 전환의 혼란을 줄이기 위해 기존 사업장에는 업종별 시행일로부터 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4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 간의 유예기간이 주어진다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664732">
                <a:tc>
                  <a:txBody>
                    <a:bodyPr/>
                    <a:lstStyle/>
                    <a:p>
                      <a:pPr marL="217170" marR="0" indent="-21717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</a:rPr>
                        <a:t>    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</a:rPr>
                        <a:t>업종별 시행시기</a:t>
                      </a: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120" marR="0" indent="-19812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437112"/>
            <a:ext cx="5040560" cy="1440160"/>
          </a:xfrm>
          <a:prstGeom prst="rect">
            <a:avLst/>
          </a:prstGeom>
        </p:spPr>
      </p:pic>
      <p:sp>
        <p:nvSpPr>
          <p:cNvPr id="3" name="타원 2">
            <a:extLst>
              <a:ext uri="{FF2B5EF4-FFF2-40B4-BE49-F238E27FC236}">
                <a16:creationId xmlns="" xmlns:a16="http://schemas.microsoft.com/office/drawing/2014/main" id="{D2CC999B-95C9-41C9-9B17-EEF15CCDEAD7}"/>
              </a:ext>
            </a:extLst>
          </p:cNvPr>
          <p:cNvSpPr/>
          <p:nvPr/>
        </p:nvSpPr>
        <p:spPr>
          <a:xfrm rot="20023999">
            <a:off x="3383866" y="4358108"/>
            <a:ext cx="2232247" cy="159816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4987226"/>
              </p:ext>
            </p:extLst>
          </p:nvPr>
        </p:nvGraphicFramePr>
        <p:xfrm>
          <a:off x="683568" y="1268760"/>
          <a:ext cx="7632847" cy="4588954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907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7328">
                <a:tc>
                  <a:txBody>
                    <a:bodyPr/>
                    <a:lstStyle/>
                    <a:p>
                      <a:pPr marL="273050" marR="0" lvl="0" indent="-2730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 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통 합 환 경 관 리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여 종의 신청서류는 통합환경관리계획서로 유기적으로 통합되고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허가 전 과정은 ‘통합환경허가시스템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(ieps.nier.go.kr)’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에서 처리된다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51859">
                <a:tc rowSpan="2">
                  <a:txBody>
                    <a:bodyPr/>
                    <a:lstStyle/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- 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배출허용기준의 차별화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오염물질별 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환경질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목표수준을 정하고 허가 또는 변경허가 시마다 배출된 오염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으로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인하여 목표수준을 초과하면 초과하는 정도에 따라 허가배출기준이 강화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76785">
                <a:tc vMerge="1">
                  <a:txBody>
                    <a:bodyPr/>
                    <a:lstStyle/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① 허가배출기준 이하로 처리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② 사람의 건강이나 주변 환경에 중대한 영향을 미치지 않을 것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③ 환경오염사고대책 적정 수립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35629341"/>
                  </a:ext>
                </a:extLst>
              </a:tr>
              <a:tr h="2314482">
                <a:tc>
                  <a:txBody>
                    <a:bodyPr/>
                    <a:lstStyle/>
                    <a:p>
                      <a:pPr marL="217170" marR="0" indent="-21717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</a:rPr>
                        <a:t> 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맞춤형 관리와 자발적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217170" marR="0" indent="-21717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 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환경관리 개선 유도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120" marR="0" lvl="0" indent="-19812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허가조건은 사업장 여건이나 시설특성 등을 감안하여 의무사항 준수를 위한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98120" marR="0" lvl="0" indent="-19812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구체적인 사항을 규정하게 되므로 사업장별로 맞춤형 관리를 통해 환경관리 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98120" marR="0" lvl="0" indent="-19812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수준이 크게 개선될 것으로 기대</a:t>
                      </a:r>
                      <a:endParaRPr lang="ko-KR" altLang="en-US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98120" marR="0" lvl="0" indent="-19812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또한 허가조건을 허가배출기준과 함께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년마다 재검토하여 주변환경 변화나 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98120" marR="0" lvl="0" indent="-19812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시설 특성 등에 따라 필요한 경우 변경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98120" marR="0" lvl="0" indent="-19812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환경관리가 우수한 사업장은 검토주기를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년에서 최대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년까지 연장가능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98120" marR="0" lvl="0" indent="-19812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정기점검의 빈도는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1~3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회로 대폭 낮추고 적발 위주의 점검이 아닌 기술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98120" marR="0" lvl="0" indent="-19812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지원과 문제해결 방식으로 전환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7595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1" y="1401058"/>
            <a:ext cx="7056784" cy="4332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753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61318"/>
            <a:ext cx="7488831" cy="4392488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="" xmlns:a16="http://schemas.microsoft.com/office/drawing/2014/main" id="{43FEFFB7-867B-4E07-9A53-9FE0810EAE51}"/>
              </a:ext>
            </a:extLst>
          </p:cNvPr>
          <p:cNvSpPr/>
          <p:nvPr/>
        </p:nvSpPr>
        <p:spPr>
          <a:xfrm>
            <a:off x="1043607" y="5157192"/>
            <a:ext cx="705678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참고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r>
              <a:rPr lang="en-US" altLang="ko-KR" dirty="0"/>
              <a:t> </a:t>
            </a:r>
            <a:r>
              <a:rPr lang="ko-KR" altLang="en-US" dirty="0"/>
              <a:t>통합환경관리제도 무료교육 </a:t>
            </a:r>
            <a:r>
              <a:rPr lang="en-US" altLang="ko-KR" dirty="0"/>
              <a:t>(</a:t>
            </a:r>
            <a:r>
              <a:rPr lang="ko-KR" altLang="en-US" dirty="0"/>
              <a:t>한국환경산업협회 교육지원팀</a:t>
            </a:r>
            <a:r>
              <a:rPr lang="en-US" altLang="ko-KR" dirty="0"/>
              <a:t>)</a:t>
            </a:r>
          </a:p>
          <a:p>
            <a:endParaRPr lang="en-US" altLang="ko-KR" sz="1000" dirty="0"/>
          </a:p>
          <a:p>
            <a:r>
              <a:rPr lang="en-US" altLang="ko-KR" dirty="0"/>
              <a:t>         2018.2 ~ 2018. 10 </a:t>
            </a:r>
            <a:r>
              <a:rPr lang="ko-KR" altLang="en-US" dirty="0"/>
              <a:t>까지 </a:t>
            </a:r>
            <a:r>
              <a:rPr lang="en-US" altLang="ko-KR" dirty="0"/>
              <a:t> 20</a:t>
            </a:r>
            <a:r>
              <a:rPr lang="ko-KR" altLang="en-US" dirty="0"/>
              <a:t>개 과정 </a:t>
            </a:r>
            <a:r>
              <a:rPr lang="en-US" altLang="ko-KR" dirty="0"/>
              <a:t>(</a:t>
            </a:r>
            <a:r>
              <a:rPr lang="ko-KR" altLang="en-US" dirty="0"/>
              <a:t>단</a:t>
            </a:r>
            <a:r>
              <a:rPr lang="en-US" altLang="ko-KR" dirty="0"/>
              <a:t>, </a:t>
            </a:r>
            <a:r>
              <a:rPr lang="ko-KR" altLang="en-US" dirty="0"/>
              <a:t>협약서 체결기업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28986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835696" y="549733"/>
            <a:ext cx="5616624" cy="706090"/>
          </a:xfrm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en-US" altLang="ko-KR" sz="2800" dirty="0">
                <a:solidFill>
                  <a:schemeClr val="bg1"/>
                </a:solidFill>
              </a:rPr>
              <a:t>1. 2018</a:t>
            </a:r>
            <a:r>
              <a:rPr lang="ko-KR" altLang="en-US" sz="2800" dirty="0">
                <a:solidFill>
                  <a:schemeClr val="bg1"/>
                </a:solidFill>
              </a:rPr>
              <a:t>년</a:t>
            </a:r>
            <a:r>
              <a:rPr lang="en-US" altLang="ko-KR" sz="2800" dirty="0">
                <a:solidFill>
                  <a:schemeClr val="bg1"/>
                </a:solidFill>
              </a:rPr>
              <a:t> </a:t>
            </a:r>
            <a:r>
              <a:rPr lang="ko-KR" altLang="en-US" sz="2800" dirty="0">
                <a:solidFill>
                  <a:schemeClr val="bg1"/>
                </a:solidFill>
              </a:rPr>
              <a:t>주요 환경 키워드 </a:t>
            </a:r>
            <a:r>
              <a:rPr lang="en-US" altLang="ko-KR" sz="2800" dirty="0">
                <a:solidFill>
                  <a:schemeClr val="bg1"/>
                </a:solidFill>
              </a:rPr>
              <a:t>(2)</a:t>
            </a:r>
            <a:endParaRPr lang="ko-KR" altLang="en-US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763910"/>
              </p:ext>
            </p:extLst>
          </p:nvPr>
        </p:nvGraphicFramePr>
        <p:xfrm>
          <a:off x="683568" y="1340768"/>
          <a:ext cx="7632847" cy="4475058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00157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미 세 먼 지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환경부 </a:t>
                      </a:r>
                      <a:r>
                        <a:rPr lang="ko-KR" altLang="en-US" sz="12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미세먼지저감대책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비상 인공지능 이용한 예보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경보</a:t>
                      </a:r>
                    </a:p>
                    <a:p>
                      <a:pPr fontAlgn="base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노후 </a:t>
                      </a:r>
                      <a:r>
                        <a:rPr lang="ko-KR" altLang="en-US" sz="12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경유차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조기 폐차사업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수도권 운행제한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석탄화력발전소 기준 최대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배 강화 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인천의 미세먼지 농도</a:t>
                      </a:r>
                      <a:r>
                        <a:rPr lang="en-US" altLang="ko-KR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(PM10) </a:t>
                      </a:r>
                      <a:r>
                        <a:rPr lang="ko-KR" altLang="en-US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가 </a:t>
                      </a:r>
                      <a:r>
                        <a:rPr lang="en-US" altLang="ko-KR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</a:t>
                      </a:r>
                      <a:r>
                        <a:rPr lang="ko-KR" altLang="en-US" sz="12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㎍</a:t>
                      </a:r>
                      <a:r>
                        <a:rPr lang="en-US" altLang="ko-KR" sz="12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2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㎥ 로 전국 최고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기준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㎍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㎥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2015.12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미세먼지 발생원별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분야 저감 대책 수립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(‘16.6.)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2020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 미세먼지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40,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초미세먼지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㎍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㎥ 이하 달성</a:t>
                      </a:r>
                    </a:p>
                    <a:p>
                      <a:pPr fontAlgn="base" latinLnBrk="1"/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93840">
                <a:tc>
                  <a:txBody>
                    <a:bodyPr/>
                    <a:lstStyle/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 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latin typeface="굴림"/>
                        </a:rPr>
                        <a:t>경유차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운행제한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196850" marR="0" indent="-196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미세먼지 저감을 위하여 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노후경유차의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수도권 운행을 제한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하고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위반시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과태료 부과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만원∼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만원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 fontAlgn="base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대상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‘05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 이전등록 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경유차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중 종합검사 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미이행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불합격 차량 또는 저공해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fontAlgn="base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조치명령 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미이행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차량</a:t>
                      </a: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일정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(‘17)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서울시→</a:t>
                      </a:r>
                      <a:r>
                        <a:rPr lang="en-US" altLang="ko-KR" sz="12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('18)</a:t>
                      </a:r>
                      <a:r>
                        <a:rPr lang="ko-KR" altLang="en-US" sz="12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인천</a:t>
                      </a:r>
                      <a:r>
                        <a:rPr lang="en-US" altLang="ko-KR" sz="12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경기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→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(’20)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수도권 대기관리권역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532030">
                <a:tc>
                  <a:txBody>
                    <a:bodyPr/>
                    <a:lstStyle/>
                    <a:p>
                      <a:pPr marL="217170" marR="0" indent="-21717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</a:rPr>
                        <a:t>  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</a:rPr>
                        <a:t>-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</a:rPr>
                        <a:t>친환경차 보급지원 확대</a:t>
                      </a: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전기차 등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지원차종 확대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및 </a:t>
                      </a:r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수소차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세제감경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신설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등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ko-KR" alt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전기차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('16)10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종 →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('17)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초소형차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화물차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개조시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등 총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종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플러그인하이브리드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('16)3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종→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('17) 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아이오닉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니로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등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종</a:t>
                      </a: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‘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17.1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월부터 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개소세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최대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520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만원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취득세 최대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만원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="" xmlns:a16="http://schemas.microsoft.com/office/drawing/2014/main" id="{FFEAADD9-DB06-4E74-AECC-0D71FF305026}"/>
              </a:ext>
            </a:extLst>
          </p:cNvPr>
          <p:cNvSpPr/>
          <p:nvPr/>
        </p:nvSpPr>
        <p:spPr>
          <a:xfrm>
            <a:off x="2771800" y="2564904"/>
            <a:ext cx="3816424" cy="288032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타원 4">
            <a:extLst>
              <a:ext uri="{FF2B5EF4-FFF2-40B4-BE49-F238E27FC236}">
                <a16:creationId xmlns="" xmlns:a16="http://schemas.microsoft.com/office/drawing/2014/main" id="{2DC53DEF-AD35-4C1C-9F44-618AF47AC3EB}"/>
              </a:ext>
            </a:extLst>
          </p:cNvPr>
          <p:cNvSpPr/>
          <p:nvPr/>
        </p:nvSpPr>
        <p:spPr>
          <a:xfrm rot="20666110">
            <a:off x="4139952" y="4005063"/>
            <a:ext cx="1008112" cy="504056"/>
          </a:xfrm>
          <a:prstGeom prst="ellipse">
            <a:avLst/>
          </a:prstGeom>
          <a:noFill/>
          <a:ln w="317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9978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3784326"/>
              </p:ext>
            </p:extLst>
          </p:nvPr>
        </p:nvGraphicFramePr>
        <p:xfrm>
          <a:off x="755576" y="1196752"/>
          <a:ext cx="7632847" cy="4854589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818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500300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미 세 먼 지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4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비산배출 관리제도 강화</a:t>
                      </a:r>
                      <a:endParaRPr lang="en-US" altLang="ko-KR" sz="14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ko-KR" alt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굴뚝중심 농도위주 관리에서 벗어나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사각지대인 시설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설비 등에서의 배출되는  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오염물질 저감을 위해 공정 전 과정의 시설관리기준 적용</a:t>
                      </a:r>
                    </a:p>
                    <a:p>
                      <a:pPr fontAlgn="base" latinLnBrk="1"/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※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「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화학물질관리법」에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따른 사업장 화학물질 배출량조사 결과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(‘11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), </a:t>
                      </a:r>
                    </a:p>
                    <a:p>
                      <a:pPr fontAlgn="base" latinLnBrk="1"/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유해대기오염물질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(HAPs)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배출의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63.8%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가 굴뚝이 아닌 시설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설비 등에서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비산배출</a:t>
                      </a: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870386">
                <a:tc>
                  <a:txBody>
                    <a:bodyPr/>
                    <a:lstStyle/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 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개  요 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196850" marR="0" indent="-196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굴뚝이 아닌 시설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설비 등에서 대기로 직접 배출되는 유해대기오염물질을 저감하기 위해 현재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업종에 도입 중인 비산배출 관리제도 대상에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업종을 추가하여 총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업종으로 확대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fontAlgn="base" latinLnBrk="1"/>
                      <a:endParaRPr lang="ko-KR" alt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○ 비산배출 관리제도는 공정시설 밀폐화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오염물질 적정 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포집여부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밸브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파이프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펌프 누출점검 등 시설관리기준을 규정하여 사업장에서 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비산배출되는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유해대기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오염물질을 최소화하는 제도</a:t>
                      </a:r>
                    </a:p>
                    <a:p>
                      <a:pPr fontAlgn="base" latinLnBrk="1"/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사업장 화학물질 배출량 조사결과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(2014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),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대기로 배출되는 유해화학물질의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61.4%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가 굴뚝이 아닌 시설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설비 등에서 비산배출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ko-KR" alt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○ 이번에 추가되는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업종은 자동차 제조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금속제품 제조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섬유 및 종이제품 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제조 분야 중 유해대기오염물질 배출량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비산배출 비율 등을 고려하여 선정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○ 비산배출 관리대상으로 추가된 사업장은 </a:t>
                      </a:r>
                      <a:r>
                        <a:rPr lang="en-US" altLang="ko-KR" sz="12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2018</a:t>
                      </a:r>
                      <a:r>
                        <a:rPr lang="ko-KR" altLang="en-US" sz="12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2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12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 sz="12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r>
                        <a:rPr lang="ko-KR" altLang="en-US" sz="12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일까지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관할환경청에   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신고해야 하며 비산배출 시설관리기준을 적절하게 준수하는지 여부에 대한 점검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보고서를 매년 말까지 제출</a:t>
                      </a:r>
                    </a:p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타원 1">
            <a:extLst>
              <a:ext uri="{FF2B5EF4-FFF2-40B4-BE49-F238E27FC236}">
                <a16:creationId xmlns="" xmlns:a16="http://schemas.microsoft.com/office/drawing/2014/main" id="{252ED304-C53D-4D8D-8EF7-268567CF416E}"/>
              </a:ext>
            </a:extLst>
          </p:cNvPr>
          <p:cNvSpPr/>
          <p:nvPr/>
        </p:nvSpPr>
        <p:spPr>
          <a:xfrm rot="19558775">
            <a:off x="5534731" y="4837601"/>
            <a:ext cx="1872208" cy="14401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457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5083324"/>
              </p:ext>
            </p:extLst>
          </p:nvPr>
        </p:nvGraphicFramePr>
        <p:xfrm>
          <a:off x="683568" y="836712"/>
          <a:ext cx="7632847" cy="5184576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040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04057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미 세 먼 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비산배출 관리 대상사업장 </a:t>
                      </a: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176464">
                <a:tc>
                  <a:txBody>
                    <a:bodyPr/>
                    <a:lstStyle/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 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현행 대상업종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196850" marR="0" indent="-196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17170" marR="0" indent="-21717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</a:rPr>
                        <a:t>   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fontAlgn="base" latinLnBrk="1"/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</a:rPr>
                        <a:t> 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916832"/>
            <a:ext cx="5288797" cy="391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5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5702601"/>
              </p:ext>
            </p:extLst>
          </p:nvPr>
        </p:nvGraphicFramePr>
        <p:xfrm>
          <a:off x="683568" y="836712"/>
          <a:ext cx="7632847" cy="5184576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040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04057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미 세 먼 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비산배출관리 대상사업장 </a:t>
                      </a: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176464">
                <a:tc>
                  <a:txBody>
                    <a:bodyPr/>
                    <a:lstStyle/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 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추가 대상업종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196850" marR="0" indent="-196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17170" marR="0" indent="-21717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</a:rPr>
                        <a:t>   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fontAlgn="base" latinLnBrk="1"/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</a:rPr>
                        <a:t> 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204864"/>
            <a:ext cx="5288797" cy="338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119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4277671"/>
              </p:ext>
            </p:extLst>
          </p:nvPr>
        </p:nvGraphicFramePr>
        <p:xfrm>
          <a:off x="683568" y="1196753"/>
          <a:ext cx="7632847" cy="4759149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040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20325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미 세 먼 지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ko-KR" alt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사업장 날림먼지 관리 강화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ko-KR" alt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환경부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날림먼지 관리 매뉴얼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발간 배포 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미세먼지 관리강화에 맞추어 집중관리 예상</a:t>
                      </a: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40786">
                <a:tc>
                  <a:txBody>
                    <a:bodyPr/>
                    <a:lstStyle/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 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-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적용사업장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신고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)</a:t>
                      </a: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196850" marR="0" indent="-196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11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적용사업장 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시멘트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석회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플라스터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및 시멘트관련 제품의 제조 및 가공업</a:t>
                      </a: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차 금속제조업</a:t>
                      </a: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건설업</a:t>
                      </a: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저탄시설의 설치가 필요한 사업</a:t>
                      </a: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고철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곡물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사료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목재 및 광석의 하역업 또는 보관업</a:t>
                      </a: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금속제품 제조가공업</a:t>
                      </a: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비금속물질의 채취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제조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가공업</a:t>
                      </a: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비료 및 사료제품의 제조업</a:t>
                      </a: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시멘트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석탄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토사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사료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곡물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고철의 운송업</a:t>
                      </a: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운송장비 제조업</a:t>
                      </a:r>
                    </a:p>
                    <a:p>
                      <a:pPr fontAlgn="base" latinLnBrk="1"/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폐기물매립시설 설치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운영 사업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79626">
                <a:tc>
                  <a:txBody>
                    <a:bodyPr/>
                    <a:lstStyle/>
                    <a:p>
                      <a:pPr marL="217170" marR="0" indent="-21717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</a:rPr>
                        <a:t>  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</a:rPr>
                        <a:t>-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</a:rPr>
                        <a:t>기 타</a:t>
                      </a: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</a:rPr>
                        <a:t> 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</a:rPr>
                        <a:t>비신고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</a:rPr>
                        <a:t> 건설사업장 및 기타 날림먼지 발생 사업장 관리 철저 요망</a:t>
                      </a: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38578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07704" y="497061"/>
            <a:ext cx="5616624" cy="706090"/>
          </a:xfrm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en-US" altLang="ko-KR" sz="2800" dirty="0">
                <a:solidFill>
                  <a:schemeClr val="bg1"/>
                </a:solidFill>
              </a:rPr>
              <a:t>1. 2018</a:t>
            </a:r>
            <a:r>
              <a:rPr lang="ko-KR" altLang="en-US" sz="2800" dirty="0">
                <a:solidFill>
                  <a:schemeClr val="bg1"/>
                </a:solidFill>
              </a:rPr>
              <a:t>년</a:t>
            </a:r>
            <a:r>
              <a:rPr lang="en-US" altLang="ko-KR" sz="2800" dirty="0">
                <a:solidFill>
                  <a:schemeClr val="bg1"/>
                </a:solidFill>
              </a:rPr>
              <a:t> </a:t>
            </a:r>
            <a:r>
              <a:rPr lang="ko-KR" altLang="en-US" sz="2800" dirty="0">
                <a:solidFill>
                  <a:schemeClr val="bg1"/>
                </a:solidFill>
              </a:rPr>
              <a:t>주요 환경 키워드 </a:t>
            </a:r>
            <a:r>
              <a:rPr lang="en-US" altLang="ko-KR" sz="2800" dirty="0">
                <a:solidFill>
                  <a:schemeClr val="bg1"/>
                </a:solidFill>
              </a:rPr>
              <a:t>(3)</a:t>
            </a:r>
            <a:endParaRPr lang="ko-KR" altLang="en-US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0116075"/>
              </p:ext>
            </p:extLst>
          </p:nvPr>
        </p:nvGraphicFramePr>
        <p:xfrm>
          <a:off x="755576" y="1255366"/>
          <a:ext cx="7848872" cy="4621906"/>
        </p:xfrm>
        <a:graphic>
          <a:graphicData uri="http://schemas.openxmlformats.org/drawingml/2006/table">
            <a:tbl>
              <a:tblPr/>
              <a:tblGrid>
                <a:gridCol w="209537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75349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8507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136833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화학물질관리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 -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장외영향평가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  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  <a:latin typeface="굴림"/>
                        <a:ea typeface="굴림"/>
                      </a:endParaRP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  <a:latin typeface="굴림"/>
                        <a:ea typeface="굴림"/>
                      </a:endParaRP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196850" marR="0" indent="-196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772816"/>
            <a:ext cx="5780524" cy="401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075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755576" y="1124744"/>
          <a:ext cx="7632847" cy="4752528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9878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253746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화학물질관리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 -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장외영향평가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  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  <a:latin typeface="굴림"/>
                        <a:ea typeface="굴림"/>
                      </a:endParaRP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  <a:latin typeface="굴림"/>
                        <a:ea typeface="굴림"/>
                      </a:endParaRP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196850" marR="0" indent="-196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916832"/>
            <a:ext cx="5780524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7086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8375163"/>
              </p:ext>
            </p:extLst>
          </p:nvPr>
        </p:nvGraphicFramePr>
        <p:xfrm>
          <a:off x="755576" y="1124744"/>
          <a:ext cx="7632847" cy="4901818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69770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화학물질관리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 -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장외영향평가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  </a:t>
                      </a:r>
                      <a:endParaRPr lang="en-US" altLang="ko-KR" sz="1000" b="1" kern="0" spc="0" dirty="0">
                        <a:solidFill>
                          <a:srgbClr val="000000"/>
                        </a:solidFill>
                        <a:latin typeface="굴림"/>
                        <a:ea typeface="굴림"/>
                      </a:endParaRPr>
                    </a:p>
                    <a:p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관련규정 및 지침</a:t>
                      </a:r>
                      <a:endParaRPr lang="en-US" altLang="ko-KR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altLang="ko-KR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별첨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화학물질관리법 제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시행규칙 제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</a:p>
                    <a:p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별첨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장외영향평가서 작성 등에 관한 규정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환경부 고시 제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2016-76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ko-KR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별첨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장외영향평가 홍보 </a:t>
                      </a:r>
                      <a:r>
                        <a:rPr lang="ko-KR" altLang="ko-KR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리플렛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화학물질안전원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ko-KR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별첨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유독물질 및 </a:t>
                      </a:r>
                      <a:r>
                        <a:rPr lang="ko-KR" altLang="ko-KR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제한물질∙금지물질의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지정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환경부 고시 제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2016-137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ko-KR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ko-KR" altLang="ko-KR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장외영향평가 작성절차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974903"/>
            <a:ext cx="4896544" cy="3902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7494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9097803"/>
              </p:ext>
            </p:extLst>
          </p:nvPr>
        </p:nvGraphicFramePr>
        <p:xfrm>
          <a:off x="755576" y="885449"/>
          <a:ext cx="7632847" cy="5135839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726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63218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화학물질관리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 -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장외영향평가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  </a:t>
                      </a:r>
                      <a:endParaRPr lang="en-US" altLang="ko-KR" sz="1000" b="1" kern="0" spc="0" dirty="0">
                        <a:solidFill>
                          <a:srgbClr val="000000"/>
                        </a:solidFill>
                        <a:latin typeface="굴림"/>
                        <a:ea typeface="굴림"/>
                      </a:endParaRPr>
                    </a:p>
                    <a:p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관련규정 및 지침</a:t>
                      </a:r>
                      <a:endParaRPr lang="en-US" altLang="ko-KR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ko-KR" altLang="ko-KR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별첨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유해화학물질별 소량기준에 관한 규정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환경부 고시 제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2014-260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ko-KR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별첨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 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사고시나리오 선정에 관한 기술지침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화학물질안전원 지침 제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2016-4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ko-KR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별첨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사고 영향범위 산정에 관한 기술지침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화학물질안전원 지침 제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2015-1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ko-KR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별첨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 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유해화학물질 취급시설 외벽으로부터 보호대상까지의 안전거리 고시</a:t>
                      </a:r>
                    </a:p>
                    <a:p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환경부 고시 제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2014-251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endParaRPr lang="ko-KR" altLang="ko-KR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별첨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 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유해화학물질 취급시설의 </a:t>
                      </a:r>
                      <a:r>
                        <a:rPr lang="ko-KR" altLang="ko-KR" sz="10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설치∙정기∙수시검사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및 안전진단의 방법 등에 관한 규정 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환경부 고시 지침 제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2015-30</a:t>
                      </a:r>
                      <a:r>
                        <a:rPr lang="ko-KR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호</a:t>
                      </a:r>
                      <a:r>
                        <a:rPr lang="en-US" altLang="ko-KR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196850" marR="0" indent="-196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장외영향평가 작성 수준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4809614" cy="3804296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AD43BDF3-3993-4294-8841-6A638709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256" y="2213248"/>
            <a:ext cx="4809614" cy="380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4952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6874913"/>
              </p:ext>
            </p:extLst>
          </p:nvPr>
        </p:nvGraphicFramePr>
        <p:xfrm>
          <a:off x="755576" y="885449"/>
          <a:ext cx="7632847" cy="5135839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726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63218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화학물질관리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 -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장외영향평가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 작성자 교육 일정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196850" marR="0" lvl="0" indent="-1968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  </a:t>
                      </a:r>
                      <a:endParaRPr lang="en-US" altLang="ko-KR" sz="1000" b="1" kern="0" spc="0" dirty="0">
                        <a:solidFill>
                          <a:srgbClr val="000000"/>
                        </a:solidFill>
                        <a:latin typeface="굴림"/>
                        <a:ea typeface="굴림"/>
                      </a:endParaRPr>
                    </a:p>
                    <a:p>
                      <a:pPr marL="196850" marR="0" indent="-196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장외영향평가 작성자 교육</a:t>
                      </a:r>
                      <a:endParaRPr lang="en-US" altLang="ko-KR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cf. 4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기부터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회 남음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서두르세요</a:t>
                      </a:r>
                      <a:r>
                        <a:rPr lang="en-US" altLang="ko-KR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!!</a:t>
                      </a:r>
                      <a:endParaRPr lang="ko-KR" altLang="en-US" sz="12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AD43BDF3-3993-4294-8841-6A638709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844824"/>
            <a:ext cx="4896544" cy="380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8650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768629"/>
              </p:ext>
            </p:extLst>
          </p:nvPr>
        </p:nvGraphicFramePr>
        <p:xfrm>
          <a:off x="611560" y="885449"/>
          <a:ext cx="7632847" cy="5238835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726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63218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화학물질관리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 -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법정교육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</a:t>
                      </a:r>
                      <a:endParaRPr lang="en-US" altLang="ko-KR" sz="1000" b="1" kern="0" spc="0" dirty="0">
                        <a:solidFill>
                          <a:srgbClr val="000000"/>
                        </a:solidFill>
                        <a:latin typeface="굴림"/>
                        <a:ea typeface="굴림"/>
                      </a:endParaRPr>
                    </a:p>
                    <a:p>
                      <a:pPr marL="196850" marR="0" indent="-196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cf.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취급담당자 교육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(16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시간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3~6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월까지 접수 마감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              6.19~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서울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인천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   (8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시간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4.4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인천 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120/106</a:t>
                      </a:r>
                    </a:p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fontAlgn="base" latinLnBrk="1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cf. </a:t>
                      </a:r>
                      <a:r>
                        <a:rPr lang="ko-KR" altLang="en-US" sz="1200" b="0" kern="12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운반자교육</a:t>
                      </a:r>
                      <a:r>
                        <a:rPr lang="ko-KR" altLang="en-US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(8</a:t>
                      </a:r>
                      <a:r>
                        <a:rPr lang="ko-KR" altLang="en-US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시간</a:t>
                      </a:r>
                      <a:r>
                        <a:rPr lang="en-US" altLang="ko-KR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10.6  </a:t>
                      </a:r>
                      <a:r>
                        <a:rPr lang="ko-KR" altLang="en-US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인천 상공회의소</a:t>
                      </a:r>
                      <a:r>
                        <a:rPr lang="en-US" altLang="ko-KR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fontAlgn="base" latinLnBrk="1"/>
                      <a:endParaRPr lang="ko-KR" altLang="en-US" sz="12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AD43BDF3-3993-4294-8841-6A638709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628800"/>
            <a:ext cx="4896544" cy="311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2871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07704" y="428946"/>
            <a:ext cx="5616624" cy="706090"/>
          </a:xfrm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en-US" altLang="ko-KR" sz="2800" dirty="0">
                <a:solidFill>
                  <a:schemeClr val="bg1"/>
                </a:solidFill>
              </a:rPr>
              <a:t>1. 2018</a:t>
            </a:r>
            <a:r>
              <a:rPr lang="ko-KR" altLang="en-US" sz="2800" dirty="0">
                <a:solidFill>
                  <a:schemeClr val="bg1"/>
                </a:solidFill>
              </a:rPr>
              <a:t>년</a:t>
            </a:r>
            <a:r>
              <a:rPr lang="en-US" altLang="ko-KR" sz="2800" dirty="0">
                <a:solidFill>
                  <a:schemeClr val="bg1"/>
                </a:solidFill>
              </a:rPr>
              <a:t> </a:t>
            </a:r>
            <a:r>
              <a:rPr lang="ko-KR" altLang="en-US" sz="2800" dirty="0">
                <a:solidFill>
                  <a:schemeClr val="bg1"/>
                </a:solidFill>
              </a:rPr>
              <a:t>주요 환경 키워드 </a:t>
            </a:r>
            <a:r>
              <a:rPr lang="en-US" altLang="ko-KR" sz="2800" dirty="0">
                <a:solidFill>
                  <a:schemeClr val="bg1"/>
                </a:solidFill>
              </a:rPr>
              <a:t>(4)</a:t>
            </a:r>
            <a:endParaRPr lang="ko-KR" altLang="en-US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456411"/>
              </p:ext>
            </p:extLst>
          </p:nvPr>
        </p:nvGraphicFramePr>
        <p:xfrm>
          <a:off x="755576" y="1196753"/>
          <a:ext cx="7632847" cy="4824536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1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91377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유해화학물질관리법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위반사업장 자진신고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종전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“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유해화학물질관리법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”</a:t>
                      </a: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및  현행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“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화학물질관리법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”</a:t>
                      </a: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위반 사업장 자진신고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관련규정 및 지침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ko-KR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법무부 공고 </a:t>
                      </a: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2017-301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호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altLang="ko-KR" sz="1200" kern="1200" spc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altLang="ko-KR" sz="1200" kern="1200" spc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altLang="ko-KR" sz="1200" kern="1200" spc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latin typeface="굴림"/>
                        <a:ea typeface="굴림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="" xmlns:a16="http://schemas.microsoft.com/office/drawing/2014/main" id="{0EEF4773-E21B-46D1-8B17-20343C897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700809"/>
            <a:ext cx="5256584" cy="4204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7039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44479"/>
              </p:ext>
            </p:extLst>
          </p:nvPr>
        </p:nvGraphicFramePr>
        <p:xfrm>
          <a:off x="755576" y="885449"/>
          <a:ext cx="7632847" cy="5135839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726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63218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2017.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말까지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a typeface="굴림"/>
                        </a:rPr>
                        <a:t>화학물질사용업등록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못한 사업장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</a:t>
                      </a: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반드시 자진신고필요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</a:t>
                      </a: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1200" spc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  </a:t>
                      </a:r>
                      <a:endParaRPr lang="en-US" altLang="ko-KR" sz="1000" b="1" kern="0" spc="0" dirty="0">
                        <a:solidFill>
                          <a:srgbClr val="000000"/>
                        </a:solidFill>
                        <a:latin typeface="굴림"/>
                        <a:ea typeface="굴림"/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AD43BDF3-3993-4294-8841-6A638709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385" y="1412776"/>
            <a:ext cx="4809614" cy="1401905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="" xmlns:a16="http://schemas.microsoft.com/office/drawing/2014/main" id="{F8F98467-87B7-4CA2-AFA8-A8CDA02433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934" y="2814681"/>
            <a:ext cx="4852919" cy="2975599"/>
          </a:xfrm>
          <a:prstGeom prst="rect">
            <a:avLst/>
          </a:prstGeom>
        </p:spPr>
      </p:pic>
      <p:sp>
        <p:nvSpPr>
          <p:cNvPr id="8" name="타원 7">
            <a:extLst>
              <a:ext uri="{FF2B5EF4-FFF2-40B4-BE49-F238E27FC236}">
                <a16:creationId xmlns="" xmlns:a16="http://schemas.microsoft.com/office/drawing/2014/main" id="{68FF26CE-77FA-4AEC-84A7-412BF0C58DA7}"/>
              </a:ext>
            </a:extLst>
          </p:cNvPr>
          <p:cNvSpPr/>
          <p:nvPr/>
        </p:nvSpPr>
        <p:spPr>
          <a:xfrm rot="20378077">
            <a:off x="435873" y="2092083"/>
            <a:ext cx="2520280" cy="15121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3278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3428606"/>
              </p:ext>
            </p:extLst>
          </p:nvPr>
        </p:nvGraphicFramePr>
        <p:xfrm>
          <a:off x="755576" y="885449"/>
          <a:ext cx="7632847" cy="5135839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726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663218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2017.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말까지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</a:t>
                      </a: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ea typeface="굴림"/>
                        </a:rPr>
                        <a:t>화학물질사용업등록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못한 사업장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</a:t>
                      </a: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반드시 자진신고필요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ea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</a:t>
                      </a: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kern="1200" spc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  </a:t>
                      </a:r>
                      <a:endParaRPr lang="en-US" altLang="ko-KR" sz="1000" b="1" kern="0" spc="0" dirty="0">
                        <a:solidFill>
                          <a:srgbClr val="000000"/>
                        </a:solidFill>
                        <a:latin typeface="굴림"/>
                        <a:ea typeface="굴림"/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AD43BDF3-3993-4294-8841-6A638709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484784"/>
            <a:ext cx="5321168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5298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07704" y="428946"/>
            <a:ext cx="5616624" cy="706090"/>
          </a:xfrm>
          <a:solidFill>
            <a:schemeClr val="tx2"/>
          </a:solidFill>
        </p:spPr>
        <p:txBody>
          <a:bodyPr>
            <a:normAutofit/>
          </a:bodyPr>
          <a:lstStyle/>
          <a:p>
            <a:r>
              <a:rPr lang="en-US" altLang="ko-KR" sz="2800" dirty="0">
                <a:solidFill>
                  <a:schemeClr val="bg1"/>
                </a:solidFill>
              </a:rPr>
              <a:t>1. 2018</a:t>
            </a:r>
            <a:r>
              <a:rPr lang="ko-KR" altLang="en-US" sz="2800" dirty="0">
                <a:solidFill>
                  <a:schemeClr val="bg1"/>
                </a:solidFill>
              </a:rPr>
              <a:t>년</a:t>
            </a:r>
            <a:r>
              <a:rPr lang="en-US" altLang="ko-KR" sz="2800" dirty="0">
                <a:solidFill>
                  <a:schemeClr val="bg1"/>
                </a:solidFill>
              </a:rPr>
              <a:t> </a:t>
            </a:r>
            <a:r>
              <a:rPr lang="ko-KR" altLang="en-US" sz="2800" dirty="0">
                <a:solidFill>
                  <a:schemeClr val="bg1"/>
                </a:solidFill>
              </a:rPr>
              <a:t>주요 환경 키워드 </a:t>
            </a:r>
            <a:r>
              <a:rPr lang="en-US" altLang="ko-KR" sz="2800" dirty="0">
                <a:solidFill>
                  <a:schemeClr val="bg1"/>
                </a:solidFill>
              </a:rPr>
              <a:t>(5)</a:t>
            </a:r>
            <a:endParaRPr lang="ko-KR" altLang="en-US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625069"/>
              </p:ext>
            </p:extLst>
          </p:nvPr>
        </p:nvGraphicFramePr>
        <p:xfrm>
          <a:off x="755576" y="1196753"/>
          <a:ext cx="7632847" cy="4826143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31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69970">
                <a:tc rowSpan="2"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latin typeface="굴림"/>
                          <a:ea typeface="굴림"/>
                        </a:rPr>
                        <a:t>대기오염물질 관리체계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196850" marR="0" indent="-1968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</a:rPr>
                        <a:t>   </a:t>
                      </a: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0214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  <a:ea typeface="굴림"/>
                        </a:rPr>
                        <a:t>대기오염물질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latin typeface="굴림"/>
                          <a:ea typeface="굴림"/>
                        </a:rPr>
                        <a:t>3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  <a:ea typeface="굴림"/>
                        </a:rPr>
                        <a:t>종 추가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latin typeface="굴림"/>
                          <a:ea typeface="굴림"/>
                        </a:rPr>
                        <a:t>(2017)</a:t>
                      </a: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굴림"/>
                        <a:cs typeface="+mn-cs"/>
                      </a:endParaRPr>
                    </a:p>
                    <a:p>
                      <a:pPr fontAlgn="base" latinLnBrk="1"/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121041626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840" y="1844824"/>
            <a:ext cx="2821704" cy="200546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433080"/>
            <a:ext cx="5040560" cy="1588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9736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2508485"/>
              </p:ext>
            </p:extLst>
          </p:nvPr>
        </p:nvGraphicFramePr>
        <p:xfrm>
          <a:off x="683568" y="764704"/>
          <a:ext cx="7632847" cy="5420071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276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092400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유해위험방지계획서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○ 대상 설비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(5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종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를 설치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이전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변경 시</a:t>
                      </a:r>
                    </a:p>
                    <a:p>
                      <a:pPr fontAlgn="base" latinLnBrk="1"/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○ 대상 업종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(13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업종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사업장의 신설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이전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변경 시</a:t>
                      </a:r>
                    </a:p>
                    <a:p>
                      <a:pPr marL="228600" indent="-228600" fontAlgn="base" latinLnBrk="1">
                        <a:buAutoNum type="arabicParenR"/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대상설비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(5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종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: </a:t>
                      </a:r>
                    </a:p>
                    <a:p>
                      <a:pPr marL="0" indent="0" fontAlgn="base" latinLnBrk="1">
                        <a:buNone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용해로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금속 또는 비금속 광물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~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용량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톤 이상의 용해로를 신설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이전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변경하는 경우</a:t>
                      </a:r>
                    </a:p>
                    <a:p>
                      <a:pPr fontAlgn="base"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화학설비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~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「산업안전보건기준에 관한 규칙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별표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9]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」기준량 이상을 취급하는 특수화학설비를 </a:t>
                      </a:r>
                    </a:p>
                    <a:p>
                      <a:pPr fontAlgn="base" latinLnBrk="1"/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설치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이전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변경하는 경우</a:t>
                      </a:r>
                    </a:p>
                    <a:p>
                      <a:pPr fontAlgn="base"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건조설비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~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열원 기준으로 연료의 최대소비량이 시간당 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킬로그램 이상이거나 최대소비전력이 </a:t>
                      </a:r>
                    </a:p>
                    <a:p>
                      <a:pPr fontAlgn="base" latinLnBrk="1"/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r>
                        <a:rPr lang="ko-KR" altLang="en-US" sz="9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킬로와트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이상인 다음의 설비를 설치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이전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변경하는 경우</a:t>
                      </a:r>
                    </a:p>
                    <a:p>
                      <a:pPr fontAlgn="base" latinLnBrk="1"/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가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건조물에 포함된 유기화학물질을 건조하는 경우</a:t>
                      </a:r>
                    </a:p>
                    <a:p>
                      <a:pPr fontAlgn="base" latinLnBrk="1"/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나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도료 피막제의 도포 </a:t>
                      </a:r>
                      <a:r>
                        <a:rPr lang="ko-KR" altLang="en-US" sz="9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코팅등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표면을 건조하여 인화성 물질의 증기가 발생하는 경우</a:t>
                      </a:r>
                    </a:p>
                    <a:p>
                      <a:pPr fontAlgn="base" latinLnBrk="1"/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</a:t>
                      </a:r>
                      <a:r>
                        <a:rPr lang="en-US" altLang="ko-KR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건조를 통한 가연성 분말로 인해 분진이 발생하는 설비</a:t>
                      </a:r>
                    </a:p>
                    <a:p>
                      <a:pPr marL="171450" indent="-171450" fontAlgn="base" latinLnBrk="1">
                        <a:buFontTx/>
                        <a:buChar char="-"/>
                      </a:pP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가스집합용접장치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~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고정식의 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가스집합장치로부터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용접 토치까지의 일관 설비로서 인화성 </a:t>
                      </a:r>
                      <a:endParaRPr lang="en-US" altLang="ko-KR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fontAlgn="base" latinLnBrk="1">
                        <a:buFontTx/>
                        <a:buNone/>
                      </a:pP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가스 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집합량이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1000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킬로그램 이상인 설비를 설치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이전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변경하는 경우</a:t>
                      </a:r>
                    </a:p>
                    <a:p>
                      <a:pPr fontAlgn="base"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허가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관리대상 유해물질 및 분진작업 관련설비 </a:t>
                      </a:r>
                      <a:r>
                        <a:rPr lang="en-US" altLang="ko-KR" sz="90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발생물질의 종류에 따라 대상 </a:t>
                      </a:r>
                      <a:r>
                        <a:rPr lang="en-US" altLang="ko-KR" sz="90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안전검사 대상물질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종으로부터 나오는 가스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증기 또는 분진의 발산원을 밀폐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제거하기 위해</a:t>
                      </a:r>
                      <a:endParaRPr lang="en-US" altLang="ko-KR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설치하는 국소배기장치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이동식 제외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),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밀폐설비 및 전체 환기장치를 설치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이전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변경 하는 경우 </a:t>
                      </a:r>
                      <a:endParaRPr lang="en-US" altLang="ko-KR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ko-KR" altLang="en-US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국소배기장치 및 전체환기장치는 </a:t>
                      </a:r>
                      <a:r>
                        <a:rPr lang="ko-KR" altLang="en-US" sz="9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배풍량이</a:t>
                      </a:r>
                      <a:r>
                        <a:rPr lang="ko-KR" altLang="en-US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r>
                        <a:rPr lang="ko-KR" altLang="en-US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㎥</a:t>
                      </a:r>
                      <a:r>
                        <a:rPr lang="en-US" altLang="ko-KR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분 이상</a:t>
                      </a:r>
                      <a:r>
                        <a:rPr lang="en-US" altLang="ko-KR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안전검사 대상물질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종 이외 허가대상 또는 관리대상 물질로부터 나오는 가스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증기 또는 분진의 발산원을 밀폐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제거하기 위해 설치하거나 분진작업을 하는 장소에 설치하는 국소 배기장치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이동식 제외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),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밀폐설비 및 전체 환기장치를 설치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이전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변경하는 경우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국소배기장치 및 전체환기장치는 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배풍량이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㎥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분 이상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2)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대상업종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[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한국표준산업분류에 의한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 업종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]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전기계약용량이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300kW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이상인 다음의 업종으로 건설물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기계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기구 및 설비 등 일체를 설치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이전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변경하는 경우</a:t>
                      </a:r>
                    </a:p>
                    <a:p>
                      <a:pPr fontAlgn="base"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25***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금속가공제품 제조업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기계 및 가구 제외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23***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비금속 광물제품 제조업 </a:t>
                      </a:r>
                    </a:p>
                    <a:p>
                      <a:pPr fontAlgn="base"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29***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기타 기계 및 장비 제조업 </a:t>
                      </a:r>
                    </a:p>
                    <a:p>
                      <a:pPr fontAlgn="base"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30***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자동차 및 트레일러 제조업 </a:t>
                      </a:r>
                    </a:p>
                    <a:p>
                      <a:pPr fontAlgn="base"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10***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식료품 제조업 </a:t>
                      </a:r>
                    </a:p>
                    <a:p>
                      <a:pPr fontAlgn="base"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22***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고무제품 및 플라스틱 제조업 </a:t>
                      </a:r>
                    </a:p>
                    <a:p>
                      <a:pPr fontAlgn="base"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16***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목재 및 나무제품 제조업 </a:t>
                      </a:r>
                    </a:p>
                    <a:p>
                      <a:pPr fontAlgn="base"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33***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기타 제품 제조업 </a:t>
                      </a:r>
                    </a:p>
                    <a:p>
                      <a:pPr fontAlgn="base"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24*** 1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차 금속 제조업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32***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가구제조업</a:t>
                      </a:r>
                      <a:endParaRPr lang="en-US" altLang="ko-KR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20***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화학물질 및 화학제품 제조업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의약품</a:t>
                      </a:r>
                      <a:r>
                        <a:rPr lang="ko-KR" altLang="en-US" sz="9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제외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 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261**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반도체제조업</a:t>
                      </a:r>
                    </a:p>
                    <a:p>
                      <a:pPr fontAlgn="base" latinLnBrk="1"/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262**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전자부품제조업</a:t>
                      </a:r>
                      <a:endParaRPr lang="ko-KR" altLang="en-US" sz="9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04358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480023"/>
              </p:ext>
            </p:extLst>
          </p:nvPr>
        </p:nvGraphicFramePr>
        <p:xfrm>
          <a:off x="683568" y="457200"/>
          <a:ext cx="7632847" cy="5564087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3637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27708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환경책임보험 갱신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</a:rPr>
                        <a:t> 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</a:rPr>
                        <a:t>미가입시 벌칙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</a:rPr>
                        <a:t>   1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</a:rPr>
                        <a:t>년 이하 징역 또는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</a:rPr>
                        <a:t> 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</a:rPr>
                        <a:t>1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</a:rPr>
                        <a:t>천만원 이하 벌금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</a:rPr>
                        <a:t>  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</a:rPr>
                        <a:t>행정처분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</a:rPr>
                        <a:t>    6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</a:rPr>
                        <a:t>개월 이하 영업정지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환경책임보험금 지원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958AEF03-4C6B-4B00-946F-64B28866EA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397" y="1172366"/>
            <a:ext cx="5256583" cy="194171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="" xmlns:a16="http://schemas.microsoft.com/office/drawing/2014/main" id="{523F8BBA-57C1-40BB-8EF9-7B910A0685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397" y="3356992"/>
            <a:ext cx="5256583" cy="2237205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="" xmlns:a16="http://schemas.microsoft.com/office/drawing/2014/main" id="{C973EDEF-23F3-473A-B9D7-9AA8D7E6BDDA}"/>
              </a:ext>
            </a:extLst>
          </p:cNvPr>
          <p:cNvSpPr/>
          <p:nvPr/>
        </p:nvSpPr>
        <p:spPr>
          <a:xfrm>
            <a:off x="467544" y="3933056"/>
            <a:ext cx="2393853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1178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/>
          </p:nvPr>
        </p:nvGraphicFramePr>
        <p:xfrm>
          <a:off x="683568" y="457200"/>
          <a:ext cx="7632847" cy="5564087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3637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27708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환경책임보험 갱신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</a:rPr>
                        <a:t> 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</a:rPr>
                        <a:t>미가입시 벌칙</a:t>
                      </a:r>
                      <a:endParaRPr lang="en-US" altLang="ko-KR" sz="12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</a:rPr>
                        <a:t>   1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</a:rPr>
                        <a:t>년 이하 징역 또는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</a:rPr>
                        <a:t> 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</a:rPr>
                        <a:t>1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</a:rPr>
                        <a:t>천만원 이하 벌금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</a:rPr>
                        <a:t>  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</a:rPr>
                        <a:t>행정처분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</a:rPr>
                        <a:t>    6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</a:rPr>
                        <a:t>개월 이하 영업정지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환경책임보험금 지원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b="1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958AEF03-4C6B-4B00-946F-64B28866EA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3" y="1132960"/>
            <a:ext cx="4918515" cy="242382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="" xmlns:a16="http://schemas.microsoft.com/office/drawing/2014/main" id="{523F8BBA-57C1-40BB-8EF9-7B910A0685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122" y="3429000"/>
            <a:ext cx="4918515" cy="2235898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="" xmlns:a16="http://schemas.microsoft.com/office/drawing/2014/main" id="{6F3FDFA2-DE7F-465C-81F7-31803553FBCC}"/>
              </a:ext>
            </a:extLst>
          </p:cNvPr>
          <p:cNvSpPr/>
          <p:nvPr/>
        </p:nvSpPr>
        <p:spPr>
          <a:xfrm>
            <a:off x="2987823" y="4344368"/>
            <a:ext cx="4889115" cy="132053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20303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6891693"/>
              </p:ext>
            </p:extLst>
          </p:nvPr>
        </p:nvGraphicFramePr>
        <p:xfrm>
          <a:off x="683568" y="457200"/>
          <a:ext cx="7632847" cy="5564087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3637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27708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폐기물 분류번호와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재활용 가능유형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기존 분류와 상이한</a:t>
                      </a:r>
                      <a:endParaRPr lang="en-US" altLang="ko-KR" sz="1600" b="1" kern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부분 반드시 확인요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</a:rPr>
                        <a:t> 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3429000"/>
            <a:ext cx="4680520" cy="238567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="" xmlns:a16="http://schemas.microsoft.com/office/drawing/2014/main" id="{6A1DAA6E-729E-47C1-B476-598025586C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914400"/>
            <a:ext cx="4752528" cy="2385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43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/>
          </p:nvPr>
        </p:nvGraphicFramePr>
        <p:xfrm>
          <a:off x="683568" y="457200"/>
          <a:ext cx="7632847" cy="5564087"/>
        </p:xfrm>
        <a:graphic>
          <a:graphicData uri="http://schemas.openxmlformats.org/drawingml/2006/table">
            <a:tbl>
              <a:tblPr/>
              <a:tblGrid>
                <a:gridCol w="20377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9513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3637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키   워   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주     요     내    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227708">
                <a:tc>
                  <a:txBody>
                    <a:bodyPr/>
                    <a:lstStyle/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a typeface="굴림"/>
                        </a:rPr>
                        <a:t> 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latin typeface="굴림"/>
                        </a:rPr>
                        <a:t> 폐기물차량 덮개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</a:endParaRPr>
                    </a:p>
                    <a:p>
                      <a:pPr marL="273050" marR="0" indent="-2730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</a:rPr>
                        <a:t> 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5667" marR="5667" marT="5667" marB="566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667" marR="5667" marT="5667" marB="566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965" y="889951"/>
            <a:ext cx="4798293" cy="246704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964" y="3429000"/>
            <a:ext cx="4919427" cy="2558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4748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1691680" y="1268760"/>
            <a:ext cx="5688632" cy="609600"/>
          </a:xfrm>
          <a:prstGeom prst="rect">
            <a:avLst/>
          </a:prstGeom>
          <a:solidFill>
            <a:srgbClr val="00008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altLang="ko-KR" sz="2800" dirty="0">
                <a:solidFill>
                  <a:schemeClr val="bg1"/>
                </a:solidFill>
              </a:rPr>
              <a:t> </a:t>
            </a:r>
            <a:r>
              <a:rPr lang="ko-KR" altLang="en-US" sz="2800" dirty="0">
                <a:solidFill>
                  <a:schemeClr val="bg1"/>
                </a:solidFill>
              </a:rPr>
              <a:t>현 시설의 최적 유지관리 및 개선</a:t>
            </a:r>
            <a:endParaRPr lang="en-US" altLang="ko-KR" sz="2800" dirty="0">
              <a:solidFill>
                <a:schemeClr val="bg1"/>
              </a:solidFill>
            </a:endParaRPr>
          </a:p>
        </p:txBody>
      </p:sp>
      <p:graphicFrame>
        <p:nvGraphicFramePr>
          <p:cNvPr id="5" name="다이어그램 4"/>
          <p:cNvGraphicFramePr/>
          <p:nvPr/>
        </p:nvGraphicFramePr>
        <p:xfrm>
          <a:off x="1259632" y="220486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ko-KR" altLang="en-US" b="1" dirty="0">
                <a:solidFill>
                  <a:schemeClr val="tx2"/>
                </a:solidFill>
              </a:rPr>
              <a:t>쾌적한 환경의 요구는 점점 높아지고 있다</a:t>
            </a:r>
            <a:endParaRPr lang="en-US" altLang="ko-KR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2. </a:t>
            </a:r>
            <a:r>
              <a:rPr lang="ko-KR" altLang="en-US" b="1" dirty="0">
                <a:solidFill>
                  <a:schemeClr val="tx2"/>
                </a:solidFill>
              </a:rPr>
              <a:t>방지시설의 유지관리 개요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051720" y="1268760"/>
            <a:ext cx="4435475" cy="609600"/>
          </a:xfrm>
          <a:prstGeom prst="rect">
            <a:avLst/>
          </a:prstGeom>
          <a:solidFill>
            <a:srgbClr val="00008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altLang="ko-KR" sz="2800" dirty="0">
                <a:solidFill>
                  <a:schemeClr val="bg1"/>
                </a:solidFill>
              </a:rPr>
              <a:t> 2. </a:t>
            </a:r>
            <a:r>
              <a:rPr lang="ko-KR" altLang="en-US" sz="2800" dirty="0">
                <a:solidFill>
                  <a:schemeClr val="bg1"/>
                </a:solidFill>
              </a:rPr>
              <a:t>방지시설의 유지관리</a:t>
            </a:r>
            <a:endParaRPr lang="en-US" altLang="ko-KR" sz="2800" dirty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83568" y="2492896"/>
            <a:ext cx="76328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 먼지나 배출가스의 상태는 그 오염물질 배출시설의 종류</a:t>
            </a:r>
            <a:r>
              <a:rPr lang="en-US" altLang="ko-KR" dirty="0"/>
              <a:t>, </a:t>
            </a:r>
            <a:r>
              <a:rPr lang="ko-KR" altLang="en-US" dirty="0"/>
              <a:t>구조</a:t>
            </a:r>
            <a:r>
              <a:rPr lang="en-US" altLang="ko-KR" dirty="0"/>
              <a:t>,           </a:t>
            </a:r>
            <a:r>
              <a:rPr lang="ko-KR" altLang="en-US" dirty="0"/>
              <a:t>원료 및 작업의 종류와 반응</a:t>
            </a:r>
            <a:r>
              <a:rPr lang="en-US" altLang="ko-KR" dirty="0"/>
              <a:t>, </a:t>
            </a:r>
            <a:r>
              <a:rPr lang="ko-KR" altLang="en-US" dirty="0"/>
              <a:t>또는 연소방법이나 기타 작업조건 등에 </a:t>
            </a:r>
            <a:endParaRPr lang="en-US" altLang="ko-KR" dirty="0"/>
          </a:p>
          <a:p>
            <a:pPr fontAlgn="base" latinLnBrk="0"/>
            <a:r>
              <a:rPr lang="ko-KR" altLang="en-US" dirty="0"/>
              <a:t>따라 현저하게 변화하기 때문에 일정한 기능을 갖고 있는 방지시설</a:t>
            </a:r>
            <a:endParaRPr lang="en-US" altLang="ko-KR" dirty="0"/>
          </a:p>
          <a:p>
            <a:pPr fontAlgn="base" latinLnBrk="0"/>
            <a:r>
              <a:rPr lang="ko-KR" altLang="en-US" dirty="0"/>
              <a:t>이라 해도 </a:t>
            </a:r>
            <a:r>
              <a:rPr lang="en-US" altLang="ko-KR" dirty="0"/>
              <a:t>input </a:t>
            </a:r>
            <a:r>
              <a:rPr lang="ko-KR" altLang="en-US" dirty="0"/>
              <a:t>조건의 변화에 따라 소정의 성능을 발휘하지 못하는 경우가 발생한다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  <a:r>
              <a:rPr lang="ko-KR" altLang="en-US" dirty="0"/>
              <a:t>또한 설계상으로는 완전한 방지시설을 설치했다 해도 장치의 결함이나 운전의 미숙</a:t>
            </a:r>
            <a:r>
              <a:rPr lang="en-US" altLang="ko-KR" dirty="0"/>
              <a:t>, </a:t>
            </a:r>
            <a:r>
              <a:rPr lang="ko-KR" altLang="en-US" dirty="0"/>
              <a:t>유지관리의 잘못 등으로 기대만큼의 효과를 내지 못하는 경우도 있다</a:t>
            </a:r>
            <a:r>
              <a:rPr lang="en-US" altLang="ko-KR" dirty="0"/>
              <a:t>.  </a:t>
            </a:r>
            <a:r>
              <a:rPr lang="ko-KR" altLang="en-US" dirty="0"/>
              <a:t>따라서 </a:t>
            </a:r>
            <a:r>
              <a:rPr lang="ko-KR" altLang="en-US" dirty="0">
                <a:solidFill>
                  <a:srgbClr val="FF0000"/>
                </a:solidFill>
              </a:rPr>
              <a:t>방지시설의 효율적인 운전과 유지관리를 위해서는 체계적인 점검과 유지 관리지침을 마련하여 이를 시행</a:t>
            </a:r>
            <a:r>
              <a:rPr lang="ko-KR" altLang="en-US" dirty="0"/>
              <a:t>해 나가야 한다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2-1 </a:t>
            </a:r>
            <a:r>
              <a:rPr lang="ko-KR" altLang="en-US" b="1" dirty="0">
                <a:solidFill>
                  <a:schemeClr val="tx2"/>
                </a:solidFill>
              </a:rPr>
              <a:t>방지시설의 유지관리 개요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pic>
        <p:nvPicPr>
          <p:cNvPr id="5" name="그림 4" descr="자동차유지관리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268760"/>
            <a:ext cx="6848475" cy="4752975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2-1 </a:t>
            </a:r>
            <a:r>
              <a:rPr lang="ko-KR" altLang="en-US" b="1" dirty="0">
                <a:solidFill>
                  <a:schemeClr val="tx2"/>
                </a:solidFill>
              </a:rPr>
              <a:t>방지시설의 유지관리 개요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1043608" y="836713"/>
          <a:ext cx="6768754" cy="5849784"/>
        </p:xfrm>
        <a:graphic>
          <a:graphicData uri="http://schemas.openxmlformats.org/drawingml/2006/table">
            <a:tbl>
              <a:tblPr/>
              <a:tblGrid>
                <a:gridCol w="2307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383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383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383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30767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61534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1534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23075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53835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230753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84588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230753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384588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  <a:gridCol w="230753">
                  <a:extLst>
                    <a:ext uri="{9D8B030D-6E8A-4147-A177-3AD203B41FA5}">
                      <a16:colId xmlns="" xmlns:a16="http://schemas.microsoft.com/office/drawing/2014/main" val="20013"/>
                    </a:ext>
                  </a:extLst>
                </a:gridCol>
                <a:gridCol w="76918">
                  <a:extLst>
                    <a:ext uri="{9D8B030D-6E8A-4147-A177-3AD203B41FA5}">
                      <a16:colId xmlns="" xmlns:a16="http://schemas.microsoft.com/office/drawing/2014/main" val="20014"/>
                    </a:ext>
                  </a:extLst>
                </a:gridCol>
                <a:gridCol w="76918">
                  <a:extLst>
                    <a:ext uri="{9D8B030D-6E8A-4147-A177-3AD203B41FA5}">
                      <a16:colId xmlns="" xmlns:a16="http://schemas.microsoft.com/office/drawing/2014/main" val="20015"/>
                    </a:ext>
                  </a:extLst>
                </a:gridCol>
                <a:gridCol w="76918">
                  <a:extLst>
                    <a:ext uri="{9D8B030D-6E8A-4147-A177-3AD203B41FA5}">
                      <a16:colId xmlns="" xmlns:a16="http://schemas.microsoft.com/office/drawing/2014/main" val="20016"/>
                    </a:ext>
                  </a:extLst>
                </a:gridCol>
                <a:gridCol w="153835">
                  <a:extLst>
                    <a:ext uri="{9D8B030D-6E8A-4147-A177-3AD203B41FA5}">
                      <a16:colId xmlns="" xmlns:a16="http://schemas.microsoft.com/office/drawing/2014/main" val="20017"/>
                    </a:ext>
                  </a:extLst>
                </a:gridCol>
                <a:gridCol w="76918">
                  <a:extLst>
                    <a:ext uri="{9D8B030D-6E8A-4147-A177-3AD203B41FA5}">
                      <a16:colId xmlns="" xmlns:a16="http://schemas.microsoft.com/office/drawing/2014/main" val="20018"/>
                    </a:ext>
                  </a:extLst>
                </a:gridCol>
                <a:gridCol w="153835">
                  <a:extLst>
                    <a:ext uri="{9D8B030D-6E8A-4147-A177-3AD203B41FA5}">
                      <a16:colId xmlns="" xmlns:a16="http://schemas.microsoft.com/office/drawing/2014/main" val="20019"/>
                    </a:ext>
                  </a:extLst>
                </a:gridCol>
                <a:gridCol w="153835">
                  <a:extLst>
                    <a:ext uri="{9D8B030D-6E8A-4147-A177-3AD203B41FA5}">
                      <a16:colId xmlns="" xmlns:a16="http://schemas.microsoft.com/office/drawing/2014/main" val="20020"/>
                    </a:ext>
                  </a:extLst>
                </a:gridCol>
                <a:gridCol w="76918">
                  <a:extLst>
                    <a:ext uri="{9D8B030D-6E8A-4147-A177-3AD203B41FA5}">
                      <a16:colId xmlns="" xmlns:a16="http://schemas.microsoft.com/office/drawing/2014/main" val="20021"/>
                    </a:ext>
                  </a:extLst>
                </a:gridCol>
                <a:gridCol w="230753">
                  <a:extLst>
                    <a:ext uri="{9D8B030D-6E8A-4147-A177-3AD203B41FA5}">
                      <a16:colId xmlns="" xmlns:a16="http://schemas.microsoft.com/office/drawing/2014/main" val="20022"/>
                    </a:ext>
                  </a:extLst>
                </a:gridCol>
                <a:gridCol w="76918">
                  <a:extLst>
                    <a:ext uri="{9D8B030D-6E8A-4147-A177-3AD203B41FA5}">
                      <a16:colId xmlns="" xmlns:a16="http://schemas.microsoft.com/office/drawing/2014/main" val="20023"/>
                    </a:ext>
                  </a:extLst>
                </a:gridCol>
                <a:gridCol w="230753">
                  <a:extLst>
                    <a:ext uri="{9D8B030D-6E8A-4147-A177-3AD203B41FA5}">
                      <a16:colId xmlns="" xmlns:a16="http://schemas.microsoft.com/office/drawing/2014/main" val="20024"/>
                    </a:ext>
                  </a:extLst>
                </a:gridCol>
                <a:gridCol w="76918">
                  <a:extLst>
                    <a:ext uri="{9D8B030D-6E8A-4147-A177-3AD203B41FA5}">
                      <a16:colId xmlns="" xmlns:a16="http://schemas.microsoft.com/office/drawing/2014/main" val="20025"/>
                    </a:ext>
                  </a:extLst>
                </a:gridCol>
                <a:gridCol w="307672">
                  <a:extLst>
                    <a:ext uri="{9D8B030D-6E8A-4147-A177-3AD203B41FA5}">
                      <a16:colId xmlns="" xmlns:a16="http://schemas.microsoft.com/office/drawing/2014/main" val="20026"/>
                    </a:ext>
                  </a:extLst>
                </a:gridCol>
                <a:gridCol w="153835">
                  <a:extLst>
                    <a:ext uri="{9D8B030D-6E8A-4147-A177-3AD203B41FA5}">
                      <a16:colId xmlns="" xmlns:a16="http://schemas.microsoft.com/office/drawing/2014/main" val="20027"/>
                    </a:ext>
                  </a:extLst>
                </a:gridCol>
                <a:gridCol w="153835">
                  <a:extLst>
                    <a:ext uri="{9D8B030D-6E8A-4147-A177-3AD203B41FA5}">
                      <a16:colId xmlns="" xmlns:a16="http://schemas.microsoft.com/office/drawing/2014/main" val="20028"/>
                    </a:ext>
                  </a:extLst>
                </a:gridCol>
                <a:gridCol w="153835">
                  <a:extLst>
                    <a:ext uri="{9D8B030D-6E8A-4147-A177-3AD203B41FA5}">
                      <a16:colId xmlns="" xmlns:a16="http://schemas.microsoft.com/office/drawing/2014/main" val="20029"/>
                    </a:ext>
                  </a:extLst>
                </a:gridCol>
                <a:gridCol w="153835">
                  <a:extLst>
                    <a:ext uri="{9D8B030D-6E8A-4147-A177-3AD203B41FA5}">
                      <a16:colId xmlns="" xmlns:a16="http://schemas.microsoft.com/office/drawing/2014/main" val="20030"/>
                    </a:ext>
                  </a:extLst>
                </a:gridCol>
                <a:gridCol w="153835">
                  <a:extLst>
                    <a:ext uri="{9D8B030D-6E8A-4147-A177-3AD203B41FA5}">
                      <a16:colId xmlns="" xmlns:a16="http://schemas.microsoft.com/office/drawing/2014/main" val="20031"/>
                    </a:ext>
                  </a:extLst>
                </a:gridCol>
                <a:gridCol w="153835">
                  <a:extLst>
                    <a:ext uri="{9D8B030D-6E8A-4147-A177-3AD203B41FA5}">
                      <a16:colId xmlns="" xmlns:a16="http://schemas.microsoft.com/office/drawing/2014/main" val="20032"/>
                    </a:ext>
                  </a:extLst>
                </a:gridCol>
              </a:tblGrid>
              <a:tr h="138879">
                <a:tc gridSpan="33">
                  <a:txBody>
                    <a:bodyPr/>
                    <a:lstStyle/>
                    <a:p>
                      <a:pPr algn="ctr" fontAlgn="ctr"/>
                      <a:r>
                        <a:rPr lang="en-US" altLang="ko-KR" sz="500" b="0" i="0" u="none" strike="noStrike" dirty="0">
                          <a:latin typeface="굴림"/>
                        </a:rPr>
                        <a:t>.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1392">
                <a:tc gridSpan="33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 dirty="0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1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36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 dirty="0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 dirty="0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정 기 점 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36">
                  <a:txBody>
                    <a:bodyPr/>
                    <a:lstStyle/>
                    <a:p>
                      <a:pPr algn="ctr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8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문 제 점 도 출</a:t>
                      </a:r>
                    </a:p>
                  </a:txBody>
                  <a:tcPr marL="4347" marR="4347" marT="4347" marB="0" vert="eaVert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8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방 지 시 설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 dirty="0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0" i="0" u="none" strike="noStrike" dirty="0">
                          <a:latin typeface="굴림"/>
                        </a:rPr>
                        <a:t>운전 및 유지</a:t>
                      </a:r>
                      <a:br>
                        <a:rPr lang="ko-KR" altLang="en-US" sz="1050" b="0" i="0" u="none" strike="noStrike" dirty="0">
                          <a:latin typeface="굴림"/>
                        </a:rPr>
                      </a:br>
                      <a:r>
                        <a:rPr lang="ko-KR" altLang="en-US" sz="1050" b="0" i="0" u="none" strike="noStrike" dirty="0">
                          <a:latin typeface="굴림"/>
                        </a:rPr>
                        <a:t>관리상 문제점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 dirty="0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11861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78481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사 내 평 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사 외 평 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8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10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재    점    검</a:t>
                      </a:r>
                    </a:p>
                  </a:txBody>
                  <a:tcPr marL="4347" marR="4347" marT="4347" marB="0" vert="eaVert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10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선  정</a:t>
                      </a:r>
                      <a:br>
                        <a:rPr lang="ko-KR" altLang="en-US" sz="1000" b="0" i="0" u="none" strike="noStrike" dirty="0">
                          <a:latin typeface="굴림"/>
                        </a:rPr>
                      </a:br>
                      <a:r>
                        <a:rPr lang="ko-KR" altLang="en-US" sz="1000" b="0" i="0" u="none" strike="noStrike" dirty="0">
                          <a:latin typeface="굴림"/>
                        </a:rPr>
                        <a:t>보수방법</a:t>
                      </a:r>
                    </a:p>
                  </a:txBody>
                  <a:tcPr marL="4347" marR="4347" marT="4347" marB="0" vert="eaVert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5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9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전문기관자문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9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 err="1">
                          <a:latin typeface="굴림"/>
                        </a:rPr>
                        <a:t>환경전문공사업</a:t>
                      </a:r>
                      <a:endParaRPr lang="ko-KR" altLang="en-US" sz="1000" b="0" i="0" u="none" strike="noStrike" dirty="0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0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9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1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2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3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4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자        문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5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8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6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9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보  수  공  사</a:t>
                      </a:r>
                    </a:p>
                  </a:txBody>
                  <a:tcPr marL="4347" marR="4347" marT="4347" marB="0" vert="eaVert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9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7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8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29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운전관리전담반</a:t>
                      </a:r>
                      <a:br>
                        <a:rPr lang="ko-KR" altLang="en-US" sz="1000" b="0" i="0" u="none" strike="noStrike" dirty="0">
                          <a:latin typeface="굴림"/>
                        </a:rPr>
                      </a:br>
                      <a:r>
                        <a:rPr lang="en-US" altLang="ko-KR" sz="1000" b="0" i="0" u="none" strike="noStrike" dirty="0">
                          <a:latin typeface="굴림"/>
                        </a:rPr>
                        <a:t>(</a:t>
                      </a:r>
                      <a:r>
                        <a:rPr lang="ko-KR" altLang="en-US" sz="1000" b="0" i="0" u="none" strike="noStrike" dirty="0">
                          <a:latin typeface="굴림"/>
                        </a:rPr>
                        <a:t>작업반</a:t>
                      </a:r>
                      <a:r>
                        <a:rPr lang="en-US" altLang="ko-KR" sz="1000" b="0" i="0" u="none" strike="noStrike" dirty="0">
                          <a:latin typeface="굴림"/>
                        </a:rPr>
                        <a:t>)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환경관리인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9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사내보수반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30"/>
                  </a:ext>
                </a:extLst>
              </a:tr>
              <a:tr h="162337">
                <a:tc row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9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3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4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32"/>
                  </a:ext>
                </a:extLst>
              </a:tr>
              <a:tr h="242534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33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34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전  기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기  계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latin typeface="굴림"/>
                        </a:rPr>
                        <a:t>시  설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35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36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37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38"/>
                  </a:ext>
                </a:extLst>
              </a:tr>
              <a:tr h="138879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1"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500" b="0" i="0" u="none" strike="noStrike">
                          <a:latin typeface="굴림"/>
                        </a:rPr>
                        <a:t>　</a:t>
                      </a:r>
                    </a:p>
                  </a:txBody>
                  <a:tcPr marL="4347" marR="4347" marT="434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39"/>
                  </a:ext>
                </a:extLst>
              </a:tr>
              <a:tr h="115971">
                <a:tc gridSpan="33">
                  <a:txBody>
                    <a:bodyPr/>
                    <a:lstStyle/>
                    <a:p>
                      <a:pPr algn="ctr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40"/>
                  </a:ext>
                </a:extLst>
              </a:tr>
              <a:tr h="189192"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1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latin typeface="굴림"/>
                        </a:rPr>
                        <a:t>방지시설 유지관리체계</a:t>
                      </a: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500" b="0" i="0" u="none" strike="noStrike" dirty="0">
                        <a:latin typeface="굴림"/>
                      </a:endParaRPr>
                    </a:p>
                  </a:txBody>
                  <a:tcPr marL="4347" marR="4347" marT="4347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4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1547664" y="980728"/>
            <a:ext cx="5832648" cy="609600"/>
          </a:xfrm>
          <a:prstGeom prst="rect">
            <a:avLst/>
          </a:prstGeom>
          <a:solidFill>
            <a:srgbClr val="00008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altLang="ko-KR" sz="2800" dirty="0">
                <a:solidFill>
                  <a:schemeClr val="bg1"/>
                </a:solidFill>
              </a:rPr>
              <a:t> 3. </a:t>
            </a:r>
            <a:r>
              <a:rPr lang="ko-KR" altLang="en-US" sz="2800" dirty="0">
                <a:solidFill>
                  <a:schemeClr val="bg1"/>
                </a:solidFill>
              </a:rPr>
              <a:t>공통시설</a:t>
            </a:r>
            <a:r>
              <a:rPr lang="en-US" altLang="ko-KR" sz="2800" dirty="0">
                <a:solidFill>
                  <a:schemeClr val="bg1"/>
                </a:solidFill>
              </a:rPr>
              <a:t>(</a:t>
            </a:r>
            <a:r>
              <a:rPr lang="ko-KR" altLang="en-US" sz="2800" dirty="0">
                <a:solidFill>
                  <a:schemeClr val="bg1"/>
                </a:solidFill>
              </a:rPr>
              <a:t>부대시설</a:t>
            </a:r>
            <a:r>
              <a:rPr lang="en-US" altLang="ko-KR" sz="2800" dirty="0">
                <a:solidFill>
                  <a:schemeClr val="bg1"/>
                </a:solidFill>
              </a:rPr>
              <a:t>)</a:t>
            </a:r>
            <a:r>
              <a:rPr lang="ko-KR" altLang="en-US" sz="2800" dirty="0">
                <a:solidFill>
                  <a:schemeClr val="bg1"/>
                </a:solidFill>
              </a:rPr>
              <a:t>의 유지관리</a:t>
            </a:r>
            <a:endParaRPr lang="en-US" altLang="ko-KR" sz="2800" dirty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83568" y="1772817"/>
            <a:ext cx="76328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r>
              <a:rPr lang="en-US" altLang="ko-KR" dirty="0"/>
              <a:t>3-1 </a:t>
            </a:r>
            <a:r>
              <a:rPr lang="ko-KR" altLang="en-US" dirty="0"/>
              <a:t>동력기기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(1) </a:t>
            </a:r>
            <a:r>
              <a:rPr lang="ko-KR" altLang="en-US" dirty="0"/>
              <a:t>송풍기</a:t>
            </a:r>
            <a:endParaRPr lang="en-US" altLang="ko-KR" dirty="0"/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증 상 </a:t>
            </a:r>
            <a:r>
              <a:rPr lang="en-US" altLang="ko-KR" dirty="0"/>
              <a:t>: </a:t>
            </a:r>
            <a:r>
              <a:rPr lang="ko-KR" altLang="en-US" dirty="0"/>
              <a:t>소음과 진동의 발생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원 인 </a:t>
            </a:r>
            <a:r>
              <a:rPr lang="en-US" altLang="ko-KR" dirty="0"/>
              <a:t>: </a:t>
            </a:r>
            <a:r>
              <a:rPr lang="ko-KR" altLang="en-US" dirty="0"/>
              <a:t>베어링의 손상</a:t>
            </a:r>
            <a:r>
              <a:rPr lang="en-US" altLang="ko-KR" dirty="0"/>
              <a:t>, </a:t>
            </a:r>
            <a:r>
              <a:rPr lang="ko-KR" altLang="en-US" dirty="0"/>
              <a:t>방진스프링</a:t>
            </a:r>
            <a:r>
              <a:rPr lang="en-US" altLang="ko-KR" dirty="0"/>
              <a:t>(</a:t>
            </a:r>
            <a:r>
              <a:rPr lang="ko-KR" altLang="en-US" dirty="0"/>
              <a:t>고무</a:t>
            </a:r>
            <a:r>
              <a:rPr lang="en-US" altLang="ko-KR" dirty="0"/>
              <a:t>)</a:t>
            </a:r>
            <a:r>
              <a:rPr lang="ko-KR" altLang="en-US" dirty="0"/>
              <a:t>의 마모</a:t>
            </a:r>
            <a:r>
              <a:rPr lang="en-US" altLang="ko-KR" dirty="0"/>
              <a:t>, </a:t>
            </a:r>
            <a:r>
              <a:rPr lang="ko-KR" altLang="en-US" dirty="0" err="1"/>
              <a:t>축심</a:t>
            </a:r>
            <a:r>
              <a:rPr lang="en-US" altLang="ko-KR" dirty="0"/>
              <a:t>(</a:t>
            </a:r>
            <a:r>
              <a:rPr lang="ko-KR" altLang="en-US" dirty="0" err="1"/>
              <a:t>얼라이먼트</a:t>
            </a:r>
            <a:r>
              <a:rPr lang="en-US" altLang="ko-KR" dirty="0"/>
              <a:t>)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        </a:t>
            </a:r>
            <a:r>
              <a:rPr lang="ko-KR" altLang="en-US" dirty="0"/>
              <a:t>불일치</a:t>
            </a:r>
            <a:r>
              <a:rPr lang="en-US" altLang="ko-KR" dirty="0"/>
              <a:t>, </a:t>
            </a:r>
            <a:r>
              <a:rPr lang="ko-KR" altLang="en-US" dirty="0"/>
              <a:t>이물질 혼입</a:t>
            </a:r>
            <a:r>
              <a:rPr lang="en-US" altLang="ko-KR" dirty="0"/>
              <a:t>, </a:t>
            </a:r>
            <a:r>
              <a:rPr lang="ko-KR" altLang="en-US" dirty="0"/>
              <a:t>벨트장력의 이상 등등</a:t>
            </a:r>
            <a:r>
              <a:rPr lang="en-US" altLang="ko-KR" dirty="0"/>
              <a:t> 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대 책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</a:t>
            </a:r>
            <a:r>
              <a:rPr lang="ko-KR" altLang="en-US" dirty="0"/>
              <a:t>윤활유의 주입</a:t>
            </a:r>
            <a:r>
              <a:rPr lang="en-US" altLang="ko-KR" dirty="0"/>
              <a:t>, </a:t>
            </a:r>
            <a:r>
              <a:rPr lang="ko-KR" altLang="en-US" dirty="0"/>
              <a:t>베어링 교체</a:t>
            </a:r>
            <a:r>
              <a:rPr lang="en-US" altLang="ko-KR" dirty="0"/>
              <a:t>, </a:t>
            </a:r>
            <a:r>
              <a:rPr lang="ko-KR" altLang="en-US" dirty="0"/>
              <a:t>방진장치 교체</a:t>
            </a:r>
            <a:r>
              <a:rPr lang="en-US" altLang="ko-KR" dirty="0"/>
              <a:t>, </a:t>
            </a:r>
            <a:r>
              <a:rPr lang="ko-KR" altLang="en-US" dirty="0" err="1"/>
              <a:t>축심</a:t>
            </a:r>
            <a:r>
              <a:rPr lang="ko-KR" altLang="en-US" dirty="0"/>
              <a:t> 및 벨트의 조정</a:t>
            </a:r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 (</a:t>
            </a:r>
            <a:r>
              <a:rPr lang="ko-KR" altLang="en-US" dirty="0"/>
              <a:t>벨트와 풀리 일치</a:t>
            </a:r>
            <a:r>
              <a:rPr lang="en-US" altLang="ko-KR" dirty="0"/>
              <a:t>, </a:t>
            </a:r>
            <a:r>
              <a:rPr lang="ko-KR" altLang="en-US" dirty="0"/>
              <a:t>한꺼번에</a:t>
            </a:r>
            <a:r>
              <a:rPr lang="en-US" altLang="ko-KR" dirty="0"/>
              <a:t>, 70 ℃ </a:t>
            </a:r>
            <a:r>
              <a:rPr lang="ko-KR" altLang="en-US" dirty="0"/>
              <a:t>이하</a:t>
            </a:r>
            <a:r>
              <a:rPr lang="en-US" altLang="ko-KR" dirty="0"/>
              <a:t>, </a:t>
            </a:r>
            <a:r>
              <a:rPr lang="ko-KR" altLang="en-US" dirty="0" err="1"/>
              <a:t>구리스</a:t>
            </a:r>
            <a:r>
              <a:rPr lang="ko-KR" altLang="en-US" dirty="0"/>
              <a:t> 연</a:t>
            </a:r>
            <a:r>
              <a:rPr lang="en-US" altLang="ko-KR" dirty="0"/>
              <a:t>1</a:t>
            </a:r>
            <a:r>
              <a:rPr lang="ko-KR" altLang="en-US" dirty="0"/>
              <a:t>회</a:t>
            </a:r>
            <a:r>
              <a:rPr lang="en-US" altLang="ko-KR" dirty="0"/>
              <a:t>, </a:t>
            </a:r>
            <a:r>
              <a:rPr lang="ko-KR" altLang="en-US" dirty="0"/>
              <a:t>밀려나오게</a:t>
            </a:r>
            <a:r>
              <a:rPr lang="en-US" altLang="ko-KR" dirty="0"/>
              <a:t>,</a:t>
            </a:r>
          </a:p>
          <a:p>
            <a:pPr fontAlgn="base" latinLnBrk="0"/>
            <a:r>
              <a:rPr lang="en-US" altLang="ko-KR" dirty="0"/>
              <a:t>        </a:t>
            </a:r>
            <a:r>
              <a:rPr lang="ko-KR" altLang="en-US" dirty="0"/>
              <a:t>과량금지</a:t>
            </a:r>
            <a:r>
              <a:rPr lang="en-US" altLang="ko-KR" dirty="0"/>
              <a:t>-</a:t>
            </a:r>
            <a:r>
              <a:rPr lang="ko-KR" altLang="en-US" dirty="0"/>
              <a:t>이상온도상승 요인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2.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5" name="그림 4" descr="CIMG50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908720"/>
            <a:ext cx="3456384" cy="2808312"/>
          </a:xfrm>
          <a:prstGeom prst="rect">
            <a:avLst/>
          </a:prstGeom>
        </p:spPr>
      </p:pic>
      <p:pic>
        <p:nvPicPr>
          <p:cNvPr id="6" name="그림 5" descr="CIMG51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3717032"/>
            <a:ext cx="3491880" cy="2834934"/>
          </a:xfrm>
          <a:prstGeom prst="rect">
            <a:avLst/>
          </a:prstGeom>
        </p:spPr>
      </p:pic>
      <p:pic>
        <p:nvPicPr>
          <p:cNvPr id="7" name="그림 6" descr="CIMG51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908720"/>
            <a:ext cx="3960440" cy="2790310"/>
          </a:xfrm>
          <a:prstGeom prst="rect">
            <a:avLst/>
          </a:prstGeom>
        </p:spPr>
      </p:pic>
      <p:pic>
        <p:nvPicPr>
          <p:cNvPr id="9" name="그림 8" descr="CIMG506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3968" y="3717032"/>
            <a:ext cx="1960256" cy="2852936"/>
          </a:xfrm>
          <a:prstGeom prst="rect">
            <a:avLst/>
          </a:prstGeom>
        </p:spPr>
      </p:pic>
      <p:pic>
        <p:nvPicPr>
          <p:cNvPr id="10" name="그림 9" descr="(주)금강코엔 01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28184" y="3717032"/>
            <a:ext cx="2016224" cy="2843423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83568" y="1340768"/>
            <a:ext cx="763284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(2) </a:t>
            </a:r>
            <a:r>
              <a:rPr lang="ko-KR" altLang="en-US" dirty="0" err="1"/>
              <a:t>펌</a:t>
            </a:r>
            <a:r>
              <a:rPr lang="ko-KR" altLang="en-US" dirty="0"/>
              <a:t> </a:t>
            </a:r>
            <a:r>
              <a:rPr lang="ko-KR" altLang="en-US" dirty="0" err="1"/>
              <a:t>프</a:t>
            </a:r>
            <a:endParaRPr lang="en-US" altLang="ko-KR" dirty="0"/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증 상 </a:t>
            </a:r>
            <a:r>
              <a:rPr lang="en-US" altLang="ko-KR" dirty="0"/>
              <a:t>: </a:t>
            </a:r>
            <a:r>
              <a:rPr lang="ko-KR" altLang="en-US" dirty="0"/>
              <a:t>누수</a:t>
            </a:r>
            <a:r>
              <a:rPr lang="en-US" altLang="ko-KR" dirty="0"/>
              <a:t>,  </a:t>
            </a:r>
            <a:r>
              <a:rPr lang="ko-KR" altLang="en-US" dirty="0"/>
              <a:t>소음과 진동의 발생</a:t>
            </a:r>
            <a:r>
              <a:rPr lang="en-US" altLang="ko-KR" dirty="0"/>
              <a:t>, </a:t>
            </a:r>
            <a:r>
              <a:rPr lang="ko-KR" altLang="en-US" dirty="0"/>
              <a:t>작동불능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원 인 </a:t>
            </a:r>
            <a:r>
              <a:rPr lang="en-US" altLang="ko-KR" dirty="0"/>
              <a:t>: </a:t>
            </a:r>
            <a:r>
              <a:rPr lang="ko-KR" altLang="en-US" dirty="0"/>
              <a:t>실</a:t>
            </a:r>
            <a:r>
              <a:rPr lang="en-US" altLang="ko-KR" dirty="0"/>
              <a:t>(seal) </a:t>
            </a:r>
            <a:r>
              <a:rPr lang="ko-KR" altLang="en-US" dirty="0"/>
              <a:t>손상</a:t>
            </a:r>
            <a:r>
              <a:rPr lang="en-US" altLang="ko-KR" dirty="0"/>
              <a:t>, </a:t>
            </a:r>
            <a:r>
              <a:rPr lang="ko-KR" altLang="en-US" dirty="0"/>
              <a:t> 베어링의 손상</a:t>
            </a:r>
            <a:r>
              <a:rPr lang="en-US" altLang="ko-KR" dirty="0"/>
              <a:t>,  </a:t>
            </a:r>
            <a:r>
              <a:rPr lang="ko-KR" altLang="en-US" dirty="0"/>
              <a:t>방진스프링</a:t>
            </a:r>
            <a:r>
              <a:rPr lang="en-US" altLang="ko-KR" dirty="0"/>
              <a:t>(</a:t>
            </a:r>
            <a:r>
              <a:rPr lang="ko-KR" altLang="en-US" dirty="0"/>
              <a:t>고무</a:t>
            </a:r>
            <a:r>
              <a:rPr lang="en-US" altLang="ko-KR" dirty="0"/>
              <a:t>)</a:t>
            </a:r>
            <a:r>
              <a:rPr lang="ko-KR" altLang="en-US" dirty="0"/>
              <a:t>의 마모</a:t>
            </a:r>
            <a:r>
              <a:rPr lang="en-US" altLang="ko-KR" dirty="0"/>
              <a:t>, 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</a:t>
            </a:r>
            <a:r>
              <a:rPr lang="ko-KR" altLang="en-US" dirty="0" err="1"/>
              <a:t>축심</a:t>
            </a:r>
            <a:r>
              <a:rPr lang="en-US" altLang="ko-KR" dirty="0"/>
              <a:t>(</a:t>
            </a:r>
            <a:r>
              <a:rPr lang="ko-KR" altLang="en-US" dirty="0" err="1"/>
              <a:t>얼라이먼트</a:t>
            </a:r>
            <a:r>
              <a:rPr lang="en-US" altLang="ko-KR" dirty="0"/>
              <a:t>)</a:t>
            </a:r>
            <a:r>
              <a:rPr lang="ko-KR" altLang="en-US" dirty="0"/>
              <a:t>불일치</a:t>
            </a:r>
            <a:r>
              <a:rPr lang="en-US" altLang="ko-KR" dirty="0"/>
              <a:t>,  </a:t>
            </a:r>
            <a:r>
              <a:rPr lang="ko-KR" altLang="en-US" dirty="0"/>
              <a:t>이물질 혼입</a:t>
            </a:r>
            <a:r>
              <a:rPr lang="en-US" altLang="ko-KR" dirty="0"/>
              <a:t>, </a:t>
            </a:r>
            <a:r>
              <a:rPr lang="ko-KR" altLang="en-US" dirty="0"/>
              <a:t>동파</a:t>
            </a:r>
            <a:r>
              <a:rPr lang="en-US" altLang="ko-KR" dirty="0"/>
              <a:t> 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대 책 </a:t>
            </a:r>
            <a:r>
              <a:rPr lang="en-US" altLang="ko-KR" dirty="0"/>
              <a:t>:  seal </a:t>
            </a:r>
            <a:r>
              <a:rPr lang="ko-KR" altLang="en-US" dirty="0"/>
              <a:t>교체</a:t>
            </a:r>
            <a:r>
              <a:rPr lang="en-US" altLang="ko-KR" dirty="0"/>
              <a:t>, </a:t>
            </a:r>
            <a:r>
              <a:rPr lang="ko-KR" altLang="en-US" dirty="0"/>
              <a:t>베어링 교체</a:t>
            </a:r>
            <a:r>
              <a:rPr lang="en-US" altLang="ko-KR" dirty="0"/>
              <a:t>, </a:t>
            </a:r>
            <a:r>
              <a:rPr lang="ko-KR" altLang="en-US" dirty="0"/>
              <a:t>방진장치 교체</a:t>
            </a:r>
            <a:r>
              <a:rPr lang="en-US" altLang="ko-KR" dirty="0"/>
              <a:t>, </a:t>
            </a:r>
            <a:r>
              <a:rPr lang="ko-KR" altLang="en-US" dirty="0" err="1"/>
              <a:t>축심</a:t>
            </a:r>
            <a:r>
              <a:rPr lang="ko-KR" altLang="en-US" dirty="0"/>
              <a:t> 및 벨트의 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           </a:t>
            </a:r>
            <a:r>
              <a:rPr lang="ko-KR" altLang="en-US" dirty="0"/>
              <a:t>조정</a:t>
            </a:r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5" name="그림 4" descr="CIMG50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908720"/>
            <a:ext cx="3528392" cy="2934326"/>
          </a:xfrm>
          <a:prstGeom prst="rect">
            <a:avLst/>
          </a:prstGeom>
        </p:spPr>
      </p:pic>
      <p:pic>
        <p:nvPicPr>
          <p:cNvPr id="6" name="그림 5" descr="CIMG51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908720"/>
            <a:ext cx="3456384" cy="2927636"/>
          </a:xfrm>
          <a:prstGeom prst="rect">
            <a:avLst/>
          </a:prstGeom>
        </p:spPr>
      </p:pic>
      <p:pic>
        <p:nvPicPr>
          <p:cNvPr id="7" name="그림 6" descr="CIMG528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3977680"/>
            <a:ext cx="3528392" cy="2646294"/>
          </a:xfrm>
          <a:prstGeom prst="rect">
            <a:avLst/>
          </a:prstGeom>
        </p:spPr>
      </p:pic>
      <p:pic>
        <p:nvPicPr>
          <p:cNvPr id="8" name="그림 7" descr="CIMG530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3933056"/>
            <a:ext cx="3467877" cy="2600908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83568" y="1340768"/>
            <a:ext cx="763284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(3) </a:t>
            </a:r>
            <a:r>
              <a:rPr lang="ko-KR" altLang="en-US" dirty="0" err="1"/>
              <a:t>로타리밸브</a:t>
            </a:r>
            <a:r>
              <a:rPr lang="ko-KR" altLang="en-US" dirty="0"/>
              <a:t> 및 </a:t>
            </a:r>
            <a:r>
              <a:rPr lang="ko-KR" altLang="en-US" dirty="0" err="1"/>
              <a:t>스크류</a:t>
            </a:r>
            <a:r>
              <a:rPr lang="ko-KR" altLang="en-US" dirty="0"/>
              <a:t> </a:t>
            </a:r>
            <a:r>
              <a:rPr lang="ko-KR" altLang="en-US" dirty="0" err="1"/>
              <a:t>콘베이어</a:t>
            </a:r>
            <a:endParaRPr lang="en-US" altLang="ko-KR" dirty="0"/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en-US" altLang="ko-KR" dirty="0"/>
              <a:t>      -  </a:t>
            </a:r>
            <a:r>
              <a:rPr lang="ko-KR" altLang="en-US" dirty="0"/>
              <a:t>증 상 </a:t>
            </a:r>
            <a:r>
              <a:rPr lang="en-US" altLang="ko-KR" dirty="0"/>
              <a:t>: </a:t>
            </a:r>
            <a:r>
              <a:rPr lang="ko-KR" altLang="en-US" dirty="0"/>
              <a:t>소음과 진동의 발생</a:t>
            </a:r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-  </a:t>
            </a:r>
            <a:r>
              <a:rPr lang="ko-KR" altLang="en-US" dirty="0"/>
              <a:t>원 인 </a:t>
            </a:r>
            <a:r>
              <a:rPr lang="en-US" altLang="ko-KR" dirty="0"/>
              <a:t>: </a:t>
            </a:r>
            <a:r>
              <a:rPr lang="ko-KR" altLang="en-US" dirty="0"/>
              <a:t> 베어링의 손상</a:t>
            </a:r>
            <a:r>
              <a:rPr lang="en-US" altLang="ko-KR" dirty="0"/>
              <a:t>,  </a:t>
            </a:r>
            <a:r>
              <a:rPr lang="ko-KR" altLang="en-US" dirty="0"/>
              <a:t>이물질 혼입</a:t>
            </a:r>
            <a:r>
              <a:rPr lang="en-US" altLang="ko-KR" dirty="0"/>
              <a:t>,  </a:t>
            </a:r>
            <a:r>
              <a:rPr lang="ko-KR" altLang="en-US" dirty="0"/>
              <a:t>체인</a:t>
            </a:r>
            <a:r>
              <a:rPr lang="en-US" altLang="ko-KR" dirty="0"/>
              <a:t>,  </a:t>
            </a:r>
            <a:r>
              <a:rPr lang="ko-KR" altLang="en-US" dirty="0" err="1"/>
              <a:t>축심불일치</a:t>
            </a:r>
            <a:r>
              <a:rPr lang="en-US" altLang="ko-KR" dirty="0"/>
              <a:t>  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-  </a:t>
            </a:r>
            <a:r>
              <a:rPr lang="ko-KR" altLang="en-US" dirty="0"/>
              <a:t>대 책 </a:t>
            </a:r>
            <a:r>
              <a:rPr lang="en-US" altLang="ko-KR" dirty="0"/>
              <a:t>: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    </a:t>
            </a:r>
            <a:r>
              <a:rPr lang="ko-KR" altLang="en-US" dirty="0"/>
              <a:t>베어링 교체</a:t>
            </a:r>
            <a:r>
              <a:rPr lang="en-US" altLang="ko-KR" dirty="0"/>
              <a:t>, </a:t>
            </a:r>
            <a:r>
              <a:rPr lang="ko-KR" altLang="en-US" dirty="0" err="1"/>
              <a:t>호퍼</a:t>
            </a:r>
            <a:r>
              <a:rPr lang="ko-KR" altLang="en-US" dirty="0"/>
              <a:t> 및 분진함 청소</a:t>
            </a:r>
            <a:r>
              <a:rPr lang="en-US" altLang="ko-KR" dirty="0"/>
              <a:t>,  </a:t>
            </a:r>
            <a:r>
              <a:rPr lang="ko-KR" altLang="en-US" dirty="0" err="1"/>
              <a:t>축심</a:t>
            </a:r>
            <a:r>
              <a:rPr lang="ko-KR" altLang="en-US" dirty="0"/>
              <a:t> 및 체인의 조정</a:t>
            </a:r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83568" y="1340768"/>
            <a:ext cx="763284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(4) </a:t>
            </a:r>
            <a:r>
              <a:rPr lang="ko-KR" altLang="en-US" dirty="0" err="1"/>
              <a:t>콤프레샤</a:t>
            </a:r>
            <a:endParaRPr lang="en-US" altLang="ko-KR" dirty="0"/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en-US" altLang="ko-KR" dirty="0"/>
              <a:t>      -  </a:t>
            </a:r>
            <a:r>
              <a:rPr lang="ko-KR" altLang="en-US" dirty="0"/>
              <a:t>증 상 </a:t>
            </a:r>
            <a:r>
              <a:rPr lang="en-US" altLang="ko-KR" dirty="0"/>
              <a:t>: </a:t>
            </a:r>
            <a:r>
              <a:rPr lang="ko-KR" altLang="en-US" dirty="0"/>
              <a:t>열 및 소음과 진동의 발생</a:t>
            </a:r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-  </a:t>
            </a:r>
            <a:r>
              <a:rPr lang="ko-KR" altLang="en-US" dirty="0"/>
              <a:t>원 인 </a:t>
            </a:r>
            <a:r>
              <a:rPr lang="en-US" altLang="ko-KR" dirty="0"/>
              <a:t>: </a:t>
            </a:r>
            <a:r>
              <a:rPr lang="ko-KR" altLang="en-US" dirty="0"/>
              <a:t> 베어링의 손상</a:t>
            </a:r>
            <a:r>
              <a:rPr lang="en-US" altLang="ko-KR" dirty="0"/>
              <a:t>,  </a:t>
            </a:r>
            <a:r>
              <a:rPr lang="ko-KR" altLang="en-US" dirty="0"/>
              <a:t>다량의 습기</a:t>
            </a:r>
            <a:r>
              <a:rPr lang="en-US" altLang="ko-KR" dirty="0"/>
              <a:t>,  </a:t>
            </a:r>
            <a:r>
              <a:rPr lang="ko-KR" altLang="en-US" dirty="0" err="1"/>
              <a:t>솔레노이드</a:t>
            </a:r>
            <a:r>
              <a:rPr lang="ko-KR" altLang="en-US" dirty="0"/>
              <a:t> 밸브의 고장</a:t>
            </a:r>
            <a:r>
              <a:rPr lang="en-US" altLang="ko-KR" dirty="0"/>
              <a:t>, 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     </a:t>
            </a:r>
            <a:r>
              <a:rPr lang="ko-KR" altLang="en-US" dirty="0" err="1"/>
              <a:t>레귤레이터의</a:t>
            </a:r>
            <a:r>
              <a:rPr lang="ko-KR" altLang="en-US" dirty="0"/>
              <a:t> 고장 </a:t>
            </a:r>
            <a:r>
              <a:rPr lang="en-US" altLang="ko-KR" dirty="0"/>
              <a:t>    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-  </a:t>
            </a:r>
            <a:r>
              <a:rPr lang="ko-KR" altLang="en-US" dirty="0"/>
              <a:t>대 책 </a:t>
            </a:r>
            <a:r>
              <a:rPr lang="en-US" altLang="ko-KR" dirty="0"/>
              <a:t>: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 </a:t>
            </a:r>
            <a:r>
              <a:rPr lang="ko-KR" altLang="en-US" dirty="0"/>
              <a:t>베어링 교체</a:t>
            </a:r>
            <a:r>
              <a:rPr lang="en-US" altLang="ko-KR" dirty="0"/>
              <a:t>,  </a:t>
            </a:r>
            <a:r>
              <a:rPr lang="ko-KR" altLang="en-US" dirty="0"/>
              <a:t>수분제거 </a:t>
            </a:r>
            <a:r>
              <a:rPr lang="en-US" altLang="ko-KR" dirty="0"/>
              <a:t>, </a:t>
            </a:r>
            <a:r>
              <a:rPr lang="ko-KR" altLang="en-US" dirty="0" err="1"/>
              <a:t>솔밸브</a:t>
            </a:r>
            <a:r>
              <a:rPr lang="ko-KR" altLang="en-US" dirty="0"/>
              <a:t> 및 </a:t>
            </a:r>
            <a:r>
              <a:rPr lang="ko-KR" altLang="en-US" dirty="0" err="1"/>
              <a:t>레귤레이터</a:t>
            </a:r>
            <a:r>
              <a:rPr lang="ko-KR" altLang="en-US" dirty="0"/>
              <a:t> 교체 및 조정</a:t>
            </a:r>
            <a:endParaRPr lang="en-US" altLang="ko-KR" dirty="0"/>
          </a:p>
          <a:p>
            <a:pPr fontAlgn="base" latinLnBrk="0"/>
            <a:endParaRPr lang="ko-KR" alt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83568" y="1340768"/>
            <a:ext cx="763284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(5) </a:t>
            </a:r>
            <a:r>
              <a:rPr lang="ko-KR" altLang="en-US" dirty="0"/>
              <a:t>정량펌프</a:t>
            </a:r>
            <a:endParaRPr lang="en-US" altLang="ko-KR" dirty="0"/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en-US" altLang="ko-KR" dirty="0"/>
              <a:t>      -  </a:t>
            </a:r>
            <a:r>
              <a:rPr lang="ko-KR" altLang="en-US" dirty="0"/>
              <a:t>증 상 </a:t>
            </a:r>
            <a:r>
              <a:rPr lang="en-US" altLang="ko-KR" dirty="0"/>
              <a:t>: </a:t>
            </a:r>
            <a:r>
              <a:rPr lang="ko-KR" altLang="en-US" dirty="0"/>
              <a:t>작동불능</a:t>
            </a:r>
            <a:r>
              <a:rPr lang="en-US" altLang="ko-KR" dirty="0"/>
              <a:t>, </a:t>
            </a:r>
            <a:r>
              <a:rPr lang="ko-KR" altLang="en-US" dirty="0" err="1"/>
              <a:t>누액</a:t>
            </a:r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-  </a:t>
            </a:r>
            <a:r>
              <a:rPr lang="ko-KR" altLang="en-US" dirty="0"/>
              <a:t>원 인 </a:t>
            </a:r>
            <a:r>
              <a:rPr lang="en-US" altLang="ko-KR" dirty="0"/>
              <a:t>: </a:t>
            </a:r>
            <a:r>
              <a:rPr lang="ko-KR" altLang="en-US" dirty="0"/>
              <a:t> </a:t>
            </a:r>
            <a:r>
              <a:rPr lang="ko-KR" altLang="en-US" dirty="0" err="1"/>
              <a:t>모터부</a:t>
            </a:r>
            <a:r>
              <a:rPr lang="ko-KR" altLang="en-US" dirty="0"/>
              <a:t> 습기에 따른 쇼트</a:t>
            </a:r>
            <a:r>
              <a:rPr lang="en-US" altLang="ko-KR" dirty="0"/>
              <a:t>, </a:t>
            </a:r>
            <a:r>
              <a:rPr lang="ko-KR" altLang="en-US" dirty="0"/>
              <a:t>볼 파손</a:t>
            </a:r>
            <a:r>
              <a:rPr lang="en-US" altLang="ko-KR" dirty="0"/>
              <a:t>, </a:t>
            </a:r>
            <a:r>
              <a:rPr lang="ko-KR" altLang="en-US" dirty="0"/>
              <a:t>플랜지부 </a:t>
            </a:r>
            <a:r>
              <a:rPr lang="ko-KR" altLang="en-US" dirty="0" err="1"/>
              <a:t>조임풀림</a:t>
            </a:r>
            <a:r>
              <a:rPr lang="ko-KR" altLang="en-US" dirty="0"/>
              <a:t> 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            </a:t>
            </a:r>
            <a:r>
              <a:rPr lang="ko-KR" altLang="en-US" dirty="0"/>
              <a:t>및 파손</a:t>
            </a:r>
            <a:r>
              <a:rPr lang="en-US" altLang="ko-KR" dirty="0"/>
              <a:t>  </a:t>
            </a:r>
            <a:r>
              <a:rPr lang="ko-KR" altLang="en-US" dirty="0"/>
              <a:t> </a:t>
            </a:r>
            <a:r>
              <a:rPr lang="en-US" altLang="ko-KR" dirty="0"/>
              <a:t>    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대 책 </a:t>
            </a:r>
            <a:r>
              <a:rPr lang="en-US" altLang="ko-KR" dirty="0"/>
              <a:t>: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</a:t>
            </a:r>
            <a:r>
              <a:rPr lang="ko-KR" altLang="en-US" dirty="0" err="1"/>
              <a:t>모터부</a:t>
            </a:r>
            <a:r>
              <a:rPr lang="ko-KR" altLang="en-US" dirty="0"/>
              <a:t> 빗물방지 캡</a:t>
            </a:r>
            <a:r>
              <a:rPr lang="en-US" altLang="ko-KR" dirty="0"/>
              <a:t>,  </a:t>
            </a:r>
            <a:r>
              <a:rPr lang="ko-KR" altLang="en-US" dirty="0"/>
              <a:t>볼 교체 </a:t>
            </a:r>
            <a:r>
              <a:rPr lang="en-US" altLang="ko-KR" dirty="0"/>
              <a:t>, </a:t>
            </a:r>
            <a:r>
              <a:rPr lang="ko-KR" altLang="en-US" dirty="0"/>
              <a:t>플랜지부 용접 및 교체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(</a:t>
            </a:r>
            <a:r>
              <a:rPr lang="ko-KR" altLang="en-US" dirty="0"/>
              <a:t>사용약품에 따른 </a:t>
            </a:r>
            <a:r>
              <a:rPr lang="ko-KR" altLang="en-US" dirty="0">
                <a:solidFill>
                  <a:srgbClr val="FF0000"/>
                </a:solidFill>
              </a:rPr>
              <a:t>적정한 재질 선정이 필요</a:t>
            </a:r>
            <a:r>
              <a:rPr lang="en-US" altLang="ko-KR" dirty="0"/>
              <a:t>)</a:t>
            </a:r>
          </a:p>
          <a:p>
            <a:pPr fontAlgn="base" latinLnBrk="0"/>
            <a:endParaRPr lang="ko-KR" alt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3" name="그림 2" descr="방-3흡수에의한시설250CM용 순환펌프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124209"/>
            <a:ext cx="3312368" cy="4980867"/>
          </a:xfrm>
          <a:prstGeom prst="rect">
            <a:avLst/>
          </a:prstGeom>
        </p:spPr>
      </p:pic>
      <p:pic>
        <p:nvPicPr>
          <p:cNvPr id="5" name="그림 4" descr="CIMG51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980728"/>
            <a:ext cx="4464496" cy="5184576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83568" y="1340768"/>
            <a:ext cx="76328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(6) </a:t>
            </a:r>
            <a:r>
              <a:rPr lang="ko-KR" altLang="en-US" dirty="0" err="1"/>
              <a:t>교반기</a:t>
            </a:r>
            <a:endParaRPr lang="en-US" altLang="ko-KR" dirty="0"/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증 상 </a:t>
            </a:r>
            <a:r>
              <a:rPr lang="en-US" altLang="ko-KR" dirty="0"/>
              <a:t>: </a:t>
            </a:r>
            <a:r>
              <a:rPr lang="ko-KR" altLang="en-US" dirty="0"/>
              <a:t>작동불능</a:t>
            </a:r>
            <a:r>
              <a:rPr lang="en-US" altLang="ko-KR" dirty="0"/>
              <a:t>, </a:t>
            </a:r>
            <a:r>
              <a:rPr lang="ko-KR" altLang="en-US" dirty="0"/>
              <a:t>진동</a:t>
            </a:r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원 인 </a:t>
            </a:r>
            <a:r>
              <a:rPr lang="en-US" altLang="ko-KR" dirty="0"/>
              <a:t>: </a:t>
            </a:r>
            <a:r>
              <a:rPr lang="ko-KR" altLang="en-US" dirty="0" err="1"/>
              <a:t>모터부</a:t>
            </a:r>
            <a:r>
              <a:rPr lang="ko-KR" altLang="en-US" dirty="0"/>
              <a:t> 습기에 따른 쇼트</a:t>
            </a:r>
            <a:r>
              <a:rPr lang="en-US" altLang="ko-KR" dirty="0"/>
              <a:t>, </a:t>
            </a:r>
            <a:r>
              <a:rPr lang="ko-KR" altLang="en-US" dirty="0" err="1"/>
              <a:t>축심불일치</a:t>
            </a:r>
            <a:r>
              <a:rPr lang="en-US" altLang="ko-KR" dirty="0"/>
              <a:t>, </a:t>
            </a:r>
            <a:r>
              <a:rPr lang="ko-KR" altLang="en-US" dirty="0"/>
              <a:t>베어링 마모</a:t>
            </a:r>
            <a:r>
              <a:rPr lang="en-US" altLang="ko-KR" dirty="0"/>
              <a:t> 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</a:t>
            </a:r>
            <a:r>
              <a:rPr lang="ko-KR" altLang="en-US" dirty="0"/>
              <a:t> </a:t>
            </a:r>
            <a:r>
              <a:rPr lang="en-US" altLang="ko-KR" dirty="0"/>
              <a:t>    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대 책 </a:t>
            </a:r>
            <a:r>
              <a:rPr lang="en-US" altLang="ko-KR" dirty="0"/>
              <a:t>: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</a:t>
            </a:r>
            <a:r>
              <a:rPr lang="ko-KR" altLang="en-US" dirty="0" err="1"/>
              <a:t>모터부</a:t>
            </a:r>
            <a:r>
              <a:rPr lang="ko-KR" altLang="en-US" dirty="0"/>
              <a:t> 빗물방지 캡</a:t>
            </a:r>
            <a:r>
              <a:rPr lang="en-US" altLang="ko-KR" dirty="0"/>
              <a:t>,  </a:t>
            </a:r>
            <a:r>
              <a:rPr lang="ko-KR" altLang="en-US" dirty="0" err="1"/>
              <a:t>축심조정</a:t>
            </a:r>
            <a:r>
              <a:rPr lang="ko-KR" altLang="en-US" dirty="0"/>
              <a:t> 및 베어링 교체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endParaRPr lang="ko-KR" alt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3" name="그림 2" descr="방-3흡수에의한시설250CM용 순환펌프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268760"/>
            <a:ext cx="4968552" cy="4392488"/>
          </a:xfrm>
          <a:prstGeom prst="rect">
            <a:avLst/>
          </a:prstGeom>
        </p:spPr>
      </p:pic>
      <p:pic>
        <p:nvPicPr>
          <p:cNvPr id="6" name="그림 5" descr="방-3흡수에의한시설250CM용 순환펌프외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1268760"/>
            <a:ext cx="2881388" cy="4392488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83568" y="1340769"/>
            <a:ext cx="763284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r>
              <a:rPr lang="en-US" altLang="ko-KR" dirty="0"/>
              <a:t>3-2 </a:t>
            </a:r>
            <a:r>
              <a:rPr lang="ko-KR" altLang="en-US" dirty="0"/>
              <a:t>계측기기 및 부속시설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(1) </a:t>
            </a:r>
            <a:r>
              <a:rPr lang="en-US" altLang="ko-KR" dirty="0" err="1"/>
              <a:t>pHIC</a:t>
            </a:r>
            <a:r>
              <a:rPr lang="en-US" altLang="ko-KR" dirty="0"/>
              <a:t> &amp; ORPIC</a:t>
            </a:r>
            <a:r>
              <a:rPr lang="ko-KR" altLang="en-US" dirty="0"/>
              <a:t> 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- </a:t>
            </a:r>
            <a:r>
              <a:rPr lang="ko-KR" altLang="en-US" dirty="0"/>
              <a:t>증 상 </a:t>
            </a:r>
            <a:r>
              <a:rPr lang="en-US" altLang="ko-KR" dirty="0"/>
              <a:t>: </a:t>
            </a:r>
            <a:r>
              <a:rPr lang="ko-KR" altLang="en-US" dirty="0"/>
              <a:t>측정치 오류 및 측정치 </a:t>
            </a:r>
            <a:r>
              <a:rPr lang="ko-KR" altLang="en-US" dirty="0" err="1"/>
              <a:t>비고정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 - </a:t>
            </a:r>
            <a:r>
              <a:rPr lang="ko-KR" altLang="en-US" dirty="0"/>
              <a:t>원 인 </a:t>
            </a:r>
            <a:r>
              <a:rPr lang="en-US" altLang="ko-KR" dirty="0"/>
              <a:t>: </a:t>
            </a:r>
            <a:r>
              <a:rPr lang="ko-KR" altLang="en-US" dirty="0"/>
              <a:t>전해액 부족</a:t>
            </a:r>
            <a:r>
              <a:rPr lang="en-US" altLang="ko-KR" dirty="0"/>
              <a:t>, </a:t>
            </a:r>
            <a:r>
              <a:rPr lang="ko-KR" altLang="en-US" dirty="0"/>
              <a:t>센서 손상</a:t>
            </a:r>
            <a:r>
              <a:rPr lang="en-US" altLang="ko-KR" dirty="0"/>
              <a:t>, </a:t>
            </a:r>
            <a:r>
              <a:rPr lang="ko-KR" altLang="en-US" dirty="0"/>
              <a:t>센서표면에 이물질</a:t>
            </a:r>
            <a:r>
              <a:rPr lang="en-US" altLang="ko-KR" dirty="0"/>
              <a:t>, </a:t>
            </a:r>
            <a:r>
              <a:rPr lang="ko-KR" altLang="en-US" dirty="0"/>
              <a:t>이상 전압에 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         </a:t>
            </a:r>
            <a:r>
              <a:rPr lang="ko-KR" altLang="en-US" dirty="0"/>
              <a:t>따른 </a:t>
            </a:r>
            <a:r>
              <a:rPr lang="en-US" altLang="ko-KR" dirty="0"/>
              <a:t> </a:t>
            </a:r>
            <a:r>
              <a:rPr lang="ko-KR" altLang="en-US" dirty="0"/>
              <a:t>고장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- </a:t>
            </a:r>
            <a:r>
              <a:rPr lang="ko-KR" altLang="en-US" dirty="0"/>
              <a:t>대 책 </a:t>
            </a:r>
            <a:r>
              <a:rPr lang="en-US" altLang="ko-KR" dirty="0"/>
              <a:t>: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</a:t>
            </a:r>
            <a:r>
              <a:rPr lang="ko-KR" altLang="en-US" dirty="0"/>
              <a:t>전해액 보충</a:t>
            </a:r>
            <a:r>
              <a:rPr lang="en-US" altLang="ko-KR" dirty="0"/>
              <a:t>(</a:t>
            </a:r>
            <a:r>
              <a:rPr lang="ko-KR" altLang="en-US" dirty="0"/>
              <a:t>표준용액으로 교정</a:t>
            </a:r>
            <a:r>
              <a:rPr lang="en-US" altLang="ko-KR" dirty="0"/>
              <a:t>), </a:t>
            </a:r>
            <a:r>
              <a:rPr lang="ko-KR" altLang="en-US" dirty="0"/>
              <a:t>센서교체</a:t>
            </a:r>
            <a:r>
              <a:rPr lang="en-US" altLang="ko-KR" dirty="0"/>
              <a:t>, </a:t>
            </a:r>
            <a:r>
              <a:rPr lang="ko-KR" altLang="en-US" dirty="0"/>
              <a:t>이물질 제거</a:t>
            </a:r>
            <a:r>
              <a:rPr lang="en-US" altLang="ko-KR" dirty="0"/>
              <a:t>, </a:t>
            </a:r>
            <a:r>
              <a:rPr lang="ko-KR" altLang="en-US" dirty="0"/>
              <a:t>기기교체</a:t>
            </a:r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</a:t>
            </a:r>
            <a:endParaRPr lang="ko-KR" alt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83568" y="1052736"/>
            <a:ext cx="763284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  (2)(3)(4) </a:t>
            </a:r>
            <a:r>
              <a:rPr lang="ko-KR" altLang="en-US" dirty="0" err="1"/>
              <a:t>솔레노이드</a:t>
            </a:r>
            <a:r>
              <a:rPr lang="ko-KR" altLang="en-US" dirty="0"/>
              <a:t> 밸브 및 </a:t>
            </a:r>
            <a:r>
              <a:rPr lang="ko-KR" altLang="en-US" dirty="0" err="1"/>
              <a:t>타이머킷트</a:t>
            </a:r>
            <a:r>
              <a:rPr lang="en-US" altLang="ko-KR" dirty="0"/>
              <a:t>, </a:t>
            </a:r>
            <a:r>
              <a:rPr lang="ko-KR" altLang="en-US" dirty="0" err="1"/>
              <a:t>차압계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- </a:t>
            </a:r>
            <a:r>
              <a:rPr lang="ko-KR" altLang="en-US" dirty="0"/>
              <a:t>증 상 </a:t>
            </a:r>
            <a:r>
              <a:rPr lang="en-US" altLang="ko-KR" dirty="0"/>
              <a:t>:  </a:t>
            </a:r>
            <a:r>
              <a:rPr lang="ko-KR" altLang="en-US" dirty="0"/>
              <a:t>작동불능</a:t>
            </a:r>
            <a:r>
              <a:rPr lang="en-US" altLang="ko-KR" dirty="0"/>
              <a:t>, </a:t>
            </a:r>
            <a:r>
              <a:rPr lang="ko-KR" altLang="en-US" dirty="0"/>
              <a:t>탈진불가</a:t>
            </a:r>
            <a:r>
              <a:rPr lang="en-US" altLang="ko-KR" dirty="0"/>
              <a:t>, </a:t>
            </a:r>
            <a:r>
              <a:rPr lang="ko-KR" altLang="en-US" dirty="0"/>
              <a:t>차압측정 이상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 - </a:t>
            </a:r>
            <a:r>
              <a:rPr lang="ko-KR" altLang="en-US" dirty="0"/>
              <a:t>원 인 </a:t>
            </a:r>
            <a:r>
              <a:rPr lang="en-US" altLang="ko-KR" dirty="0"/>
              <a:t>:  </a:t>
            </a:r>
            <a:r>
              <a:rPr lang="ko-KR" altLang="en-US" dirty="0"/>
              <a:t>타이머 키트의 퓨즈손상</a:t>
            </a:r>
            <a:r>
              <a:rPr lang="en-US" altLang="ko-KR" dirty="0"/>
              <a:t>, </a:t>
            </a:r>
            <a:r>
              <a:rPr lang="ko-KR" altLang="en-US" dirty="0" err="1"/>
              <a:t>솔레노이드</a:t>
            </a:r>
            <a:r>
              <a:rPr lang="ko-KR" altLang="en-US" dirty="0"/>
              <a:t> 밸브 고장</a:t>
            </a:r>
            <a:r>
              <a:rPr lang="en-US" altLang="ko-KR" dirty="0"/>
              <a:t>, </a:t>
            </a:r>
            <a:r>
              <a:rPr lang="ko-KR" altLang="en-US" dirty="0" err="1"/>
              <a:t>차압계</a:t>
            </a:r>
            <a:r>
              <a:rPr lang="ko-KR" altLang="en-US" dirty="0"/>
              <a:t> 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        </a:t>
            </a:r>
            <a:r>
              <a:rPr lang="ko-KR" altLang="en-US" dirty="0"/>
              <a:t>연결 팁 </a:t>
            </a:r>
            <a:r>
              <a:rPr lang="en-US" altLang="ko-KR" dirty="0"/>
              <a:t> </a:t>
            </a:r>
            <a:r>
              <a:rPr lang="ko-KR" altLang="en-US" dirty="0"/>
              <a:t>또는 호스 이상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- </a:t>
            </a:r>
            <a:r>
              <a:rPr lang="ko-KR" altLang="en-US" dirty="0"/>
              <a:t>대 책 </a:t>
            </a:r>
            <a:r>
              <a:rPr lang="en-US" altLang="ko-KR" dirty="0"/>
              <a:t>: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 </a:t>
            </a:r>
            <a:r>
              <a:rPr lang="ko-KR" altLang="en-US" dirty="0"/>
              <a:t>퓨즈 및 </a:t>
            </a:r>
            <a:r>
              <a:rPr lang="ko-KR" altLang="en-US" dirty="0" err="1"/>
              <a:t>솔레노이드</a:t>
            </a:r>
            <a:r>
              <a:rPr lang="ko-KR" altLang="en-US" dirty="0"/>
              <a:t> 밸브 교체</a:t>
            </a:r>
            <a:r>
              <a:rPr lang="en-US" altLang="ko-KR" dirty="0"/>
              <a:t>, </a:t>
            </a:r>
            <a:r>
              <a:rPr lang="ko-KR" altLang="en-US" dirty="0" err="1"/>
              <a:t>차압계</a:t>
            </a:r>
            <a:r>
              <a:rPr lang="ko-KR" altLang="en-US" dirty="0"/>
              <a:t> </a:t>
            </a:r>
            <a:r>
              <a:rPr lang="ko-KR" altLang="en-US" dirty="0" err="1"/>
              <a:t>연결부</a:t>
            </a:r>
            <a:r>
              <a:rPr lang="ko-KR" altLang="en-US" dirty="0"/>
              <a:t> 점검 및 교체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r>
              <a:rPr lang="ko-KR" altLang="en-US" dirty="0"/>
              <a:t>        </a:t>
            </a:r>
            <a:r>
              <a:rPr lang="en-US" altLang="ko-KR" dirty="0"/>
              <a:t>(</a:t>
            </a:r>
            <a:r>
              <a:rPr lang="ko-KR" altLang="en-US" dirty="0"/>
              <a:t>빗물 유입 차단 필요</a:t>
            </a:r>
            <a:r>
              <a:rPr lang="en-US" altLang="ko-KR" dirty="0"/>
              <a:t>, </a:t>
            </a:r>
            <a:r>
              <a:rPr lang="ko-KR" altLang="en-US" dirty="0"/>
              <a:t>겨울철 동파방지 필요</a:t>
            </a:r>
            <a:r>
              <a:rPr lang="en-US" altLang="ko-KR" dirty="0"/>
              <a:t>, </a:t>
            </a:r>
            <a:r>
              <a:rPr lang="ko-KR" altLang="en-US" dirty="0"/>
              <a:t>수분 수시로 제거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5" name="그림 4" descr="명진프라텍2공장 0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340768"/>
            <a:ext cx="3497271" cy="4682297"/>
          </a:xfrm>
          <a:prstGeom prst="rect">
            <a:avLst/>
          </a:prstGeom>
        </p:spPr>
      </p:pic>
      <p:pic>
        <p:nvPicPr>
          <p:cNvPr id="6" name="그림 5" descr="(주)금강코엔 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1340768"/>
            <a:ext cx="3549728" cy="4752528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83568" y="1340769"/>
            <a:ext cx="763284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  </a:t>
            </a:r>
            <a:r>
              <a:rPr lang="ko-KR" altLang="en-US" dirty="0"/>
              <a:t> </a:t>
            </a:r>
            <a:r>
              <a:rPr lang="en-US" altLang="ko-KR" dirty="0"/>
              <a:t>(5) </a:t>
            </a:r>
            <a:r>
              <a:rPr lang="ko-KR" altLang="en-US" dirty="0"/>
              <a:t>노즐</a:t>
            </a:r>
            <a:r>
              <a:rPr lang="en-US" altLang="ko-KR" dirty="0"/>
              <a:t>, </a:t>
            </a:r>
            <a:r>
              <a:rPr lang="ko-KR" altLang="en-US" dirty="0" err="1"/>
              <a:t>충진물</a:t>
            </a:r>
            <a:r>
              <a:rPr lang="ko-KR" altLang="en-US" dirty="0"/>
              <a:t> 및 기수분리기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- </a:t>
            </a:r>
            <a:r>
              <a:rPr lang="ko-KR" altLang="en-US" dirty="0"/>
              <a:t>증 상 </a:t>
            </a:r>
            <a:r>
              <a:rPr lang="en-US" altLang="ko-KR" dirty="0"/>
              <a:t>: </a:t>
            </a:r>
            <a:r>
              <a:rPr lang="ko-KR" altLang="en-US" dirty="0" err="1"/>
              <a:t>세정수</a:t>
            </a:r>
            <a:r>
              <a:rPr lang="ko-KR" altLang="en-US" dirty="0"/>
              <a:t> 분사 불량</a:t>
            </a:r>
            <a:r>
              <a:rPr lang="en-US" altLang="ko-KR" dirty="0"/>
              <a:t>, </a:t>
            </a:r>
            <a:r>
              <a:rPr lang="ko-KR" altLang="en-US" dirty="0" err="1"/>
              <a:t>충진물</a:t>
            </a:r>
            <a:r>
              <a:rPr lang="ko-KR" altLang="en-US" dirty="0"/>
              <a:t> 파손</a:t>
            </a:r>
            <a:r>
              <a:rPr lang="en-US" altLang="ko-KR" dirty="0"/>
              <a:t>, </a:t>
            </a:r>
            <a:r>
              <a:rPr lang="ko-KR" altLang="en-US" dirty="0"/>
              <a:t>굴뚝에서의 비산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 - </a:t>
            </a:r>
            <a:r>
              <a:rPr lang="ko-KR" altLang="en-US" dirty="0"/>
              <a:t>원 인 </a:t>
            </a:r>
            <a:r>
              <a:rPr lang="en-US" altLang="ko-KR" dirty="0"/>
              <a:t>: </a:t>
            </a:r>
            <a:r>
              <a:rPr lang="ko-KR" altLang="en-US" dirty="0"/>
              <a:t>노즐 막힘</a:t>
            </a:r>
            <a:r>
              <a:rPr lang="en-US" altLang="ko-KR" dirty="0"/>
              <a:t>, </a:t>
            </a:r>
            <a:r>
              <a:rPr lang="ko-KR" altLang="en-US" dirty="0"/>
              <a:t>동파</a:t>
            </a:r>
            <a:r>
              <a:rPr lang="en-US" altLang="ko-KR" dirty="0"/>
              <a:t>, </a:t>
            </a:r>
            <a:r>
              <a:rPr lang="ko-KR" altLang="en-US" dirty="0" err="1"/>
              <a:t>충진물</a:t>
            </a:r>
            <a:r>
              <a:rPr lang="ko-KR" altLang="en-US" dirty="0"/>
              <a:t> 노후마모</a:t>
            </a:r>
            <a:r>
              <a:rPr lang="en-US" altLang="ko-KR" dirty="0"/>
              <a:t>, </a:t>
            </a:r>
            <a:r>
              <a:rPr lang="ko-KR" altLang="en-US" dirty="0" err="1"/>
              <a:t>데미스터</a:t>
            </a:r>
            <a:r>
              <a:rPr lang="ko-KR" altLang="en-US" dirty="0"/>
              <a:t> 등 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          </a:t>
            </a:r>
            <a:r>
              <a:rPr lang="ko-KR" altLang="en-US" dirty="0"/>
              <a:t>기수분리기 불량</a:t>
            </a:r>
            <a:r>
              <a:rPr lang="en-US" altLang="ko-KR" dirty="0"/>
              <a:t>         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- </a:t>
            </a:r>
            <a:r>
              <a:rPr lang="ko-KR" altLang="en-US" dirty="0"/>
              <a:t>대 책 </a:t>
            </a:r>
            <a:r>
              <a:rPr lang="en-US" altLang="ko-KR" dirty="0"/>
              <a:t>: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 </a:t>
            </a:r>
            <a:r>
              <a:rPr lang="ko-KR" altLang="en-US" dirty="0"/>
              <a:t>노즐 청소 및 교체</a:t>
            </a:r>
            <a:r>
              <a:rPr lang="en-US" altLang="ko-KR" dirty="0"/>
              <a:t>, </a:t>
            </a:r>
            <a:r>
              <a:rPr lang="ko-KR" altLang="en-US" dirty="0" err="1"/>
              <a:t>충진물</a:t>
            </a:r>
            <a:r>
              <a:rPr lang="ko-KR" altLang="en-US" dirty="0"/>
              <a:t> 교체</a:t>
            </a:r>
            <a:r>
              <a:rPr lang="en-US" altLang="ko-KR" dirty="0"/>
              <a:t>, </a:t>
            </a:r>
            <a:r>
              <a:rPr lang="ko-KR" altLang="en-US" dirty="0" err="1"/>
              <a:t>데미스터</a:t>
            </a:r>
            <a:r>
              <a:rPr lang="ko-KR" altLang="en-US" dirty="0"/>
              <a:t> 점검 교체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r>
              <a:rPr lang="ko-KR" altLang="en-US" dirty="0"/>
              <a:t>        </a:t>
            </a:r>
            <a:r>
              <a:rPr lang="en-US" altLang="ko-KR" dirty="0"/>
              <a:t>(</a:t>
            </a:r>
            <a:r>
              <a:rPr lang="ko-KR" altLang="en-US" dirty="0" err="1"/>
              <a:t>세정수</a:t>
            </a:r>
            <a:r>
              <a:rPr lang="ko-KR" altLang="en-US" dirty="0"/>
              <a:t> 교체주기 엄수</a:t>
            </a:r>
            <a:r>
              <a:rPr lang="en-US" altLang="ko-KR" dirty="0"/>
              <a:t>, </a:t>
            </a:r>
            <a:r>
              <a:rPr lang="ko-KR" altLang="en-US" dirty="0" err="1"/>
              <a:t>세정수</a:t>
            </a:r>
            <a:r>
              <a:rPr lang="ko-KR" altLang="en-US" dirty="0"/>
              <a:t> 수질관리 철저</a:t>
            </a:r>
            <a:r>
              <a:rPr lang="en-US" altLang="ko-KR" dirty="0"/>
              <a:t>, </a:t>
            </a:r>
            <a:r>
              <a:rPr lang="ko-KR" altLang="en-US" dirty="0"/>
              <a:t>동파방지 필요</a:t>
            </a:r>
            <a:r>
              <a:rPr lang="en-US" altLang="ko-KR" dirty="0"/>
              <a:t>,</a:t>
            </a:r>
          </a:p>
          <a:p>
            <a:r>
              <a:rPr lang="en-US" altLang="ko-KR" dirty="0"/>
              <a:t>         </a:t>
            </a:r>
            <a:r>
              <a:rPr lang="ko-KR" altLang="en-US" dirty="0" err="1"/>
              <a:t>데미스터</a:t>
            </a:r>
            <a:r>
              <a:rPr lang="ko-KR" altLang="en-US" dirty="0"/>
              <a:t> 구조 점검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 </a:t>
            </a:r>
          </a:p>
          <a:p>
            <a:r>
              <a:rPr lang="ko-KR" altLang="en-US" dirty="0"/>
              <a:t>     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83568" y="1340769"/>
            <a:ext cx="76328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 (6) </a:t>
            </a:r>
            <a:r>
              <a:rPr lang="ko-KR" altLang="en-US" dirty="0"/>
              <a:t>필터 백</a:t>
            </a:r>
            <a:r>
              <a:rPr lang="en-US" altLang="ko-KR" dirty="0"/>
              <a:t>, </a:t>
            </a:r>
            <a:r>
              <a:rPr lang="ko-KR" altLang="en-US" dirty="0" err="1"/>
              <a:t>백케이지</a:t>
            </a:r>
            <a:r>
              <a:rPr lang="ko-KR" altLang="en-US" dirty="0"/>
              <a:t> 및 </a:t>
            </a:r>
            <a:r>
              <a:rPr lang="ko-KR" altLang="en-US" dirty="0" err="1"/>
              <a:t>벤츄리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증 상 </a:t>
            </a:r>
            <a:r>
              <a:rPr lang="en-US" altLang="ko-KR" dirty="0"/>
              <a:t>: </a:t>
            </a:r>
            <a:r>
              <a:rPr lang="ko-KR" altLang="en-US" dirty="0"/>
              <a:t>먼지농도 증가</a:t>
            </a:r>
            <a:r>
              <a:rPr lang="en-US" altLang="ko-KR" dirty="0"/>
              <a:t>, </a:t>
            </a:r>
            <a:r>
              <a:rPr lang="ko-KR" altLang="en-US" dirty="0" err="1"/>
              <a:t>탈진음</a:t>
            </a:r>
            <a:r>
              <a:rPr lang="ko-KR" altLang="en-US" dirty="0"/>
              <a:t> 감소</a:t>
            </a:r>
            <a:r>
              <a:rPr lang="en-US" altLang="ko-KR" dirty="0"/>
              <a:t>, </a:t>
            </a:r>
            <a:r>
              <a:rPr lang="ko-KR" altLang="en-US" dirty="0" err="1"/>
              <a:t>호퍼내</a:t>
            </a:r>
            <a:r>
              <a:rPr lang="ko-KR" altLang="en-US" dirty="0"/>
              <a:t> 비산</a:t>
            </a:r>
            <a:r>
              <a:rPr lang="en-US" altLang="ko-KR" dirty="0"/>
              <a:t>, </a:t>
            </a:r>
            <a:r>
              <a:rPr lang="ko-KR" altLang="en-US" dirty="0"/>
              <a:t>녹물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원 인 </a:t>
            </a:r>
            <a:r>
              <a:rPr lang="en-US" altLang="ko-KR" dirty="0"/>
              <a:t>: </a:t>
            </a:r>
            <a:r>
              <a:rPr lang="ko-KR" altLang="en-US" dirty="0"/>
              <a:t>필터 백의 손상</a:t>
            </a:r>
            <a:r>
              <a:rPr lang="en-US" altLang="ko-KR" dirty="0"/>
              <a:t>, </a:t>
            </a:r>
            <a:r>
              <a:rPr lang="ko-KR" altLang="en-US" dirty="0" err="1"/>
              <a:t>백케이지</a:t>
            </a:r>
            <a:r>
              <a:rPr lang="ko-KR" altLang="en-US" dirty="0"/>
              <a:t> 부식</a:t>
            </a:r>
            <a:r>
              <a:rPr lang="en-US" altLang="ko-KR" dirty="0"/>
              <a:t>, </a:t>
            </a:r>
            <a:r>
              <a:rPr lang="ko-KR" altLang="en-US" dirty="0"/>
              <a:t>가스 </a:t>
            </a:r>
            <a:r>
              <a:rPr lang="ko-KR" altLang="en-US" dirty="0" err="1"/>
              <a:t>유입부</a:t>
            </a:r>
            <a:r>
              <a:rPr lang="en-US" altLang="ko-KR" dirty="0"/>
              <a:t>(</a:t>
            </a:r>
            <a:r>
              <a:rPr lang="ko-KR" altLang="en-US" dirty="0" err="1"/>
              <a:t>접속부</a:t>
            </a:r>
            <a:r>
              <a:rPr lang="en-US" altLang="ko-KR" dirty="0"/>
              <a:t>)</a:t>
            </a:r>
            <a:r>
              <a:rPr lang="ko-KR" altLang="en-US" dirty="0"/>
              <a:t>부식</a:t>
            </a:r>
            <a:r>
              <a:rPr lang="en-US" altLang="ko-KR" dirty="0"/>
              <a:t>         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대 책 </a:t>
            </a:r>
            <a:r>
              <a:rPr lang="en-US" altLang="ko-KR" dirty="0"/>
              <a:t>: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 </a:t>
            </a:r>
            <a:r>
              <a:rPr lang="ko-KR" altLang="en-US" dirty="0"/>
              <a:t>필터백의 교체</a:t>
            </a:r>
            <a:r>
              <a:rPr lang="en-US" altLang="ko-KR" dirty="0"/>
              <a:t>, </a:t>
            </a:r>
            <a:r>
              <a:rPr lang="ko-KR" altLang="en-US" dirty="0" err="1"/>
              <a:t>부식부</a:t>
            </a:r>
            <a:r>
              <a:rPr lang="ko-KR" altLang="en-US" dirty="0"/>
              <a:t> 보수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r>
              <a:rPr lang="ko-KR" altLang="en-US" dirty="0"/>
              <a:t>        </a:t>
            </a:r>
            <a:r>
              <a:rPr lang="en-US" altLang="ko-KR" dirty="0"/>
              <a:t>(</a:t>
            </a:r>
            <a:r>
              <a:rPr lang="ko-KR" altLang="en-US" dirty="0"/>
              <a:t>운전조건에 맞는 </a:t>
            </a:r>
            <a:r>
              <a:rPr lang="ko-KR" altLang="en-US" dirty="0" err="1"/>
              <a:t>필터백</a:t>
            </a:r>
            <a:r>
              <a:rPr lang="ko-KR" altLang="en-US" dirty="0"/>
              <a:t> 선정</a:t>
            </a:r>
            <a:r>
              <a:rPr lang="en-US" altLang="ko-KR" dirty="0"/>
              <a:t>, </a:t>
            </a:r>
            <a:r>
              <a:rPr lang="ko-KR" altLang="en-US" dirty="0" err="1"/>
              <a:t>케이지와</a:t>
            </a:r>
            <a:r>
              <a:rPr lang="ko-KR" altLang="en-US" dirty="0"/>
              <a:t> </a:t>
            </a:r>
            <a:r>
              <a:rPr lang="ko-KR" altLang="en-US" dirty="0" err="1"/>
              <a:t>벤츄리</a:t>
            </a:r>
            <a:r>
              <a:rPr lang="ko-KR" altLang="en-US" dirty="0"/>
              <a:t> 같이 교체</a:t>
            </a:r>
            <a:r>
              <a:rPr lang="en-US" altLang="ko-KR" dirty="0"/>
              <a:t>)</a:t>
            </a:r>
          </a:p>
          <a:p>
            <a:r>
              <a:rPr lang="en-US" altLang="ko-KR" dirty="0"/>
              <a:t>    </a:t>
            </a:r>
            <a:r>
              <a:rPr lang="ko-KR" altLang="en-US" dirty="0"/>
              <a:t> </a:t>
            </a:r>
          </a:p>
          <a:p>
            <a:pPr fontAlgn="base" latinLnBrk="0"/>
            <a:endParaRPr lang="ko-KR" altLang="en-US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83568" y="1340769"/>
            <a:ext cx="76328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 (7) </a:t>
            </a:r>
            <a:r>
              <a:rPr lang="ko-KR" altLang="en-US" dirty="0"/>
              <a:t>활성탄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증 상 </a:t>
            </a:r>
            <a:r>
              <a:rPr lang="en-US" altLang="ko-KR" dirty="0"/>
              <a:t>: </a:t>
            </a:r>
            <a:r>
              <a:rPr lang="ko-KR" altLang="en-US" dirty="0"/>
              <a:t>악취농도 증가</a:t>
            </a:r>
            <a:r>
              <a:rPr lang="en-US" altLang="ko-KR" dirty="0"/>
              <a:t>, </a:t>
            </a:r>
            <a:r>
              <a:rPr lang="ko-KR" altLang="en-US" dirty="0"/>
              <a:t>활성탄 분진 유출</a:t>
            </a:r>
            <a:r>
              <a:rPr lang="en-US" altLang="ko-KR" dirty="0"/>
              <a:t>, </a:t>
            </a:r>
            <a:r>
              <a:rPr lang="ko-KR" altLang="en-US" dirty="0"/>
              <a:t>압력손실 증가</a:t>
            </a:r>
            <a:r>
              <a:rPr lang="en-US" altLang="ko-KR" dirty="0"/>
              <a:t>, </a:t>
            </a:r>
            <a:r>
              <a:rPr lang="ko-KR" altLang="en-US" dirty="0" err="1"/>
              <a:t>흡착탑</a:t>
            </a:r>
            <a:r>
              <a:rPr lang="ko-KR" altLang="en-US" dirty="0"/>
              <a:t> 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         </a:t>
            </a:r>
            <a:r>
              <a:rPr lang="ko-KR" altLang="en-US" dirty="0"/>
              <a:t>내부 화재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원 인 </a:t>
            </a:r>
            <a:r>
              <a:rPr lang="en-US" altLang="ko-KR" dirty="0"/>
              <a:t>: </a:t>
            </a:r>
            <a:r>
              <a:rPr lang="ko-KR" altLang="en-US" dirty="0"/>
              <a:t>활성탄의 포화</a:t>
            </a:r>
            <a:r>
              <a:rPr lang="en-US" altLang="ko-KR" dirty="0"/>
              <a:t>, </a:t>
            </a:r>
            <a:r>
              <a:rPr lang="ko-KR" altLang="en-US" dirty="0"/>
              <a:t>노후 </a:t>
            </a:r>
            <a:r>
              <a:rPr lang="en-US" altLang="ko-KR" dirty="0"/>
              <a:t>(</a:t>
            </a:r>
            <a:r>
              <a:rPr lang="ko-KR" altLang="en-US" dirty="0"/>
              <a:t>부스러짐</a:t>
            </a:r>
            <a:r>
              <a:rPr lang="en-US" altLang="ko-KR" dirty="0"/>
              <a:t>- </a:t>
            </a:r>
            <a:r>
              <a:rPr lang="ko-KR" altLang="en-US" dirty="0"/>
              <a:t>저급활성탄</a:t>
            </a:r>
            <a:r>
              <a:rPr lang="en-US" altLang="ko-KR" dirty="0"/>
              <a:t>) </a:t>
            </a:r>
            <a:r>
              <a:rPr lang="ko-KR" altLang="en-US" dirty="0"/>
              <a:t>또는 망 파손</a:t>
            </a:r>
            <a:r>
              <a:rPr lang="en-US" altLang="ko-KR" dirty="0"/>
              <a:t>, </a:t>
            </a:r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           </a:t>
            </a:r>
            <a:r>
              <a:rPr lang="ko-KR" altLang="en-US" dirty="0"/>
              <a:t>전처리 불량 </a:t>
            </a:r>
            <a:r>
              <a:rPr lang="en-US" altLang="ko-KR" dirty="0"/>
              <a:t>(</a:t>
            </a:r>
            <a:r>
              <a:rPr lang="ko-KR" altLang="en-US" dirty="0"/>
              <a:t>분진</a:t>
            </a:r>
            <a:r>
              <a:rPr lang="en-US" altLang="ko-KR" dirty="0"/>
              <a:t>, </a:t>
            </a:r>
            <a:r>
              <a:rPr lang="ko-KR" altLang="en-US" dirty="0"/>
              <a:t>수분</a:t>
            </a:r>
            <a:r>
              <a:rPr lang="en-US" altLang="ko-KR" dirty="0"/>
              <a:t>, </a:t>
            </a:r>
            <a:r>
              <a:rPr lang="ko-KR" altLang="en-US" dirty="0"/>
              <a:t>유입온도</a:t>
            </a:r>
            <a:r>
              <a:rPr lang="en-US" altLang="ko-KR" dirty="0"/>
              <a:t>)         </a:t>
            </a:r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대 책 </a:t>
            </a:r>
            <a:r>
              <a:rPr lang="en-US" altLang="ko-KR" dirty="0"/>
              <a:t>:  </a:t>
            </a:r>
            <a:r>
              <a:rPr lang="ko-KR" altLang="en-US" dirty="0"/>
              <a:t>활성탄의 교체 </a:t>
            </a:r>
            <a:r>
              <a:rPr lang="en-US" altLang="ko-KR" dirty="0"/>
              <a:t>, </a:t>
            </a:r>
            <a:r>
              <a:rPr lang="ko-KR" altLang="en-US" dirty="0" err="1"/>
              <a:t>필터망</a:t>
            </a:r>
            <a:r>
              <a:rPr lang="ko-KR" altLang="en-US" dirty="0"/>
              <a:t> </a:t>
            </a:r>
            <a:r>
              <a:rPr lang="ko-KR" altLang="en-US" dirty="0" err="1"/>
              <a:t>그레이팅</a:t>
            </a:r>
            <a:r>
              <a:rPr lang="ko-KR" altLang="en-US" dirty="0"/>
              <a:t> 교체 및 보수</a:t>
            </a:r>
            <a:r>
              <a:rPr lang="en-US" altLang="ko-KR" dirty="0"/>
              <a:t>, </a:t>
            </a:r>
          </a:p>
          <a:p>
            <a:pPr fontAlgn="base" latinLnBrk="0"/>
            <a:r>
              <a:rPr lang="en-US" altLang="ko-KR" dirty="0"/>
              <a:t> </a:t>
            </a:r>
          </a:p>
          <a:p>
            <a:r>
              <a:rPr lang="ko-KR" altLang="en-US" dirty="0"/>
              <a:t>                  </a:t>
            </a:r>
            <a:r>
              <a:rPr lang="ko-KR" altLang="en-US" dirty="0" err="1"/>
              <a:t>전처리장치</a:t>
            </a:r>
            <a:r>
              <a:rPr lang="ko-KR" altLang="en-US" dirty="0"/>
              <a:t> 보완 또는 보수 </a:t>
            </a:r>
            <a:endParaRPr lang="en-US" altLang="ko-KR" dirty="0"/>
          </a:p>
          <a:p>
            <a:r>
              <a:rPr lang="en-US" altLang="ko-KR" dirty="0"/>
              <a:t>    </a:t>
            </a:r>
            <a:r>
              <a:rPr lang="ko-KR" altLang="en-US" dirty="0"/>
              <a:t> </a:t>
            </a:r>
          </a:p>
          <a:p>
            <a:pPr fontAlgn="base" latinLnBrk="0"/>
            <a:endParaRPr lang="ko-KR" altLang="en-US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3. </a:t>
            </a:r>
            <a:r>
              <a:rPr lang="ko-KR" altLang="en-US" b="1" dirty="0">
                <a:solidFill>
                  <a:schemeClr val="tx2"/>
                </a:solidFill>
              </a:rPr>
              <a:t>공통시설의 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5" name="그림 4" descr="(주)금강코엔 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253873"/>
            <a:ext cx="3600400" cy="4820371"/>
          </a:xfrm>
          <a:prstGeom prst="rect">
            <a:avLst/>
          </a:prstGeom>
        </p:spPr>
      </p:pic>
      <p:pic>
        <p:nvPicPr>
          <p:cNvPr id="6" name="그림 5" descr="명진프라텍2공장 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1268760"/>
            <a:ext cx="3672408" cy="4916778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4. </a:t>
            </a:r>
            <a:r>
              <a:rPr lang="ko-KR" altLang="en-US" b="1" dirty="0" err="1">
                <a:solidFill>
                  <a:schemeClr val="tx2"/>
                </a:solidFill>
              </a:rPr>
              <a:t>시설별</a:t>
            </a:r>
            <a:r>
              <a:rPr lang="ko-KR" altLang="en-US" b="1" dirty="0">
                <a:solidFill>
                  <a:schemeClr val="tx2"/>
                </a:solidFill>
              </a:rPr>
              <a:t> 중점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  <a:r>
              <a:rPr lang="ko-KR" altLang="en-US" b="1" dirty="0">
                <a:solidFill>
                  <a:schemeClr val="tx2"/>
                </a:solidFill>
              </a:rPr>
              <a:t>항목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1547664" y="980728"/>
            <a:ext cx="5832648" cy="609600"/>
          </a:xfrm>
          <a:prstGeom prst="rect">
            <a:avLst/>
          </a:prstGeom>
          <a:solidFill>
            <a:srgbClr val="00008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altLang="ko-KR" sz="2800" dirty="0">
                <a:solidFill>
                  <a:schemeClr val="bg1"/>
                </a:solidFill>
              </a:rPr>
              <a:t> 4. </a:t>
            </a:r>
            <a:r>
              <a:rPr lang="ko-KR" altLang="en-US" sz="2800" dirty="0" err="1">
                <a:solidFill>
                  <a:schemeClr val="bg1"/>
                </a:solidFill>
              </a:rPr>
              <a:t>시설별</a:t>
            </a:r>
            <a:r>
              <a:rPr lang="ko-KR" altLang="en-US" sz="2800" dirty="0">
                <a:solidFill>
                  <a:schemeClr val="bg1"/>
                </a:solidFill>
              </a:rPr>
              <a:t> 중점 유지관리항목</a:t>
            </a:r>
            <a:endParaRPr lang="en-US" altLang="ko-KR" sz="2800" dirty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83568" y="1772817"/>
            <a:ext cx="763284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r>
              <a:rPr lang="en-US" altLang="ko-KR" dirty="0"/>
              <a:t>4-1 </a:t>
            </a:r>
            <a:r>
              <a:rPr lang="ko-KR" altLang="en-US" dirty="0" err="1"/>
              <a:t>스크라바</a:t>
            </a:r>
            <a:r>
              <a:rPr lang="ko-KR" altLang="en-US" dirty="0"/>
              <a:t> </a:t>
            </a:r>
            <a:r>
              <a:rPr lang="en-US" altLang="ko-KR" dirty="0"/>
              <a:t>(</a:t>
            </a:r>
            <a:r>
              <a:rPr lang="ko-KR" altLang="en-US" dirty="0" err="1"/>
              <a:t>세정탑</a:t>
            </a:r>
            <a:r>
              <a:rPr lang="en-US" altLang="ko-KR" dirty="0"/>
              <a:t>, </a:t>
            </a:r>
            <a:r>
              <a:rPr lang="ko-KR" altLang="en-US" dirty="0" err="1"/>
              <a:t>충진탑</a:t>
            </a:r>
            <a:r>
              <a:rPr lang="ko-KR" altLang="en-US" dirty="0"/>
              <a:t> 등</a:t>
            </a:r>
            <a:r>
              <a:rPr lang="en-US" altLang="ko-KR" dirty="0"/>
              <a:t>)</a:t>
            </a:r>
            <a:r>
              <a:rPr lang="ko-KR" altLang="en-US" dirty="0"/>
              <a:t>의 문제점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(1) </a:t>
            </a:r>
            <a:r>
              <a:rPr lang="ko-KR" altLang="en-US" dirty="0"/>
              <a:t>비산문제</a:t>
            </a:r>
            <a:endParaRPr lang="en-US" altLang="ko-KR" dirty="0"/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비산의 원인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</a:t>
            </a:r>
            <a:r>
              <a:rPr lang="ko-KR" altLang="en-US" dirty="0"/>
              <a:t>기수분리기</a:t>
            </a:r>
            <a:r>
              <a:rPr lang="en-US" altLang="ko-KR" dirty="0"/>
              <a:t>(</a:t>
            </a:r>
            <a:r>
              <a:rPr lang="ko-KR" altLang="en-US" dirty="0" err="1"/>
              <a:t>데미스터</a:t>
            </a:r>
            <a:r>
              <a:rPr lang="en-US" altLang="ko-KR" dirty="0"/>
              <a:t>, </a:t>
            </a:r>
            <a:r>
              <a:rPr lang="ko-KR" altLang="en-US" dirty="0" err="1"/>
              <a:t>엘리미네이터</a:t>
            </a:r>
            <a:r>
              <a:rPr lang="ko-KR" altLang="en-US" dirty="0"/>
              <a:t> 등</a:t>
            </a:r>
            <a:r>
              <a:rPr lang="en-US" altLang="ko-KR" dirty="0"/>
              <a:t>) </a:t>
            </a:r>
            <a:r>
              <a:rPr lang="ko-KR" altLang="en-US" dirty="0"/>
              <a:t>의 손상 또는 부적합한 시공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/>
              <a:t>기수분리기의 효율이 낮다</a:t>
            </a:r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/>
              <a:t>기수분리기의 파손 및 변형심각</a:t>
            </a:r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/>
              <a:t>기수분리기</a:t>
            </a:r>
            <a:r>
              <a:rPr lang="en-US" altLang="ko-KR" dirty="0"/>
              <a:t> </a:t>
            </a:r>
            <a:r>
              <a:rPr lang="ko-KR" altLang="en-US" dirty="0"/>
              <a:t>본체의 </a:t>
            </a:r>
            <a:r>
              <a:rPr lang="ko-KR" altLang="en-US" dirty="0" err="1"/>
              <a:t>크랙</a:t>
            </a:r>
            <a:r>
              <a:rPr lang="ko-KR" altLang="en-US" dirty="0"/>
              <a:t> 형성으로 인한 틈새로의 비산</a:t>
            </a:r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 err="1"/>
              <a:t>풍량</a:t>
            </a:r>
            <a:r>
              <a:rPr lang="ko-KR" altLang="en-US" dirty="0"/>
              <a:t> 과다에 따른 </a:t>
            </a:r>
            <a:r>
              <a:rPr lang="ko-KR" altLang="en-US" dirty="0" err="1"/>
              <a:t>비산량</a:t>
            </a:r>
            <a:r>
              <a:rPr lang="ko-KR" altLang="en-US" dirty="0"/>
              <a:t> 증가 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 latinLnBrk="0"/>
            <a:r>
              <a:rPr lang="en-US" altLang="ko-KR" dirty="0"/>
              <a:t>          (</a:t>
            </a:r>
            <a:r>
              <a:rPr lang="ko-KR" altLang="en-US" dirty="0"/>
              <a:t>물 </a:t>
            </a:r>
            <a:r>
              <a:rPr lang="ko-KR" altLang="en-US" dirty="0" err="1"/>
              <a:t>분사량을</a:t>
            </a:r>
            <a:r>
              <a:rPr lang="ko-KR" altLang="en-US" dirty="0"/>
              <a:t> 줄여서는 </a:t>
            </a:r>
            <a:r>
              <a:rPr lang="ko-KR" altLang="en-US" dirty="0" err="1"/>
              <a:t>안된다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ko-KR" altLang="en-US" dirty="0"/>
              <a:t>효율 저하</a:t>
            </a:r>
            <a:r>
              <a:rPr lang="en-US" altLang="ko-KR" dirty="0"/>
              <a:t>)</a:t>
            </a:r>
          </a:p>
          <a:p>
            <a:pPr fontAlgn="base" latinLnBrk="0"/>
            <a:r>
              <a:rPr lang="en-US" altLang="ko-KR" dirty="0"/>
              <a:t>      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4. </a:t>
            </a:r>
            <a:r>
              <a:rPr lang="ko-KR" altLang="en-US" b="1" dirty="0" err="1">
                <a:solidFill>
                  <a:schemeClr val="tx2"/>
                </a:solidFill>
              </a:rPr>
              <a:t>시설별</a:t>
            </a:r>
            <a:r>
              <a:rPr lang="ko-KR" altLang="en-US" b="1" dirty="0">
                <a:solidFill>
                  <a:schemeClr val="tx2"/>
                </a:solidFill>
              </a:rPr>
              <a:t> 중점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  <a:r>
              <a:rPr lang="ko-KR" altLang="en-US" b="1" dirty="0">
                <a:solidFill>
                  <a:schemeClr val="tx2"/>
                </a:solidFill>
              </a:rPr>
              <a:t>항목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55576" y="980728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r>
              <a:rPr lang="en-US" altLang="ko-KR" dirty="0"/>
              <a:t>- </a:t>
            </a:r>
            <a:r>
              <a:rPr lang="ko-KR" altLang="en-US" dirty="0"/>
              <a:t>기수분리기의 원리</a:t>
            </a:r>
          </a:p>
        </p:txBody>
      </p:sp>
      <p:pic>
        <p:nvPicPr>
          <p:cNvPr id="5" name="그림 4" descr="데미스터의 기능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412776"/>
            <a:ext cx="6744440" cy="2808312"/>
          </a:xfrm>
          <a:prstGeom prst="rect">
            <a:avLst/>
          </a:prstGeom>
        </p:spPr>
      </p:pic>
      <p:pic>
        <p:nvPicPr>
          <p:cNvPr id="6" name="그림 5" descr="demi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4221088"/>
            <a:ext cx="6624736" cy="2390666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4. </a:t>
            </a:r>
            <a:r>
              <a:rPr lang="ko-KR" altLang="en-US" b="1" dirty="0" err="1">
                <a:solidFill>
                  <a:schemeClr val="tx2"/>
                </a:solidFill>
              </a:rPr>
              <a:t>시설별</a:t>
            </a:r>
            <a:r>
              <a:rPr lang="ko-KR" altLang="en-US" b="1" dirty="0">
                <a:solidFill>
                  <a:schemeClr val="tx2"/>
                </a:solidFill>
              </a:rPr>
              <a:t> 중점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  <a:r>
              <a:rPr lang="ko-KR" altLang="en-US" b="1" dirty="0">
                <a:solidFill>
                  <a:schemeClr val="tx2"/>
                </a:solidFill>
              </a:rPr>
              <a:t>항목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83568" y="1052736"/>
            <a:ext cx="763284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비산 문제의 해결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 ~ </a:t>
            </a:r>
            <a:r>
              <a:rPr lang="ko-KR" altLang="en-US" dirty="0" err="1"/>
              <a:t>스크라바의</a:t>
            </a:r>
            <a:r>
              <a:rPr lang="ko-KR" altLang="en-US" dirty="0"/>
              <a:t> 기</a:t>
            </a:r>
            <a:r>
              <a:rPr lang="en-US" altLang="ko-KR" dirty="0"/>
              <a:t>/</a:t>
            </a:r>
            <a:r>
              <a:rPr lang="ko-KR" altLang="en-US" dirty="0" err="1"/>
              <a:t>액비</a:t>
            </a:r>
            <a:r>
              <a:rPr lang="ko-KR" altLang="en-US" dirty="0"/>
              <a:t> 점검 </a:t>
            </a:r>
            <a:r>
              <a:rPr lang="en-US" altLang="ko-KR" dirty="0"/>
              <a:t>(</a:t>
            </a:r>
            <a:r>
              <a:rPr lang="ko-KR" altLang="en-US" dirty="0"/>
              <a:t>적정한 </a:t>
            </a:r>
            <a:r>
              <a:rPr lang="ko-KR" altLang="en-US" dirty="0" err="1"/>
              <a:t>풍량</a:t>
            </a:r>
            <a:r>
              <a:rPr lang="ko-KR" altLang="en-US" dirty="0"/>
              <a:t> 및 이에 따른 </a:t>
            </a:r>
            <a:r>
              <a:rPr lang="ko-KR" altLang="en-US" dirty="0" err="1"/>
              <a:t>분사량</a:t>
            </a:r>
            <a:r>
              <a:rPr lang="en-US" altLang="ko-KR" dirty="0"/>
              <a:t>)</a:t>
            </a:r>
            <a:endParaRPr lang="ko-KR" altLang="en-US" dirty="0"/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/>
              <a:t>기수분리기의 교체 </a:t>
            </a:r>
            <a:r>
              <a:rPr lang="en-US" altLang="ko-KR" dirty="0"/>
              <a:t>(</a:t>
            </a:r>
            <a:r>
              <a:rPr lang="ko-KR" altLang="en-US" dirty="0"/>
              <a:t>틈새 없이 시공</a:t>
            </a:r>
            <a:r>
              <a:rPr lang="en-US" altLang="ko-KR" dirty="0"/>
              <a:t>, </a:t>
            </a:r>
            <a:r>
              <a:rPr lang="ko-KR" altLang="en-US" dirty="0"/>
              <a:t>가능한 </a:t>
            </a:r>
            <a:r>
              <a:rPr lang="ko-KR" altLang="en-US" dirty="0" err="1"/>
              <a:t>엘리미네이터</a:t>
            </a:r>
            <a:r>
              <a:rPr lang="en-US" altLang="ko-KR" dirty="0"/>
              <a:t>)</a:t>
            </a:r>
            <a:endParaRPr lang="ko-KR" altLang="en-US" dirty="0"/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 err="1"/>
              <a:t>세정수</a:t>
            </a:r>
            <a:r>
              <a:rPr lang="ko-KR" altLang="en-US" dirty="0"/>
              <a:t> </a:t>
            </a:r>
            <a:r>
              <a:rPr lang="en-US" altLang="ko-KR" dirty="0"/>
              <a:t>pH </a:t>
            </a:r>
            <a:r>
              <a:rPr lang="ko-KR" altLang="en-US" dirty="0"/>
              <a:t>및 침전물</a:t>
            </a:r>
            <a:r>
              <a:rPr lang="en-US" altLang="ko-KR" dirty="0"/>
              <a:t> </a:t>
            </a:r>
            <a:r>
              <a:rPr lang="ko-KR" altLang="en-US" dirty="0"/>
              <a:t>관리 </a:t>
            </a:r>
            <a:r>
              <a:rPr lang="en-US" altLang="ko-KR" dirty="0"/>
              <a:t>(</a:t>
            </a:r>
            <a:r>
              <a:rPr lang="ko-KR" altLang="en-US" dirty="0" err="1"/>
              <a:t>세정수교체주기</a:t>
            </a:r>
            <a:r>
              <a:rPr lang="en-US" altLang="ko-KR" dirty="0"/>
              <a:t>) </a:t>
            </a:r>
            <a:endParaRPr lang="ko-KR" altLang="en-US" dirty="0"/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/>
              <a:t>노즐 막힘 해소    </a:t>
            </a:r>
            <a:endParaRPr lang="en-US" altLang="ko-KR" dirty="0"/>
          </a:p>
          <a:p>
            <a:pPr fontAlgn="base"/>
            <a:r>
              <a:rPr lang="ko-KR" altLang="en-US" dirty="0"/>
              <a:t> </a:t>
            </a:r>
            <a:endParaRPr lang="en-US" altLang="ko-KR" dirty="0"/>
          </a:p>
          <a:p>
            <a:pPr fontAlgn="base"/>
            <a:endParaRPr lang="ko-KR" altLang="en-US" dirty="0"/>
          </a:p>
          <a:p>
            <a:pPr fontAlgn="base" latinLnBrk="0"/>
            <a:r>
              <a:rPr lang="en-US" altLang="ko-KR" dirty="0"/>
              <a:t>          </a:t>
            </a:r>
          </a:p>
          <a:p>
            <a:pPr fontAlgn="base" latinLnBrk="0"/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</a:t>
            </a:r>
          </a:p>
        </p:txBody>
      </p:sp>
      <p:pic>
        <p:nvPicPr>
          <p:cNvPr id="5" name="그림 4" descr="demi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3212976"/>
            <a:ext cx="2433327" cy="2204559"/>
          </a:xfrm>
          <a:prstGeom prst="rect">
            <a:avLst/>
          </a:prstGeom>
        </p:spPr>
      </p:pic>
      <p:pic>
        <p:nvPicPr>
          <p:cNvPr id="6" name="그림 5" descr="demi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3212976"/>
            <a:ext cx="2508481" cy="2160240"/>
          </a:xfrm>
          <a:prstGeom prst="rect">
            <a:avLst/>
          </a:prstGeom>
        </p:spPr>
      </p:pic>
      <p:pic>
        <p:nvPicPr>
          <p:cNvPr id="8" name="그림 7" descr="demi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6136" y="3284984"/>
            <a:ext cx="2559217" cy="1919412"/>
          </a:xfrm>
          <a:prstGeom prst="rect">
            <a:avLst/>
          </a:prstGeo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4. </a:t>
            </a:r>
            <a:r>
              <a:rPr lang="ko-KR" altLang="en-US" b="1" dirty="0" err="1">
                <a:solidFill>
                  <a:schemeClr val="tx2"/>
                </a:solidFill>
              </a:rPr>
              <a:t>시설별</a:t>
            </a:r>
            <a:r>
              <a:rPr lang="ko-KR" altLang="en-US" b="1" dirty="0">
                <a:solidFill>
                  <a:schemeClr val="tx2"/>
                </a:solidFill>
              </a:rPr>
              <a:t> 중점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  <a:r>
              <a:rPr lang="ko-KR" altLang="en-US" b="1" dirty="0">
                <a:solidFill>
                  <a:schemeClr val="tx2"/>
                </a:solidFill>
              </a:rPr>
              <a:t>항목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55576" y="1124744"/>
            <a:ext cx="763284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(2) </a:t>
            </a:r>
            <a:r>
              <a:rPr lang="ko-KR" altLang="en-US" dirty="0" err="1"/>
              <a:t>세정수</a:t>
            </a:r>
            <a:r>
              <a:rPr lang="ko-KR" altLang="en-US" dirty="0"/>
              <a:t> 수위관리 및</a:t>
            </a:r>
            <a:r>
              <a:rPr lang="en-US" altLang="ko-KR" dirty="0"/>
              <a:t> </a:t>
            </a:r>
            <a:r>
              <a:rPr lang="ko-KR" altLang="en-US" dirty="0"/>
              <a:t>교체 문제</a:t>
            </a:r>
            <a:endParaRPr lang="en-US" altLang="ko-KR" dirty="0"/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en-US" altLang="ko-KR" dirty="0"/>
              <a:t>     - </a:t>
            </a:r>
            <a:r>
              <a:rPr lang="ko-KR" altLang="en-US" dirty="0"/>
              <a:t>지도점검</a:t>
            </a:r>
            <a:r>
              <a:rPr lang="en-US" altLang="ko-KR" dirty="0"/>
              <a:t>, </a:t>
            </a:r>
            <a:r>
              <a:rPr lang="ko-KR" altLang="en-US" dirty="0" err="1"/>
              <a:t>단속시</a:t>
            </a:r>
            <a:r>
              <a:rPr lang="ko-KR" altLang="en-US" dirty="0"/>
              <a:t> 주요 적발 내용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  </a:t>
            </a:r>
            <a:r>
              <a:rPr lang="ko-KR" altLang="en-US" dirty="0"/>
              <a:t>펌프 </a:t>
            </a:r>
            <a:r>
              <a:rPr lang="ko-KR" altLang="en-US" dirty="0" err="1"/>
              <a:t>미가동</a:t>
            </a:r>
            <a:r>
              <a:rPr lang="ko-KR" altLang="en-US" dirty="0"/>
              <a:t>        </a:t>
            </a:r>
            <a:r>
              <a:rPr lang="ko-KR" altLang="en-US" dirty="0" err="1">
                <a:solidFill>
                  <a:srgbClr val="FF0000"/>
                </a:solidFill>
              </a:rPr>
              <a:t>세정수</a:t>
            </a:r>
            <a:r>
              <a:rPr lang="ko-KR" altLang="en-US" dirty="0">
                <a:solidFill>
                  <a:srgbClr val="FF0000"/>
                </a:solidFill>
              </a:rPr>
              <a:t> 부족 </a:t>
            </a:r>
            <a:r>
              <a:rPr lang="en-US" altLang="ko-KR" dirty="0"/>
              <a:t>(</a:t>
            </a:r>
            <a:r>
              <a:rPr lang="ko-KR" altLang="en-US" dirty="0"/>
              <a:t>수위조절용 </a:t>
            </a:r>
            <a:r>
              <a:rPr lang="ko-KR" altLang="en-US" dirty="0" err="1"/>
              <a:t>볼탑의</a:t>
            </a:r>
            <a:r>
              <a:rPr lang="ko-KR" altLang="en-US" dirty="0"/>
              <a:t> 고장</a:t>
            </a:r>
            <a:r>
              <a:rPr lang="en-US" altLang="ko-KR" dirty="0"/>
              <a:t>) </a:t>
            </a:r>
          </a:p>
          <a:p>
            <a:pPr fontAlgn="base" latinLnBrk="0"/>
            <a:endParaRPr lang="en-US" altLang="ko-KR" dirty="0"/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 err="1"/>
              <a:t>세정수</a:t>
            </a:r>
            <a:r>
              <a:rPr lang="ko-KR" altLang="en-US" dirty="0"/>
              <a:t> 수위조절용 </a:t>
            </a:r>
            <a:r>
              <a:rPr lang="ko-KR" altLang="en-US" dirty="0" err="1"/>
              <a:t>볼탑의</a:t>
            </a:r>
            <a:r>
              <a:rPr lang="ko-KR" altLang="en-US" dirty="0"/>
              <a:t> 잦은 파손 </a:t>
            </a:r>
            <a:r>
              <a:rPr lang="en-US" altLang="ko-KR" dirty="0"/>
              <a:t>: </a:t>
            </a:r>
            <a:r>
              <a:rPr lang="ko-KR" altLang="en-US" dirty="0"/>
              <a:t>물 넘침 </a:t>
            </a:r>
            <a:r>
              <a:rPr lang="en-US" altLang="ko-KR" dirty="0"/>
              <a:t>or </a:t>
            </a:r>
            <a:r>
              <a:rPr lang="ko-KR" altLang="en-US" dirty="0"/>
              <a:t>물 부족</a:t>
            </a:r>
          </a:p>
          <a:p>
            <a:pPr fontAlgn="base"/>
            <a:r>
              <a:rPr lang="en-US" altLang="ko-KR" dirty="0"/>
              <a:t>       </a:t>
            </a:r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 latinLnBrk="0"/>
            <a:r>
              <a:rPr lang="en-US" altLang="ko-KR" dirty="0"/>
              <a:t>      </a:t>
            </a:r>
          </a:p>
        </p:txBody>
      </p:sp>
      <p:sp>
        <p:nvSpPr>
          <p:cNvPr id="5" name="오른쪽 화살표 4"/>
          <p:cNvSpPr/>
          <p:nvPr/>
        </p:nvSpPr>
        <p:spPr>
          <a:xfrm>
            <a:off x="2843808" y="2636912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 descr="선진메탈(주) 0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3573016"/>
            <a:ext cx="3240360" cy="2420269"/>
          </a:xfrm>
          <a:prstGeom prst="rect">
            <a:avLst/>
          </a:prstGeom>
        </p:spPr>
      </p:pic>
      <p:pic>
        <p:nvPicPr>
          <p:cNvPr id="7" name="그림 6" descr="선진메탈(주) 0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3573016"/>
            <a:ext cx="3240360" cy="2304256"/>
          </a:xfrm>
          <a:prstGeom prst="rect">
            <a:avLst/>
          </a:prstGeo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4. </a:t>
            </a:r>
            <a:r>
              <a:rPr lang="ko-KR" altLang="en-US" b="1" dirty="0" err="1">
                <a:solidFill>
                  <a:schemeClr val="tx2"/>
                </a:solidFill>
              </a:rPr>
              <a:t>시설별</a:t>
            </a:r>
            <a:r>
              <a:rPr lang="ko-KR" altLang="en-US" b="1" dirty="0">
                <a:solidFill>
                  <a:schemeClr val="tx2"/>
                </a:solidFill>
              </a:rPr>
              <a:t> 중점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  <a:r>
              <a:rPr lang="ko-KR" altLang="en-US" b="1" dirty="0">
                <a:solidFill>
                  <a:schemeClr val="tx2"/>
                </a:solidFill>
              </a:rPr>
              <a:t>항목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27584" y="1052736"/>
            <a:ext cx="763284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- </a:t>
            </a:r>
            <a:r>
              <a:rPr lang="ko-KR" altLang="en-US" dirty="0"/>
              <a:t>적절한 수위조절 장치 선정 필요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 </a:t>
            </a:r>
            <a:r>
              <a:rPr lang="ko-KR" altLang="en-US" dirty="0"/>
              <a:t>내부식성 재질</a:t>
            </a:r>
            <a:r>
              <a:rPr lang="en-US" altLang="ko-KR" dirty="0"/>
              <a:t>, </a:t>
            </a:r>
            <a:r>
              <a:rPr lang="ko-KR" altLang="en-US" dirty="0" err="1"/>
              <a:t>고장시</a:t>
            </a:r>
            <a:r>
              <a:rPr lang="ko-KR" altLang="en-US" dirty="0"/>
              <a:t> 대처 가능한 경보 및 수동 라인 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/>
              <a:t>세정수의 산도가 강하면 일반 </a:t>
            </a:r>
            <a:r>
              <a:rPr lang="ko-KR" altLang="en-US" dirty="0" err="1"/>
              <a:t>볼탑은</a:t>
            </a:r>
            <a:r>
              <a:rPr lang="ko-KR" altLang="en-US" dirty="0"/>
              <a:t> 부식</a:t>
            </a:r>
            <a:r>
              <a:rPr lang="en-US" altLang="ko-KR" dirty="0"/>
              <a:t>, SUS316 </a:t>
            </a:r>
            <a:r>
              <a:rPr lang="ko-KR" altLang="en-US" dirty="0"/>
              <a:t>도 부식</a:t>
            </a:r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/>
              <a:t>티타늄 봉 레벨자동스위치 </a:t>
            </a:r>
            <a:r>
              <a:rPr lang="en-US" altLang="ko-KR" dirty="0"/>
              <a:t>(3</a:t>
            </a:r>
            <a:r>
              <a:rPr lang="ko-KR" altLang="en-US" dirty="0" err="1"/>
              <a:t>접점식</a:t>
            </a:r>
            <a:r>
              <a:rPr lang="en-US" altLang="ko-KR" dirty="0"/>
              <a:t>) </a:t>
            </a:r>
            <a:r>
              <a:rPr lang="ko-KR" altLang="en-US" dirty="0"/>
              <a:t>또는 플라스틱 재질의 </a:t>
            </a:r>
            <a:endParaRPr lang="en-US" altLang="ko-KR" dirty="0"/>
          </a:p>
          <a:p>
            <a:pPr fontAlgn="base"/>
            <a:r>
              <a:rPr lang="en-US" altLang="ko-KR" dirty="0"/>
              <a:t>          </a:t>
            </a:r>
            <a:r>
              <a:rPr lang="ko-KR" altLang="en-US" dirty="0"/>
              <a:t>부유식 레벨자동스위치와 연동하는 급수라인의 </a:t>
            </a:r>
            <a:r>
              <a:rPr lang="ko-KR" altLang="en-US" dirty="0" err="1"/>
              <a:t>솔레노이드</a:t>
            </a:r>
            <a:r>
              <a:rPr lang="ko-KR" altLang="en-US" dirty="0"/>
              <a:t> 밸브</a:t>
            </a:r>
            <a:endParaRPr lang="en-US" altLang="ko-KR" dirty="0"/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/>
              <a:t>고장시의 바이패스 라인</a:t>
            </a:r>
            <a:endParaRPr lang="en-US" altLang="ko-KR" dirty="0"/>
          </a:p>
          <a:p>
            <a:pPr fontAlgn="base"/>
            <a:r>
              <a:rPr lang="en-US" altLang="ko-KR" dirty="0"/>
              <a:t> </a:t>
            </a:r>
          </a:p>
          <a:p>
            <a:pPr fontAlgn="base"/>
            <a:r>
              <a:rPr lang="en-US" altLang="ko-KR" dirty="0"/>
              <a:t>    - OVER-FLOW </a:t>
            </a:r>
            <a:r>
              <a:rPr lang="ko-KR" altLang="en-US" dirty="0"/>
              <a:t>배관 반드시 필요 </a:t>
            </a:r>
            <a:r>
              <a:rPr lang="en-US" altLang="ko-KR" dirty="0"/>
              <a:t>(</a:t>
            </a:r>
            <a:r>
              <a:rPr lang="ko-KR" altLang="en-US" dirty="0"/>
              <a:t>물 넘침 방지</a:t>
            </a:r>
            <a:r>
              <a:rPr lang="en-US" altLang="ko-KR" dirty="0"/>
              <a:t>)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dirty="0"/>
              <a:t>    - </a:t>
            </a:r>
            <a:r>
              <a:rPr lang="ko-KR" altLang="en-US" dirty="0"/>
              <a:t>계량기의 설치 </a:t>
            </a:r>
            <a:r>
              <a:rPr lang="en-US" altLang="ko-KR" dirty="0"/>
              <a:t> </a:t>
            </a:r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4. </a:t>
            </a:r>
            <a:r>
              <a:rPr lang="ko-KR" altLang="en-US" b="1" dirty="0" err="1">
                <a:solidFill>
                  <a:schemeClr val="tx2"/>
                </a:solidFill>
              </a:rPr>
              <a:t>시설별</a:t>
            </a:r>
            <a:r>
              <a:rPr lang="ko-KR" altLang="en-US" b="1" dirty="0">
                <a:solidFill>
                  <a:schemeClr val="tx2"/>
                </a:solidFill>
              </a:rPr>
              <a:t> 중점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  <a:r>
              <a:rPr lang="ko-KR" altLang="en-US" b="1" dirty="0">
                <a:solidFill>
                  <a:schemeClr val="tx2"/>
                </a:solidFill>
              </a:rPr>
              <a:t>항목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55576" y="1124744"/>
            <a:ext cx="76328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 - </a:t>
            </a:r>
            <a:r>
              <a:rPr lang="ko-KR" altLang="en-US" dirty="0"/>
              <a:t>세정수의 교체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  </a:t>
            </a:r>
            <a:r>
              <a:rPr lang="ko-KR" altLang="en-US" dirty="0"/>
              <a:t>인허가 상 대부분 업체의 </a:t>
            </a:r>
            <a:r>
              <a:rPr lang="ko-KR" altLang="en-US" dirty="0" err="1"/>
              <a:t>세정수</a:t>
            </a:r>
            <a:r>
              <a:rPr lang="ko-KR" altLang="en-US" dirty="0"/>
              <a:t> 교체주기      </a:t>
            </a:r>
            <a:r>
              <a:rPr lang="en-US" altLang="ko-KR" dirty="0">
                <a:solidFill>
                  <a:srgbClr val="FF0000"/>
                </a:solidFill>
              </a:rPr>
              <a:t>10</a:t>
            </a:r>
            <a:r>
              <a:rPr lang="ko-KR" altLang="en-US" dirty="0">
                <a:solidFill>
                  <a:srgbClr val="FF0000"/>
                </a:solidFill>
              </a:rPr>
              <a:t>일</a:t>
            </a:r>
            <a:r>
              <a:rPr lang="en-US" altLang="ko-KR" dirty="0">
                <a:solidFill>
                  <a:srgbClr val="FF0000"/>
                </a:solidFill>
              </a:rPr>
              <a:t>/</a:t>
            </a:r>
            <a:r>
              <a:rPr lang="ko-KR" altLang="en-US" dirty="0">
                <a:solidFill>
                  <a:srgbClr val="FF0000"/>
                </a:solidFill>
              </a:rPr>
              <a:t>회 </a:t>
            </a:r>
            <a:r>
              <a:rPr lang="en-US" altLang="ko-KR" dirty="0">
                <a:solidFill>
                  <a:srgbClr val="FF0000"/>
                </a:solidFill>
              </a:rPr>
              <a:t>(</a:t>
            </a:r>
            <a:r>
              <a:rPr lang="ko-KR" altLang="en-US" dirty="0">
                <a:solidFill>
                  <a:srgbClr val="FF0000"/>
                </a:solidFill>
              </a:rPr>
              <a:t>최장</a:t>
            </a:r>
            <a:r>
              <a:rPr lang="en-US" altLang="ko-KR" dirty="0">
                <a:solidFill>
                  <a:srgbClr val="FF0000"/>
                </a:solidFill>
              </a:rPr>
              <a:t>3</a:t>
            </a:r>
            <a:r>
              <a:rPr lang="ko-KR" altLang="en-US" dirty="0">
                <a:solidFill>
                  <a:srgbClr val="FF0000"/>
                </a:solidFill>
              </a:rPr>
              <a:t>개월</a:t>
            </a:r>
            <a:r>
              <a:rPr lang="en-US" altLang="ko-KR" dirty="0">
                <a:solidFill>
                  <a:srgbClr val="FF0000"/>
                </a:solidFill>
              </a:rPr>
              <a:t>)</a:t>
            </a:r>
          </a:p>
          <a:p>
            <a:pPr fontAlgn="base" latinLnBrk="0"/>
            <a:endParaRPr lang="en-US" altLang="ko-KR" dirty="0"/>
          </a:p>
          <a:p>
            <a:pPr fontAlgn="base"/>
            <a:r>
              <a:rPr lang="en-US" altLang="ko-KR" dirty="0"/>
              <a:t>        ~ </a:t>
            </a:r>
            <a:r>
              <a:rPr lang="ko-KR" altLang="en-US" dirty="0" err="1"/>
              <a:t>폐수량</a:t>
            </a:r>
            <a:r>
              <a:rPr lang="ko-KR" altLang="en-US" dirty="0"/>
              <a:t> 증가에 따른 비용증가</a:t>
            </a:r>
            <a:r>
              <a:rPr lang="en-US" altLang="ko-KR" dirty="0"/>
              <a:t>, </a:t>
            </a:r>
            <a:r>
              <a:rPr lang="ko-KR" altLang="en-US" dirty="0"/>
              <a:t> 기타 다른 이유로 </a:t>
            </a:r>
            <a:r>
              <a:rPr lang="ko-KR" altLang="en-US" dirty="0">
                <a:solidFill>
                  <a:srgbClr val="FF0000"/>
                </a:solidFill>
              </a:rPr>
              <a:t>교체주기가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/>
            <a:r>
              <a:rPr lang="en-US" altLang="ko-KR" dirty="0">
                <a:solidFill>
                  <a:srgbClr val="FF0000"/>
                </a:solidFill>
              </a:rPr>
              <a:t>           </a:t>
            </a:r>
            <a:r>
              <a:rPr lang="ko-KR" altLang="en-US" dirty="0">
                <a:solidFill>
                  <a:srgbClr val="FF0000"/>
                </a:solidFill>
              </a:rPr>
              <a:t>지켜지지 않고 있음</a:t>
            </a:r>
            <a:r>
              <a:rPr lang="en-US" altLang="ko-KR" dirty="0">
                <a:solidFill>
                  <a:srgbClr val="FF0000"/>
                </a:solidFill>
              </a:rPr>
              <a:t>. </a:t>
            </a:r>
            <a:endParaRPr lang="ko-KR" altLang="en-US" dirty="0">
              <a:solidFill>
                <a:srgbClr val="FF0000"/>
              </a:solidFill>
            </a:endParaRPr>
          </a:p>
          <a:p>
            <a:pPr fontAlgn="base"/>
            <a:r>
              <a:rPr lang="en-US" altLang="ko-KR" dirty="0"/>
              <a:t>       </a:t>
            </a:r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/>
              <a:t>안산</a:t>
            </a:r>
            <a:r>
              <a:rPr lang="en-US" altLang="ko-KR" dirty="0"/>
              <a:t>, </a:t>
            </a:r>
            <a:r>
              <a:rPr lang="ko-KR" altLang="en-US" dirty="0"/>
              <a:t>시흥의 경우 </a:t>
            </a:r>
            <a:r>
              <a:rPr lang="ko-KR" altLang="en-US" dirty="0" err="1"/>
              <a:t>세정수</a:t>
            </a:r>
            <a:r>
              <a:rPr lang="ko-KR" altLang="en-US" dirty="0"/>
              <a:t> 공급라인에 계량기 설치 의무화</a:t>
            </a:r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 err="1"/>
              <a:t>세정수</a:t>
            </a:r>
            <a:r>
              <a:rPr lang="ko-KR" altLang="en-US" dirty="0"/>
              <a:t> 배출 라인에도 계량기 설치하여 교체주기를 지키면</a:t>
            </a:r>
            <a:endParaRPr lang="en-US" altLang="ko-KR" dirty="0"/>
          </a:p>
          <a:p>
            <a:pPr fontAlgn="base"/>
            <a:r>
              <a:rPr lang="en-US" altLang="ko-KR" dirty="0"/>
              <a:t>          </a:t>
            </a:r>
            <a:r>
              <a:rPr lang="ko-KR" altLang="en-US" dirty="0"/>
              <a:t>최소한 </a:t>
            </a:r>
            <a:r>
              <a:rPr lang="ko-KR" altLang="en-US" dirty="0" err="1"/>
              <a:t>스크라바가</a:t>
            </a:r>
            <a:r>
              <a:rPr lang="ko-KR" altLang="en-US" dirty="0"/>
              <a:t> 설치된 사업장의 악취문제를 대부분 해결</a:t>
            </a:r>
            <a:endParaRPr lang="en-US" altLang="ko-KR" dirty="0"/>
          </a:p>
          <a:p>
            <a:pPr fontAlgn="base"/>
            <a:r>
              <a:rPr lang="en-US" altLang="ko-KR" dirty="0"/>
              <a:t>          </a:t>
            </a:r>
            <a:r>
              <a:rPr lang="ko-KR" altLang="en-US" dirty="0"/>
              <a:t>가능</a:t>
            </a:r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r>
              <a:rPr lang="en-US" altLang="ko-KR" dirty="0"/>
              <a:t>      - </a:t>
            </a:r>
            <a:r>
              <a:rPr lang="ko-KR" altLang="en-US" dirty="0"/>
              <a:t>일정량의 공급 및 배출 </a:t>
            </a:r>
            <a:r>
              <a:rPr lang="en-US" altLang="ko-KR" dirty="0"/>
              <a:t>: </a:t>
            </a:r>
            <a:r>
              <a:rPr lang="ko-KR" altLang="en-US" dirty="0" err="1"/>
              <a:t>배출수</a:t>
            </a:r>
            <a:r>
              <a:rPr lang="ko-KR" altLang="en-US" dirty="0"/>
              <a:t> 처리 후 재 투입방안 고려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  </a:t>
            </a:r>
          </a:p>
        </p:txBody>
      </p:sp>
      <p:sp>
        <p:nvSpPr>
          <p:cNvPr id="5" name="오른쪽 화살표 4"/>
          <p:cNvSpPr/>
          <p:nvPr/>
        </p:nvSpPr>
        <p:spPr>
          <a:xfrm>
            <a:off x="5868144" y="2060848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4. </a:t>
            </a:r>
            <a:r>
              <a:rPr lang="ko-KR" altLang="en-US" b="1" dirty="0" err="1">
                <a:solidFill>
                  <a:schemeClr val="tx2"/>
                </a:solidFill>
              </a:rPr>
              <a:t>시설별</a:t>
            </a:r>
            <a:r>
              <a:rPr lang="ko-KR" altLang="en-US" b="1" dirty="0">
                <a:solidFill>
                  <a:schemeClr val="tx2"/>
                </a:solidFill>
              </a:rPr>
              <a:t> 중점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  <a:r>
              <a:rPr lang="ko-KR" altLang="en-US" b="1" dirty="0">
                <a:solidFill>
                  <a:schemeClr val="tx2"/>
                </a:solidFill>
              </a:rPr>
              <a:t>항목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55576" y="1124744"/>
            <a:ext cx="763284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(3) </a:t>
            </a:r>
            <a:r>
              <a:rPr lang="ko-KR" altLang="en-US" dirty="0" err="1"/>
              <a:t>세정수</a:t>
            </a:r>
            <a:r>
              <a:rPr lang="ko-KR" altLang="en-US" dirty="0"/>
              <a:t> 관리 문제</a:t>
            </a:r>
            <a:endParaRPr lang="en-US" altLang="ko-KR" dirty="0"/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en-US" altLang="ko-KR" dirty="0"/>
              <a:t>     - pH </a:t>
            </a:r>
            <a:r>
              <a:rPr lang="ko-KR" altLang="en-US" dirty="0"/>
              <a:t>조절</a:t>
            </a:r>
            <a:r>
              <a:rPr lang="en-US" altLang="ko-KR" dirty="0"/>
              <a:t> </a:t>
            </a:r>
            <a:r>
              <a:rPr lang="ko-KR" altLang="en-US" dirty="0"/>
              <a:t>및 침전물 관리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  </a:t>
            </a:r>
            <a:r>
              <a:rPr lang="ko-KR" altLang="en-US" dirty="0"/>
              <a:t>약품 투입</a:t>
            </a:r>
            <a:r>
              <a:rPr lang="en-US" altLang="ko-KR" dirty="0"/>
              <a:t>, </a:t>
            </a:r>
            <a:r>
              <a:rPr lang="ko-KR" altLang="en-US" dirty="0"/>
              <a:t>침전물 관리의 필요성 </a:t>
            </a:r>
            <a:r>
              <a:rPr lang="en-US" altLang="ko-KR" dirty="0"/>
              <a:t>     </a:t>
            </a:r>
            <a:r>
              <a:rPr lang="ko-KR" altLang="en-US" dirty="0"/>
              <a:t>비산문제와 노즐 막힘</a:t>
            </a:r>
            <a:r>
              <a:rPr lang="en-US" altLang="ko-KR" dirty="0"/>
              <a:t>,</a:t>
            </a:r>
          </a:p>
          <a:p>
            <a:pPr fontAlgn="base" latinLnBrk="0"/>
            <a:r>
              <a:rPr lang="en-US" altLang="ko-KR" dirty="0"/>
              <a:t>        </a:t>
            </a:r>
            <a:r>
              <a:rPr lang="ko-KR" altLang="en-US" dirty="0"/>
              <a:t>시설의 고장에 큰 영향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(</a:t>
            </a:r>
            <a:r>
              <a:rPr lang="ko-KR" altLang="en-US" dirty="0"/>
              <a:t>산이 강한 가스 포집을 위한 </a:t>
            </a:r>
            <a:r>
              <a:rPr lang="ko-KR" altLang="en-US" dirty="0" err="1"/>
              <a:t>스크라바의</a:t>
            </a:r>
            <a:r>
              <a:rPr lang="ko-KR" altLang="en-US" dirty="0"/>
              <a:t> 경우 약품투입장치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    </a:t>
            </a:r>
            <a:r>
              <a:rPr lang="ko-KR" altLang="en-US" dirty="0"/>
              <a:t>만으로 </a:t>
            </a:r>
            <a:r>
              <a:rPr lang="en-US" altLang="ko-KR" dirty="0"/>
              <a:t>pH</a:t>
            </a:r>
            <a:r>
              <a:rPr lang="ko-KR" altLang="en-US" dirty="0"/>
              <a:t>조절 거의 불가능</a:t>
            </a:r>
            <a:r>
              <a:rPr lang="en-US" altLang="ko-KR" dirty="0"/>
              <a:t>,  </a:t>
            </a:r>
            <a:r>
              <a:rPr lang="ko-KR" altLang="en-US" dirty="0"/>
              <a:t>발생원 또는 방지시설 유입 전에 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    </a:t>
            </a:r>
            <a:r>
              <a:rPr lang="ko-KR" altLang="en-US" dirty="0" err="1"/>
              <a:t>전처리가</a:t>
            </a:r>
            <a:r>
              <a:rPr lang="ko-KR" altLang="en-US" dirty="0"/>
              <a:t> 필요</a:t>
            </a:r>
            <a:r>
              <a:rPr lang="en-US" altLang="ko-KR" dirty="0"/>
              <a:t>)</a:t>
            </a:r>
          </a:p>
          <a:p>
            <a:pPr fontAlgn="base"/>
            <a:r>
              <a:rPr lang="en-US" altLang="ko-KR" dirty="0"/>
              <a:t> </a:t>
            </a:r>
          </a:p>
          <a:p>
            <a:pPr fontAlgn="base"/>
            <a:r>
              <a:rPr lang="en-US" altLang="ko-KR" dirty="0"/>
              <a:t>      - </a:t>
            </a:r>
            <a:r>
              <a:rPr lang="ko-KR" altLang="en-US" dirty="0"/>
              <a:t>세정수의 온도를 낮게 유지할 수록 효율 증가</a:t>
            </a:r>
            <a:r>
              <a:rPr lang="en-US" altLang="ko-KR" dirty="0"/>
              <a:t>, </a:t>
            </a:r>
            <a:r>
              <a:rPr lang="ko-KR" altLang="en-US" dirty="0"/>
              <a:t>단 겨울철 동파방지</a:t>
            </a:r>
            <a:endParaRPr lang="en-US" altLang="ko-KR" dirty="0"/>
          </a:p>
          <a:p>
            <a:pPr fontAlgn="base"/>
            <a:r>
              <a:rPr lang="en-US" altLang="ko-KR" dirty="0"/>
              <a:t>        (</a:t>
            </a:r>
            <a:r>
              <a:rPr lang="ko-KR" altLang="en-US" dirty="0"/>
              <a:t>자동온도조절용 히터</a:t>
            </a:r>
            <a:r>
              <a:rPr lang="en-US" altLang="ko-KR" dirty="0"/>
              <a:t>) </a:t>
            </a:r>
            <a:r>
              <a:rPr lang="ko-KR" altLang="en-US" dirty="0"/>
              <a:t>필요</a:t>
            </a:r>
            <a:r>
              <a:rPr lang="en-US" altLang="ko-KR" dirty="0"/>
              <a:t>  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dirty="0"/>
              <a:t>    (4) </a:t>
            </a:r>
            <a:r>
              <a:rPr lang="ko-KR" altLang="en-US" dirty="0"/>
              <a:t>기타 </a:t>
            </a:r>
            <a:r>
              <a:rPr lang="en-US" altLang="ko-KR" dirty="0"/>
              <a:t>– </a:t>
            </a:r>
            <a:r>
              <a:rPr lang="ko-KR" altLang="en-US" dirty="0"/>
              <a:t>노즐 및 감시창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  </a:t>
            </a:r>
          </a:p>
        </p:txBody>
      </p:sp>
      <p:sp>
        <p:nvSpPr>
          <p:cNvPr id="8" name="오른쪽 화살표 7"/>
          <p:cNvSpPr/>
          <p:nvPr/>
        </p:nvSpPr>
        <p:spPr>
          <a:xfrm>
            <a:off x="4932040" y="2636912"/>
            <a:ext cx="21602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4. </a:t>
            </a:r>
            <a:r>
              <a:rPr lang="ko-KR" altLang="en-US" b="1" dirty="0" err="1">
                <a:solidFill>
                  <a:schemeClr val="tx2"/>
                </a:solidFill>
              </a:rPr>
              <a:t>시설별</a:t>
            </a:r>
            <a:r>
              <a:rPr lang="ko-KR" altLang="en-US" b="1" dirty="0">
                <a:solidFill>
                  <a:schemeClr val="tx2"/>
                </a:solidFill>
              </a:rPr>
              <a:t> 중점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  <a:r>
              <a:rPr lang="ko-KR" altLang="en-US" b="1" dirty="0">
                <a:solidFill>
                  <a:schemeClr val="tx2"/>
                </a:solidFill>
              </a:rPr>
              <a:t>항목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pic>
        <p:nvPicPr>
          <p:cNvPr id="5" name="그림 4" descr="명진프라텍2공장 0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844824"/>
            <a:ext cx="3600400" cy="3600400"/>
          </a:xfrm>
          <a:prstGeom prst="rect">
            <a:avLst/>
          </a:prstGeom>
        </p:spPr>
      </p:pic>
      <p:pic>
        <p:nvPicPr>
          <p:cNvPr id="6" name="그림 5" descr="(주)금강코엔 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1844824"/>
            <a:ext cx="3816424" cy="3600400"/>
          </a:xfrm>
          <a:prstGeom prst="rect">
            <a:avLst/>
          </a:prstGeom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4. </a:t>
            </a:r>
            <a:r>
              <a:rPr lang="ko-KR" altLang="en-US" b="1" dirty="0" err="1">
                <a:solidFill>
                  <a:schemeClr val="tx2"/>
                </a:solidFill>
              </a:rPr>
              <a:t>시설별</a:t>
            </a:r>
            <a:r>
              <a:rPr lang="ko-KR" altLang="en-US" b="1" dirty="0">
                <a:solidFill>
                  <a:schemeClr val="tx2"/>
                </a:solidFill>
              </a:rPr>
              <a:t> 중점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  <a:r>
              <a:rPr lang="ko-KR" altLang="en-US" b="1" dirty="0">
                <a:solidFill>
                  <a:schemeClr val="tx2"/>
                </a:solidFill>
              </a:rPr>
              <a:t>항목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pic>
        <p:nvPicPr>
          <p:cNvPr id="5" name="그림 4" descr="명진프라텍2공장 0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412776"/>
            <a:ext cx="3600400" cy="4299621"/>
          </a:xfrm>
          <a:prstGeom prst="rect">
            <a:avLst/>
          </a:prstGeom>
        </p:spPr>
      </p:pic>
      <p:pic>
        <p:nvPicPr>
          <p:cNvPr id="6" name="그림 5" descr="(주)금강코엔 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1844824"/>
            <a:ext cx="3816424" cy="3456384"/>
          </a:xfrm>
          <a:prstGeom prst="rect">
            <a:avLst/>
          </a:prstGeom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4. </a:t>
            </a:r>
            <a:r>
              <a:rPr lang="ko-KR" altLang="en-US" b="1" dirty="0" err="1">
                <a:solidFill>
                  <a:schemeClr val="tx2"/>
                </a:solidFill>
              </a:rPr>
              <a:t>시설별</a:t>
            </a:r>
            <a:r>
              <a:rPr lang="ko-KR" altLang="en-US" b="1" dirty="0">
                <a:solidFill>
                  <a:schemeClr val="tx2"/>
                </a:solidFill>
              </a:rPr>
              <a:t> 중점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  <a:r>
              <a:rPr lang="ko-KR" altLang="en-US" b="1" dirty="0">
                <a:solidFill>
                  <a:schemeClr val="tx2"/>
                </a:solidFill>
              </a:rPr>
              <a:t>항목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83568" y="1268760"/>
            <a:ext cx="763284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r>
              <a:rPr lang="en-US" altLang="ko-KR" dirty="0"/>
              <a:t>4-2 </a:t>
            </a:r>
            <a:r>
              <a:rPr lang="ko-KR" altLang="en-US" dirty="0" err="1"/>
              <a:t>백필터의</a:t>
            </a:r>
            <a:r>
              <a:rPr lang="ko-KR" altLang="en-US" dirty="0"/>
              <a:t> 문제점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(1) </a:t>
            </a:r>
            <a:r>
              <a:rPr lang="ko-KR" altLang="en-US" dirty="0"/>
              <a:t>필터백의 교체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- </a:t>
            </a:r>
            <a:r>
              <a:rPr lang="ko-KR" altLang="en-US" dirty="0"/>
              <a:t>업종과 조건에 따라 다르나 최소 </a:t>
            </a:r>
            <a:r>
              <a:rPr lang="en-US" altLang="ko-KR" dirty="0"/>
              <a:t>1 ~ 2</a:t>
            </a:r>
            <a:r>
              <a:rPr lang="ko-KR" altLang="en-US" dirty="0"/>
              <a:t>년 이내 교체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- </a:t>
            </a:r>
            <a:r>
              <a:rPr lang="ko-KR" altLang="en-US" dirty="0"/>
              <a:t>작업조건 및 가스 성상에 따라 적절한 </a:t>
            </a:r>
            <a:r>
              <a:rPr lang="ko-KR" altLang="en-US" dirty="0" err="1"/>
              <a:t>필터백을</a:t>
            </a:r>
            <a:r>
              <a:rPr lang="ko-KR" altLang="en-US" dirty="0"/>
              <a:t> 선정 교체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        (</a:t>
            </a:r>
            <a:r>
              <a:rPr lang="ko-KR" altLang="en-US" dirty="0"/>
              <a:t>제전</a:t>
            </a:r>
            <a:r>
              <a:rPr lang="en-US" altLang="ko-KR" dirty="0"/>
              <a:t>, </a:t>
            </a:r>
            <a:r>
              <a:rPr lang="ko-KR" altLang="en-US" dirty="0"/>
              <a:t>발수</a:t>
            </a:r>
            <a:r>
              <a:rPr lang="en-US" altLang="ko-KR" dirty="0"/>
              <a:t>, </a:t>
            </a:r>
            <a:r>
              <a:rPr lang="ko-KR" altLang="en-US" dirty="0"/>
              <a:t>내산</a:t>
            </a:r>
            <a:r>
              <a:rPr lang="en-US" altLang="ko-KR" dirty="0"/>
              <a:t>, </a:t>
            </a:r>
            <a:r>
              <a:rPr lang="ko-KR" altLang="en-US" dirty="0"/>
              <a:t>내열 등등</a:t>
            </a:r>
            <a:r>
              <a:rPr lang="en-US" altLang="ko-KR" dirty="0"/>
              <a:t>)</a:t>
            </a:r>
          </a:p>
          <a:p>
            <a:pPr fontAlgn="base" latinLnBrk="0"/>
            <a:r>
              <a:rPr lang="en-US" altLang="ko-KR" dirty="0"/>
              <a:t>   </a:t>
            </a:r>
          </a:p>
          <a:p>
            <a:pPr fontAlgn="base" latinLnBrk="0"/>
            <a:r>
              <a:rPr lang="en-US" altLang="ko-KR" dirty="0"/>
              <a:t>       - </a:t>
            </a:r>
            <a:r>
              <a:rPr lang="ko-KR" altLang="en-US" dirty="0"/>
              <a:t>필터 백 </a:t>
            </a:r>
            <a:r>
              <a:rPr lang="ko-KR" altLang="en-US" dirty="0" err="1"/>
              <a:t>교체시</a:t>
            </a:r>
            <a:r>
              <a:rPr lang="ko-KR" altLang="en-US" dirty="0"/>
              <a:t> </a:t>
            </a:r>
            <a:r>
              <a:rPr lang="ko-KR" altLang="en-US" dirty="0" err="1"/>
              <a:t>백케이지</a:t>
            </a:r>
            <a:r>
              <a:rPr lang="en-US" altLang="ko-KR" dirty="0"/>
              <a:t>, </a:t>
            </a:r>
            <a:r>
              <a:rPr lang="ko-KR" altLang="en-US" dirty="0" err="1"/>
              <a:t>벤츄리도</a:t>
            </a:r>
            <a:r>
              <a:rPr lang="ko-KR" altLang="en-US" dirty="0"/>
              <a:t> 함께 교체를 권장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         </a:t>
            </a:r>
          </a:p>
          <a:p>
            <a:pPr fontAlgn="base" latinLnBrk="0"/>
            <a:r>
              <a:rPr lang="en-US" altLang="ko-KR" dirty="0"/>
              <a:t>    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4. </a:t>
            </a:r>
            <a:r>
              <a:rPr lang="ko-KR" altLang="en-US" b="1" dirty="0" err="1">
                <a:solidFill>
                  <a:schemeClr val="tx2"/>
                </a:solidFill>
              </a:rPr>
              <a:t>시설별</a:t>
            </a:r>
            <a:r>
              <a:rPr lang="ko-KR" altLang="en-US" b="1" dirty="0">
                <a:solidFill>
                  <a:schemeClr val="tx2"/>
                </a:solidFill>
              </a:rPr>
              <a:t> 중점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  <a:r>
              <a:rPr lang="ko-KR" altLang="en-US" b="1" dirty="0">
                <a:solidFill>
                  <a:schemeClr val="tx2"/>
                </a:solidFill>
              </a:rPr>
              <a:t>항목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83568" y="1268760"/>
            <a:ext cx="76328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en-US" altLang="ko-KR" dirty="0"/>
              <a:t>            </a:t>
            </a:r>
          </a:p>
          <a:p>
            <a:pPr fontAlgn="base" latinLnBrk="0"/>
            <a:r>
              <a:rPr lang="en-US" altLang="ko-KR" dirty="0"/>
              <a:t>    (2) </a:t>
            </a:r>
            <a:r>
              <a:rPr lang="ko-KR" altLang="en-US" dirty="0"/>
              <a:t>탈진문제</a:t>
            </a:r>
            <a:endParaRPr lang="en-US" altLang="ko-KR" dirty="0"/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탈진 불량의 원인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 ~ </a:t>
            </a:r>
            <a:r>
              <a:rPr lang="ko-KR" altLang="en-US" dirty="0"/>
              <a:t>압축공기압 낮음 </a:t>
            </a:r>
            <a:r>
              <a:rPr lang="en-US" altLang="ko-KR" dirty="0"/>
              <a:t>– </a:t>
            </a:r>
            <a:r>
              <a:rPr lang="ko-KR" altLang="en-US" dirty="0" err="1"/>
              <a:t>콤프레샤</a:t>
            </a:r>
            <a:r>
              <a:rPr lang="en-US" altLang="ko-KR" dirty="0"/>
              <a:t>, </a:t>
            </a:r>
            <a:r>
              <a:rPr lang="ko-KR" altLang="en-US" dirty="0" err="1"/>
              <a:t>레규레이터</a:t>
            </a:r>
            <a:r>
              <a:rPr lang="ko-KR" altLang="en-US" dirty="0"/>
              <a:t> 이상</a:t>
            </a:r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/>
              <a:t>펄스</a:t>
            </a:r>
            <a:r>
              <a:rPr lang="en-US" altLang="ko-KR" dirty="0"/>
              <a:t>(</a:t>
            </a:r>
            <a:r>
              <a:rPr lang="ko-KR" altLang="en-US" dirty="0" err="1"/>
              <a:t>솔레노이드</a:t>
            </a:r>
            <a:r>
              <a:rPr lang="en-US" altLang="ko-KR" dirty="0"/>
              <a:t>) </a:t>
            </a:r>
            <a:r>
              <a:rPr lang="ko-KR" altLang="en-US" dirty="0"/>
              <a:t>밸브 고장</a:t>
            </a:r>
            <a:r>
              <a:rPr lang="en-US" altLang="ko-KR" dirty="0"/>
              <a:t>, </a:t>
            </a:r>
            <a:r>
              <a:rPr lang="ko-KR" altLang="en-US" dirty="0"/>
              <a:t>퓨즈 파손 </a:t>
            </a:r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 err="1"/>
              <a:t>스크류콘베이어</a:t>
            </a:r>
            <a:r>
              <a:rPr lang="en-US" altLang="ko-KR" dirty="0"/>
              <a:t>, </a:t>
            </a:r>
            <a:r>
              <a:rPr lang="ko-KR" altLang="en-US" dirty="0" err="1"/>
              <a:t>로타리밸브</a:t>
            </a:r>
            <a:r>
              <a:rPr lang="ko-KR" altLang="en-US" dirty="0"/>
              <a:t> 등의 고장 </a:t>
            </a:r>
            <a:r>
              <a:rPr lang="en-US" altLang="ko-KR" dirty="0"/>
              <a:t>– </a:t>
            </a:r>
            <a:r>
              <a:rPr lang="ko-KR" altLang="en-US" dirty="0"/>
              <a:t>분진함 분진 퇴적</a:t>
            </a:r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r>
              <a:rPr lang="en-US" altLang="ko-KR" dirty="0"/>
              <a:t>       - </a:t>
            </a:r>
            <a:r>
              <a:rPr lang="ko-KR" altLang="en-US" dirty="0"/>
              <a:t>펄스 밸브 빗물유입방지</a:t>
            </a:r>
            <a:r>
              <a:rPr lang="en-US" altLang="ko-KR" dirty="0"/>
              <a:t>, </a:t>
            </a:r>
            <a:r>
              <a:rPr lang="ko-KR" altLang="en-US" dirty="0"/>
              <a:t>동파방지 필요</a:t>
            </a:r>
            <a:endParaRPr lang="en-US" altLang="ko-KR" dirty="0"/>
          </a:p>
          <a:p>
            <a:pPr fontAlgn="base"/>
            <a:r>
              <a:rPr lang="en-US" altLang="ko-KR" dirty="0"/>
              <a:t>            </a:t>
            </a:r>
          </a:p>
          <a:p>
            <a:pPr fontAlgn="base"/>
            <a:r>
              <a:rPr lang="en-US" altLang="ko-KR" dirty="0"/>
              <a:t>        ~ </a:t>
            </a:r>
            <a:r>
              <a:rPr lang="ko-KR" altLang="en-US" dirty="0"/>
              <a:t>에어헤더 및 </a:t>
            </a:r>
            <a:r>
              <a:rPr lang="ko-KR" altLang="en-US" dirty="0" err="1"/>
              <a:t>레규레이터의</a:t>
            </a:r>
            <a:r>
              <a:rPr lang="ko-KR" altLang="en-US" dirty="0"/>
              <a:t> 수분 수시로 제거</a:t>
            </a:r>
          </a:p>
          <a:p>
            <a:pPr fontAlgn="base" latinLnBrk="0"/>
            <a:r>
              <a:rPr lang="en-US" altLang="ko-KR" dirty="0"/>
              <a:t>        ~ </a:t>
            </a:r>
            <a:r>
              <a:rPr lang="ko-KR" altLang="en-US" dirty="0"/>
              <a:t>분진함 수시 청소</a:t>
            </a:r>
            <a:r>
              <a:rPr lang="en-US" altLang="ko-KR" dirty="0"/>
              <a:t>  </a:t>
            </a:r>
          </a:p>
          <a:p>
            <a:pPr fontAlgn="base" latinLnBrk="0"/>
            <a:r>
              <a:rPr lang="en-US" altLang="ko-KR" dirty="0"/>
              <a:t>        ~ </a:t>
            </a:r>
            <a:r>
              <a:rPr lang="ko-KR" altLang="en-US" dirty="0" err="1"/>
              <a:t>차압계</a:t>
            </a:r>
            <a:r>
              <a:rPr lang="en-US" altLang="ko-KR" dirty="0"/>
              <a:t>, </a:t>
            </a:r>
            <a:r>
              <a:rPr lang="ko-KR" altLang="en-US" dirty="0" err="1"/>
              <a:t>레규레이터</a:t>
            </a:r>
            <a:r>
              <a:rPr lang="en-US" altLang="ko-KR" dirty="0"/>
              <a:t>, </a:t>
            </a:r>
            <a:r>
              <a:rPr lang="ko-KR" altLang="en-US" dirty="0"/>
              <a:t>동력기기의 수시 점검 </a:t>
            </a:r>
            <a:endParaRPr lang="en-US" altLang="ko-KR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4. </a:t>
            </a:r>
            <a:r>
              <a:rPr lang="ko-KR" altLang="en-US" b="1" dirty="0" err="1">
                <a:solidFill>
                  <a:schemeClr val="tx2"/>
                </a:solidFill>
              </a:rPr>
              <a:t>시설별</a:t>
            </a:r>
            <a:r>
              <a:rPr lang="ko-KR" altLang="en-US" b="1" dirty="0">
                <a:solidFill>
                  <a:schemeClr val="tx2"/>
                </a:solidFill>
              </a:rPr>
              <a:t> 중점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  <a:r>
              <a:rPr lang="ko-KR" altLang="en-US" b="1" dirty="0">
                <a:solidFill>
                  <a:schemeClr val="tx2"/>
                </a:solidFill>
              </a:rPr>
              <a:t>항목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pic>
        <p:nvPicPr>
          <p:cNvPr id="5" name="그림 4" descr="명진프라텍2공장 0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340768"/>
            <a:ext cx="3497271" cy="4682296"/>
          </a:xfrm>
          <a:prstGeom prst="rect">
            <a:avLst/>
          </a:prstGeom>
        </p:spPr>
      </p:pic>
      <p:pic>
        <p:nvPicPr>
          <p:cNvPr id="6" name="그림 5" descr="(주)금강코엔 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1350547"/>
            <a:ext cx="3549728" cy="4732970"/>
          </a:xfrm>
          <a:prstGeom prst="rect">
            <a:avLst/>
          </a:prstGeom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4. </a:t>
            </a:r>
            <a:r>
              <a:rPr lang="ko-KR" altLang="en-US" b="1" dirty="0" err="1">
                <a:solidFill>
                  <a:schemeClr val="tx2"/>
                </a:solidFill>
              </a:rPr>
              <a:t>시설별</a:t>
            </a:r>
            <a:r>
              <a:rPr lang="ko-KR" altLang="en-US" b="1" dirty="0">
                <a:solidFill>
                  <a:schemeClr val="tx2"/>
                </a:solidFill>
              </a:rPr>
              <a:t> 중점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  <a:r>
              <a:rPr lang="ko-KR" altLang="en-US" b="1" dirty="0">
                <a:solidFill>
                  <a:schemeClr val="tx2"/>
                </a:solidFill>
              </a:rPr>
              <a:t>항목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83568" y="1268760"/>
            <a:ext cx="76328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dirty="0"/>
              <a:t>    </a:t>
            </a:r>
            <a:r>
              <a:rPr lang="en-US" altLang="ko-KR" dirty="0"/>
              <a:t>4-3 </a:t>
            </a:r>
            <a:r>
              <a:rPr lang="ko-KR" altLang="en-US" dirty="0" err="1"/>
              <a:t>흡착탑의</a:t>
            </a:r>
            <a:r>
              <a:rPr lang="ko-KR" altLang="en-US" dirty="0"/>
              <a:t> 문제점</a:t>
            </a:r>
            <a:endParaRPr lang="en-US" altLang="ko-KR" dirty="0"/>
          </a:p>
          <a:p>
            <a:pPr fontAlgn="base" latinLnBrk="0"/>
            <a:endParaRPr lang="en-US" altLang="ko-KR" dirty="0"/>
          </a:p>
          <a:p>
            <a:pPr fontAlgn="base" latinLnBrk="0"/>
            <a:r>
              <a:rPr lang="en-US" altLang="ko-KR" dirty="0"/>
              <a:t>    (1) </a:t>
            </a:r>
            <a:r>
              <a:rPr lang="ko-KR" altLang="en-US" dirty="0"/>
              <a:t>전처리 문제</a:t>
            </a:r>
            <a:endParaRPr lang="en-US" altLang="ko-KR" dirty="0"/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en-US" altLang="ko-KR" dirty="0"/>
              <a:t>      - </a:t>
            </a:r>
            <a:r>
              <a:rPr lang="ko-KR" altLang="en-US" dirty="0"/>
              <a:t>흡착효율에 영향을 미치는 인자</a:t>
            </a:r>
            <a:endParaRPr lang="en-US" altLang="ko-KR" dirty="0"/>
          </a:p>
          <a:p>
            <a:pPr fontAlgn="base" latinLnBrk="0"/>
            <a:r>
              <a:rPr lang="en-US" altLang="ko-KR" dirty="0"/>
              <a:t> </a:t>
            </a:r>
          </a:p>
          <a:p>
            <a:pPr fontAlgn="base" latinLnBrk="0"/>
            <a:r>
              <a:rPr lang="en-US" altLang="ko-KR" dirty="0"/>
              <a:t>       ~ </a:t>
            </a:r>
            <a:r>
              <a:rPr lang="ko-KR" altLang="en-US" dirty="0"/>
              <a:t>분진</a:t>
            </a:r>
            <a:r>
              <a:rPr lang="en-US" altLang="ko-KR" dirty="0"/>
              <a:t>, </a:t>
            </a:r>
            <a:r>
              <a:rPr lang="ko-KR" altLang="en-US" dirty="0"/>
              <a:t>수분</a:t>
            </a:r>
            <a:r>
              <a:rPr lang="en-US" altLang="ko-KR" dirty="0"/>
              <a:t>, </a:t>
            </a:r>
            <a:r>
              <a:rPr lang="ko-KR" altLang="en-US" dirty="0"/>
              <a:t>온도</a:t>
            </a:r>
          </a:p>
          <a:p>
            <a:pPr fontAlgn="base"/>
            <a:r>
              <a:rPr lang="en-US" altLang="ko-KR" dirty="0"/>
              <a:t>       ~ </a:t>
            </a:r>
            <a:r>
              <a:rPr lang="ko-KR" altLang="en-US" dirty="0"/>
              <a:t>활성탄의 흡착능력 </a:t>
            </a:r>
            <a:r>
              <a:rPr lang="en-US" altLang="ko-KR" dirty="0"/>
              <a:t>– </a:t>
            </a:r>
            <a:r>
              <a:rPr lang="ko-KR" altLang="en-US" dirty="0"/>
              <a:t>활성탄 등급 </a:t>
            </a:r>
            <a:r>
              <a:rPr lang="en-US" altLang="ko-KR" dirty="0"/>
              <a:t>(</a:t>
            </a:r>
            <a:r>
              <a:rPr lang="ko-KR" altLang="en-US" dirty="0" err="1"/>
              <a:t>재생탄</a:t>
            </a:r>
            <a:r>
              <a:rPr lang="en-US" altLang="ko-KR" dirty="0"/>
              <a:t>, </a:t>
            </a:r>
            <a:r>
              <a:rPr lang="ko-KR" altLang="en-US" dirty="0"/>
              <a:t>중국제 저급활성탄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r>
              <a:rPr lang="en-US" altLang="ko-KR" dirty="0"/>
              <a:t>       - </a:t>
            </a:r>
            <a:r>
              <a:rPr lang="ko-KR" altLang="en-US" dirty="0"/>
              <a:t>분진</a:t>
            </a:r>
            <a:r>
              <a:rPr lang="en-US" altLang="ko-KR" dirty="0"/>
              <a:t>, </a:t>
            </a:r>
            <a:r>
              <a:rPr lang="ko-KR" altLang="en-US" dirty="0"/>
              <a:t>수분 제거용 전처리 장치 필요</a:t>
            </a:r>
            <a:endParaRPr lang="en-US" altLang="ko-KR" dirty="0"/>
          </a:p>
          <a:p>
            <a:pPr fontAlgn="base"/>
            <a:r>
              <a:rPr lang="en-US" altLang="ko-KR" dirty="0"/>
              <a:t>            </a:t>
            </a:r>
          </a:p>
          <a:p>
            <a:pPr fontAlgn="base"/>
            <a:r>
              <a:rPr lang="en-US" altLang="ko-KR" dirty="0"/>
              <a:t>        ~ </a:t>
            </a:r>
            <a:r>
              <a:rPr lang="ko-KR" altLang="en-US" dirty="0" err="1"/>
              <a:t>프리필터</a:t>
            </a:r>
            <a:r>
              <a:rPr lang="ko-KR" altLang="en-US" dirty="0"/>
              <a:t> </a:t>
            </a:r>
            <a:r>
              <a:rPr lang="en-US" altLang="ko-KR" dirty="0"/>
              <a:t>&amp; </a:t>
            </a:r>
            <a:r>
              <a:rPr lang="ko-KR" altLang="en-US" dirty="0" err="1"/>
              <a:t>응축식</a:t>
            </a:r>
            <a:r>
              <a:rPr lang="ko-KR" altLang="en-US" dirty="0"/>
              <a:t> 수분제거 </a:t>
            </a:r>
            <a:r>
              <a:rPr lang="en-US" altLang="ko-KR" dirty="0"/>
              <a:t>(</a:t>
            </a:r>
            <a:r>
              <a:rPr lang="ko-KR" altLang="en-US" dirty="0"/>
              <a:t>온도 저감에도 유리</a:t>
            </a:r>
            <a:r>
              <a:rPr lang="en-US" altLang="ko-KR" dirty="0"/>
              <a:t>)</a:t>
            </a:r>
            <a:endParaRPr lang="ko-KR" altLang="en-US" dirty="0"/>
          </a:p>
          <a:p>
            <a:pPr fontAlgn="base" latinLnBrk="0"/>
            <a:r>
              <a:rPr lang="en-US" altLang="ko-KR" dirty="0"/>
              <a:t>           </a:t>
            </a:r>
          </a:p>
          <a:p>
            <a:pPr fontAlgn="base" latinLnBrk="0"/>
            <a:r>
              <a:rPr lang="en-US" altLang="ko-KR" dirty="0"/>
              <a:t>        - </a:t>
            </a:r>
            <a:r>
              <a:rPr lang="ko-KR" altLang="en-US" dirty="0"/>
              <a:t>최소 </a:t>
            </a:r>
            <a:r>
              <a:rPr lang="en-US" altLang="ko-KR" dirty="0"/>
              <a:t>KS-2</a:t>
            </a:r>
            <a:r>
              <a:rPr lang="ko-KR" altLang="en-US" dirty="0"/>
              <a:t>등급 이상 활성탄 사용 권장 </a:t>
            </a:r>
            <a:endParaRPr lang="en-US" altLang="ko-KR" dirty="0"/>
          </a:p>
          <a:p>
            <a:pPr fontAlgn="base" latinLnBrk="0"/>
            <a:endParaRPr lang="en-US" altLang="ko-KR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4. </a:t>
            </a:r>
            <a:r>
              <a:rPr lang="ko-KR" altLang="en-US" b="1" dirty="0" err="1">
                <a:solidFill>
                  <a:schemeClr val="tx2"/>
                </a:solidFill>
              </a:rPr>
              <a:t>시설별</a:t>
            </a:r>
            <a:r>
              <a:rPr lang="ko-KR" altLang="en-US" b="1" dirty="0">
                <a:solidFill>
                  <a:schemeClr val="tx2"/>
                </a:solidFill>
              </a:rPr>
              <a:t> 중점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  <a:r>
              <a:rPr lang="ko-KR" altLang="en-US" b="1" dirty="0">
                <a:solidFill>
                  <a:schemeClr val="tx2"/>
                </a:solidFill>
              </a:rPr>
              <a:t>항목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pic>
        <p:nvPicPr>
          <p:cNvPr id="5" name="그림 4" descr="(주)금강코엔 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253873"/>
            <a:ext cx="3600400" cy="4820371"/>
          </a:xfrm>
          <a:prstGeom prst="rect">
            <a:avLst/>
          </a:prstGeom>
        </p:spPr>
      </p:pic>
      <p:pic>
        <p:nvPicPr>
          <p:cNvPr id="6" name="그림 5" descr="명진프라텍2공장 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1268760"/>
            <a:ext cx="3672408" cy="4916778"/>
          </a:xfrm>
          <a:prstGeom prst="rect">
            <a:avLst/>
          </a:prstGeom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4. </a:t>
            </a:r>
            <a:r>
              <a:rPr lang="ko-KR" altLang="en-US" b="1" dirty="0" err="1">
                <a:solidFill>
                  <a:schemeClr val="tx2"/>
                </a:solidFill>
              </a:rPr>
              <a:t>시설별</a:t>
            </a:r>
            <a:r>
              <a:rPr lang="ko-KR" altLang="en-US" b="1" dirty="0">
                <a:solidFill>
                  <a:schemeClr val="tx2"/>
                </a:solidFill>
              </a:rPr>
              <a:t> 중점 유지관리</a:t>
            </a:r>
            <a:r>
              <a:rPr lang="en-US" altLang="ko-KR" b="1" dirty="0">
                <a:solidFill>
                  <a:schemeClr val="tx2"/>
                </a:solidFill>
              </a:rPr>
              <a:t> </a:t>
            </a:r>
            <a:r>
              <a:rPr lang="ko-KR" altLang="en-US" b="1" dirty="0">
                <a:solidFill>
                  <a:schemeClr val="tx2"/>
                </a:solidFill>
              </a:rPr>
              <a:t>항목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pic>
        <p:nvPicPr>
          <p:cNvPr id="5" name="그림 4" descr="(주)금강코엔 0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268760"/>
            <a:ext cx="3600400" cy="4968552"/>
          </a:xfrm>
          <a:prstGeom prst="rect">
            <a:avLst/>
          </a:prstGeom>
        </p:spPr>
      </p:pic>
      <p:pic>
        <p:nvPicPr>
          <p:cNvPr id="6" name="그림 5" descr="명진프라텍2공장 0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1268760"/>
            <a:ext cx="3672408" cy="4916777"/>
          </a:xfrm>
          <a:prstGeom prst="rect">
            <a:avLst/>
          </a:prstGeom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en-US" altLang="ko-KR" b="1" dirty="0">
                <a:solidFill>
                  <a:schemeClr val="tx2"/>
                </a:solidFill>
              </a:rPr>
              <a:t>5. </a:t>
            </a:r>
            <a:r>
              <a:rPr lang="ko-KR" altLang="en-US" b="1" dirty="0">
                <a:solidFill>
                  <a:schemeClr val="tx2"/>
                </a:solidFill>
              </a:rPr>
              <a:t>질의응답 및 결론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051720" y="1268760"/>
            <a:ext cx="4435475" cy="609600"/>
          </a:xfrm>
          <a:prstGeom prst="rect">
            <a:avLst/>
          </a:prstGeom>
          <a:solidFill>
            <a:srgbClr val="00008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altLang="ko-KR" sz="2800" dirty="0">
                <a:solidFill>
                  <a:schemeClr val="bg1"/>
                </a:solidFill>
              </a:rPr>
              <a:t> 5. </a:t>
            </a:r>
            <a:r>
              <a:rPr lang="ko-KR" altLang="en-US" sz="2800" dirty="0">
                <a:solidFill>
                  <a:schemeClr val="bg1"/>
                </a:solidFill>
              </a:rPr>
              <a:t>질의응답 </a:t>
            </a:r>
            <a:r>
              <a:rPr lang="en-US" altLang="ko-KR" sz="2800" dirty="0">
                <a:solidFill>
                  <a:schemeClr val="bg1"/>
                </a:solidFill>
              </a:rPr>
              <a:t>/ </a:t>
            </a:r>
            <a:r>
              <a:rPr lang="ko-KR" altLang="en-US" sz="2800" dirty="0">
                <a:solidFill>
                  <a:schemeClr val="bg1"/>
                </a:solidFill>
              </a:rPr>
              <a:t>맺음말</a:t>
            </a:r>
            <a:endParaRPr lang="en-US" altLang="ko-KR" sz="2800" dirty="0">
              <a:solidFill>
                <a:schemeClr val="bg1"/>
              </a:solidFill>
            </a:endParaRPr>
          </a:p>
        </p:txBody>
      </p:sp>
      <p:graphicFrame>
        <p:nvGraphicFramePr>
          <p:cNvPr id="5" name="다이어그램 4"/>
          <p:cNvGraphicFramePr/>
          <p:nvPr>
            <p:extLst>
              <p:ext uri="{D42A27DB-BD31-4B8C-83A1-F6EECF244321}">
                <p14:modId xmlns:p14="http://schemas.microsoft.com/office/powerpoint/2010/main" val="1427690612"/>
              </p:ext>
            </p:extLst>
          </p:nvPr>
        </p:nvGraphicFramePr>
        <p:xfrm>
          <a:off x="1259632" y="220486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81000" y="381000"/>
            <a:ext cx="8382000" cy="381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  <a:effectLst>
            <a:prstShdw prst="shdw17" dist="17961" dir="2700000">
              <a:srgbClr val="995C00"/>
            </a:prstShdw>
          </a:effectLst>
        </p:spPr>
        <p:txBody>
          <a:bodyPr wrap="none" anchor="ctr"/>
          <a:lstStyle/>
          <a:p>
            <a:pPr algn="r"/>
            <a:r>
              <a:rPr lang="ko-KR" altLang="en-US" b="1" dirty="0">
                <a:solidFill>
                  <a:schemeClr val="tx2"/>
                </a:solidFill>
              </a:rPr>
              <a:t>적극적</a:t>
            </a:r>
            <a:r>
              <a:rPr lang="en-US" altLang="ko-KR" b="1" dirty="0">
                <a:solidFill>
                  <a:schemeClr val="tx2"/>
                </a:solidFill>
              </a:rPr>
              <a:t>, </a:t>
            </a:r>
            <a:r>
              <a:rPr lang="ko-KR" altLang="en-US" b="1" dirty="0">
                <a:solidFill>
                  <a:schemeClr val="tx2"/>
                </a:solidFill>
              </a:rPr>
              <a:t>선제적으로 대응해서 환경도 살리고 경쟁력도 높여야 합니다 </a:t>
            </a:r>
            <a:endParaRPr lang="en-US" altLang="ko-KR" b="1" dirty="0">
              <a:solidFill>
                <a:schemeClr val="tx2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61"/>
          <a:stretch/>
        </p:blipFill>
        <p:spPr>
          <a:xfrm>
            <a:off x="464140" y="980727"/>
            <a:ext cx="8215720" cy="5105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46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639</TotalTime>
  <Words>3756</Words>
  <Application>Microsoft Office PowerPoint</Application>
  <PresentationFormat>화면 슬라이드 쇼(4:3)</PresentationFormat>
  <Paragraphs>1108</Paragraphs>
  <Slides>64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64</vt:i4>
      </vt:variant>
    </vt:vector>
  </HeadingPairs>
  <TitlesOfParts>
    <vt:vector size="65" baseType="lpstr">
      <vt:lpstr>Office 테마</vt:lpstr>
      <vt:lpstr> 2018 환경 키워드와 방지시설의 유지관리</vt:lpstr>
      <vt:lpstr>PowerPoint 프레젠테이션</vt:lpstr>
      <vt:lpstr>1. 2018년 주요 환경 키워드 (1)</vt:lpstr>
      <vt:lpstr>PowerPoint 프레젠테이션</vt:lpstr>
      <vt:lpstr>PowerPoint 프레젠테이션</vt:lpstr>
      <vt:lpstr>PowerPoint 프레젠테이션</vt:lpstr>
      <vt:lpstr>1. 2018년 주요 환경 키워드 (2)</vt:lpstr>
      <vt:lpstr>PowerPoint 프레젠테이션</vt:lpstr>
      <vt:lpstr>PowerPoint 프레젠테이션</vt:lpstr>
      <vt:lpstr>PowerPoint 프레젠테이션</vt:lpstr>
      <vt:lpstr>PowerPoint 프레젠테이션</vt:lpstr>
      <vt:lpstr>1. 2018년 주요 환경 키워드 (3)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1. 2018년 주요 환경 키워드 (4)</vt:lpstr>
      <vt:lpstr>PowerPoint 프레젠테이션</vt:lpstr>
      <vt:lpstr>PowerPoint 프레젠테이션</vt:lpstr>
      <vt:lpstr>1. 2018년 주요 환경 키워드 (5)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2015년 남동구청 환경관리인 교육자료</dc:title>
  <dc:subject>2015년 강화된 기준과 방지시설의 유지관리요령</dc:subject>
  <dc:creator>태형벡트IUMD 대표 정상호</dc:creator>
  <cp:lastModifiedBy>Seogu</cp:lastModifiedBy>
  <cp:revision>84</cp:revision>
  <dcterms:created xsi:type="dcterms:W3CDTF">2014-04-29T04:37:15Z</dcterms:created>
  <dcterms:modified xsi:type="dcterms:W3CDTF">2019-07-31T07:54:37Z</dcterms:modified>
</cp:coreProperties>
</file>